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6" r:id="rId4"/>
    <p:sldId id="259" r:id="rId5"/>
    <p:sldId id="260" r:id="rId6"/>
    <p:sldId id="316" r:id="rId7"/>
    <p:sldId id="261" r:id="rId8"/>
    <p:sldId id="262" r:id="rId9"/>
    <p:sldId id="347" r:id="rId10"/>
    <p:sldId id="263" r:id="rId11"/>
    <p:sldId id="317" r:id="rId12"/>
    <p:sldId id="342" r:id="rId13"/>
    <p:sldId id="264" r:id="rId14"/>
    <p:sldId id="343" r:id="rId15"/>
    <p:sldId id="344" r:id="rId16"/>
    <p:sldId id="267" r:id="rId17"/>
    <p:sldId id="318" r:id="rId18"/>
    <p:sldId id="268" r:id="rId19"/>
    <p:sldId id="269" r:id="rId20"/>
    <p:sldId id="270" r:id="rId21"/>
    <p:sldId id="319" r:id="rId22"/>
    <p:sldId id="271" r:id="rId23"/>
    <p:sldId id="274" r:id="rId24"/>
    <p:sldId id="320" r:id="rId25"/>
    <p:sldId id="275" r:id="rId26"/>
    <p:sldId id="276" r:id="rId27"/>
    <p:sldId id="345" r:id="rId28"/>
    <p:sldId id="278" r:id="rId29"/>
    <p:sldId id="321" r:id="rId30"/>
    <p:sldId id="279" r:id="rId31"/>
    <p:sldId id="280" r:id="rId32"/>
    <p:sldId id="281" r:id="rId33"/>
    <p:sldId id="282" r:id="rId34"/>
    <p:sldId id="283" r:id="rId35"/>
    <p:sldId id="322" r:id="rId36"/>
    <p:sldId id="284" r:id="rId37"/>
    <p:sldId id="285" r:id="rId38"/>
    <p:sldId id="286" r:id="rId39"/>
    <p:sldId id="293" r:id="rId40"/>
    <p:sldId id="323" r:id="rId41"/>
    <p:sldId id="294" r:id="rId42"/>
    <p:sldId id="295" r:id="rId43"/>
    <p:sldId id="296" r:id="rId44"/>
    <p:sldId id="297" r:id="rId45"/>
    <p:sldId id="324" r:id="rId46"/>
    <p:sldId id="298" r:id="rId47"/>
    <p:sldId id="325" r:id="rId48"/>
    <p:sldId id="300" r:id="rId49"/>
    <p:sldId id="308" r:id="rId50"/>
    <p:sldId id="326" r:id="rId51"/>
    <p:sldId id="310" r:id="rId52"/>
    <p:sldId id="311" r:id="rId53"/>
    <p:sldId id="312" r:id="rId54"/>
    <p:sldId id="313" r:id="rId55"/>
    <p:sldId id="309" r:id="rId56"/>
    <p:sldId id="315" r:id="rId57"/>
    <p:sldId id="336" r:id="rId58"/>
    <p:sldId id="330" r:id="rId59"/>
    <p:sldId id="333" r:id="rId60"/>
    <p:sldId id="337" r:id="rId61"/>
    <p:sldId id="338" r:id="rId62"/>
    <p:sldId id="327" r:id="rId63"/>
    <p:sldId id="334" r:id="rId64"/>
    <p:sldId id="332" r:id="rId65"/>
    <p:sldId id="339" r:id="rId66"/>
    <p:sldId id="340" r:id="rId67"/>
    <p:sldId id="341" r:id="rId6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arwin-online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40205"/>
            <a:ext cx="9144000" cy="2387600"/>
          </a:xfrm>
        </p:spPr>
        <p:txBody>
          <a:bodyPr/>
          <a:lstStyle/>
          <a:p>
            <a:r>
              <a:rPr lang="cs-CZ" dirty="0" smtClean="0"/>
              <a:t>Vybrané filosofické otázky přírodních věd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099583"/>
            <a:ext cx="9144000" cy="1655762"/>
          </a:xfrm>
        </p:spPr>
        <p:txBody>
          <a:bodyPr/>
          <a:lstStyle/>
          <a:p>
            <a:r>
              <a:rPr lang="cs-CZ" b="1" dirty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Nadpis 7">
            <a:extLst>
              <a:ext uri="{FF2B5EF4-FFF2-40B4-BE49-F238E27FC236}">
                <a16:creationId xmlns:a16="http://schemas.microsoft.com/office/drawing/2014/main" xmlns="" id="{DC597B01-6344-4B7D-A2DA-43722A39D159}"/>
              </a:ext>
            </a:extLst>
          </p:cNvPr>
          <p:cNvSpPr txBox="1">
            <a:spLocks/>
          </p:cNvSpPr>
          <p:nvPr/>
        </p:nvSpPr>
        <p:spPr>
          <a:xfrm>
            <a:off x="2147208" y="1412421"/>
            <a:ext cx="6184812" cy="32493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b="1" dirty="0"/>
              <a:t>2. Evoluce – </a:t>
            </a:r>
            <a:endParaRPr lang="cs-CZ" sz="5400" b="1" dirty="0" smtClean="0"/>
          </a:p>
          <a:p>
            <a:pPr algn="ctr"/>
            <a:r>
              <a:rPr lang="cs-CZ" sz="5400" dirty="0" smtClean="0"/>
              <a:t>věčné </a:t>
            </a:r>
            <a:r>
              <a:rPr lang="cs-CZ" sz="5400" dirty="0"/>
              <a:t>téma přírodovědců a filosofů</a:t>
            </a:r>
          </a:p>
        </p:txBody>
      </p:sp>
    </p:spTree>
    <p:extLst>
      <p:ext uri="{BB962C8B-B14F-4D97-AF65-F5344CB8AC3E}">
        <p14:creationId xmlns:p14="http://schemas.microsoft.com/office/powerpoint/2010/main" val="61062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Jean – </a:t>
            </a:r>
            <a:r>
              <a:rPr lang="cs-CZ" dirty="0" err="1"/>
              <a:t>Baptiste</a:t>
            </a:r>
            <a:r>
              <a:rPr lang="cs-CZ" dirty="0"/>
              <a:t> </a:t>
            </a:r>
            <a:r>
              <a:rPr lang="cs-CZ" dirty="0" err="1"/>
              <a:t>Lamarck</a:t>
            </a:r>
            <a:r>
              <a:rPr lang="cs-CZ" dirty="0"/>
              <a:t> (1744 – 1829)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07" y="1155928"/>
            <a:ext cx="10515600" cy="5021035"/>
          </a:xfrm>
        </p:spPr>
        <p:txBody>
          <a:bodyPr>
            <a:normAutofit/>
          </a:bodyPr>
          <a:lstStyle/>
          <a:p>
            <a:endParaRPr lang="cs-CZ" sz="3000" dirty="0" smtClean="0"/>
          </a:p>
          <a:p>
            <a:pPr lvl="1"/>
            <a:endParaRPr lang="cs-CZ" sz="3400" dirty="0" smtClean="0"/>
          </a:p>
          <a:p>
            <a:pPr lvl="1"/>
            <a:r>
              <a:rPr lang="cs-CZ" sz="2600" dirty="0" smtClean="0"/>
              <a:t>Přírodovědec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 smtClean="0"/>
              <a:t>Poprvé použil termín BIOLOGIE</a:t>
            </a:r>
          </a:p>
          <a:p>
            <a:pPr lvl="1"/>
            <a:endParaRPr lang="cs-CZ" sz="2600" dirty="0" smtClean="0"/>
          </a:p>
          <a:p>
            <a:pPr lvl="1"/>
            <a:r>
              <a:rPr lang="cs-CZ" sz="2600" dirty="0" smtClean="0"/>
              <a:t>Autor první ucelené evoluční teorie</a:t>
            </a:r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7122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Dílo </a:t>
            </a:r>
            <a:r>
              <a:rPr lang="cs-CZ" sz="4900" dirty="0"/>
              <a:t>a </a:t>
            </a:r>
            <a:r>
              <a:rPr lang="cs-CZ" sz="4900" dirty="0" smtClean="0"/>
              <a:t>názory</a:t>
            </a:r>
            <a:r>
              <a:rPr lang="cs-CZ" sz="4900" i="1" dirty="0"/>
              <a:t/>
            </a:r>
            <a:br>
              <a:rPr lang="cs-CZ" sz="4900" i="1" dirty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07" y="1155928"/>
            <a:ext cx="10515600" cy="5021035"/>
          </a:xfrm>
        </p:spPr>
        <p:txBody>
          <a:bodyPr>
            <a:normAutofit/>
          </a:bodyPr>
          <a:lstStyle/>
          <a:p>
            <a:endParaRPr lang="cs-CZ" sz="3000" dirty="0" smtClean="0"/>
          </a:p>
          <a:p>
            <a:pPr lvl="1"/>
            <a:r>
              <a:rPr lang="cs-CZ" sz="2600" i="1" dirty="0" err="1" smtClean="0"/>
              <a:t>Philosophie</a:t>
            </a:r>
            <a:r>
              <a:rPr lang="cs-CZ" sz="2600" i="1" dirty="0" smtClean="0"/>
              <a:t> </a:t>
            </a:r>
            <a:r>
              <a:rPr lang="cs-CZ" sz="2600" i="1" dirty="0" err="1"/>
              <a:t>zoologique</a:t>
            </a:r>
            <a:r>
              <a:rPr lang="cs-CZ" sz="2600" dirty="0"/>
              <a:t> (1809) –  vysvětlení jeho pojetí </a:t>
            </a:r>
            <a:r>
              <a:rPr lang="cs-CZ" sz="2600" dirty="0" smtClean="0"/>
              <a:t>evoluce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/>
              <a:t>Své názory na vývoj spojil s nepodloženými spekulacemi (vznik hornin z organických látek - žirafa má dlouhý krk, protože ho natahovala při spásání listí ze stromů – hadi ztratili nohy, protože zalézali do děr</a:t>
            </a:r>
            <a:r>
              <a:rPr lang="cs-CZ" sz="2600" dirty="0" smtClean="0"/>
              <a:t>)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/>
              <a:t>Evoluce probíhá tak, že organismus se během svého života střetává s vnějším prostředím, adaptuje se na něj a vylepšení, která si tak za svého života vytvořil, předává svým potomkům – tento názor má řadu odpůrců, ale i obhájců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1596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Georges </a:t>
            </a:r>
            <a:r>
              <a:rPr lang="cs-CZ" dirty="0" err="1"/>
              <a:t>Cuvier</a:t>
            </a:r>
            <a:r>
              <a:rPr lang="cs-CZ" dirty="0"/>
              <a:t> (1769 – 1832)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7736"/>
            <a:ext cx="10648950" cy="4699227"/>
          </a:xfrm>
        </p:spPr>
        <p:txBody>
          <a:bodyPr>
            <a:normAutofit/>
          </a:bodyPr>
          <a:lstStyle/>
          <a:p>
            <a:pPr lvl="0"/>
            <a:endParaRPr lang="cs-CZ" sz="3100" dirty="0" smtClean="0"/>
          </a:p>
          <a:p>
            <a:pPr lvl="0"/>
            <a:endParaRPr lang="cs-CZ" sz="3100" dirty="0"/>
          </a:p>
          <a:p>
            <a:pPr lvl="0"/>
            <a:r>
              <a:rPr lang="cs-CZ" sz="2600" dirty="0" smtClean="0"/>
              <a:t>Zoolog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paleontolog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9203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7736"/>
            <a:ext cx="10648950" cy="46992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1"/>
            <a:r>
              <a:rPr lang="cs-CZ" sz="2600" i="1" dirty="0" err="1"/>
              <a:t>Recherches</a:t>
            </a:r>
            <a:r>
              <a:rPr lang="cs-CZ" sz="2600" i="1" dirty="0"/>
              <a:t> </a:t>
            </a:r>
            <a:r>
              <a:rPr lang="cs-CZ" sz="2600" i="1" dirty="0" err="1"/>
              <a:t>sur</a:t>
            </a:r>
            <a:r>
              <a:rPr lang="cs-CZ" sz="2600" i="1" dirty="0"/>
              <a:t> les </a:t>
            </a:r>
            <a:r>
              <a:rPr lang="cs-CZ" sz="2600" i="1" dirty="0" err="1"/>
              <a:t>fossiles</a:t>
            </a:r>
            <a:r>
              <a:rPr lang="cs-CZ" sz="2600" i="1" dirty="0"/>
              <a:t> </a:t>
            </a:r>
            <a:r>
              <a:rPr lang="cs-CZ" sz="2600" i="1" dirty="0" err="1"/>
              <a:t>ossements</a:t>
            </a:r>
            <a:r>
              <a:rPr lang="cs-CZ" sz="2600" i="1" dirty="0"/>
              <a:t> de </a:t>
            </a:r>
            <a:r>
              <a:rPr lang="cs-CZ" sz="2600" i="1" dirty="0" err="1"/>
              <a:t>quadrupedes</a:t>
            </a:r>
            <a:r>
              <a:rPr lang="cs-CZ" sz="2600" dirty="0"/>
              <a:t> (1812</a:t>
            </a:r>
            <a:r>
              <a:rPr lang="cs-CZ" sz="2600" dirty="0" smtClean="0"/>
              <a:t>)</a:t>
            </a:r>
          </a:p>
          <a:p>
            <a:pPr lvl="1"/>
            <a:endParaRPr lang="cs-CZ" sz="2600" dirty="0"/>
          </a:p>
          <a:p>
            <a:pPr lvl="1"/>
            <a:r>
              <a:rPr lang="cs-CZ" sz="2600" i="1" dirty="0" err="1"/>
              <a:t>Discours</a:t>
            </a:r>
            <a:r>
              <a:rPr lang="cs-CZ" sz="2600" i="1" dirty="0"/>
              <a:t> </a:t>
            </a:r>
            <a:r>
              <a:rPr lang="cs-CZ" sz="2600" i="1" dirty="0" err="1"/>
              <a:t>sur</a:t>
            </a:r>
            <a:r>
              <a:rPr lang="cs-CZ" sz="2600" i="1" dirty="0"/>
              <a:t> les revoluce de la </a:t>
            </a:r>
            <a:r>
              <a:rPr lang="cs-CZ" sz="2600" i="1" dirty="0" err="1"/>
              <a:t>surface</a:t>
            </a:r>
            <a:r>
              <a:rPr lang="cs-CZ" sz="2600" i="1" dirty="0"/>
              <a:t> </a:t>
            </a:r>
            <a:r>
              <a:rPr lang="cs-CZ" sz="2600" i="1" dirty="0" err="1"/>
              <a:t>du</a:t>
            </a:r>
            <a:r>
              <a:rPr lang="cs-CZ" sz="2600" i="1" dirty="0"/>
              <a:t> globus</a:t>
            </a:r>
            <a:r>
              <a:rPr lang="cs-CZ" sz="2600" dirty="0"/>
              <a:t> (1825</a:t>
            </a:r>
            <a:r>
              <a:rPr lang="cs-CZ" sz="2600" dirty="0" smtClean="0"/>
              <a:t>)</a:t>
            </a:r>
          </a:p>
          <a:p>
            <a:pPr lvl="1"/>
            <a:endParaRPr lang="cs-CZ" sz="2600" dirty="0"/>
          </a:p>
          <a:p>
            <a:pPr lvl="1"/>
            <a:r>
              <a:rPr lang="cs-CZ" sz="2600" i="1" dirty="0" err="1"/>
              <a:t>Règne</a:t>
            </a:r>
            <a:r>
              <a:rPr lang="cs-CZ" sz="2600" i="1" dirty="0"/>
              <a:t> Animal </a:t>
            </a:r>
            <a:r>
              <a:rPr lang="cs-CZ" sz="2600" i="1" dirty="0" err="1"/>
              <a:t>distribué</a:t>
            </a:r>
            <a:r>
              <a:rPr lang="cs-CZ" sz="2600" i="1" dirty="0"/>
              <a:t> </a:t>
            </a:r>
            <a:r>
              <a:rPr lang="cs-CZ" sz="2600" i="1" dirty="0" err="1"/>
              <a:t>d'après</a:t>
            </a:r>
            <a:r>
              <a:rPr lang="cs-CZ" sz="2600" i="1" dirty="0"/>
              <a:t> son </a:t>
            </a:r>
            <a:r>
              <a:rPr lang="cs-CZ" sz="2600" i="1" dirty="0" err="1"/>
              <a:t>Organisation</a:t>
            </a:r>
            <a:r>
              <a:rPr lang="cs-CZ" sz="2600" i="1" dirty="0"/>
              <a:t> </a:t>
            </a:r>
            <a:r>
              <a:rPr lang="cs-CZ" sz="2600" i="1" dirty="0" err="1"/>
              <a:t>pour</a:t>
            </a:r>
            <a:r>
              <a:rPr lang="cs-CZ" sz="2600" i="1" dirty="0"/>
              <a:t> </a:t>
            </a:r>
            <a:r>
              <a:rPr lang="cs-CZ" sz="2600" i="1" dirty="0" err="1"/>
              <a:t>servir</a:t>
            </a:r>
            <a:r>
              <a:rPr lang="cs-CZ" sz="2600" i="1" dirty="0"/>
              <a:t> de base à </a:t>
            </a:r>
            <a:r>
              <a:rPr lang="cs-CZ" sz="2600" i="1" dirty="0" err="1"/>
              <a:t>l'Histoire</a:t>
            </a:r>
            <a:r>
              <a:rPr lang="cs-CZ" sz="2600" i="1" dirty="0"/>
              <a:t> </a:t>
            </a:r>
            <a:r>
              <a:rPr lang="cs-CZ" sz="2600" i="1" dirty="0" err="1"/>
              <a:t>Naturelle</a:t>
            </a:r>
            <a:r>
              <a:rPr lang="cs-CZ" sz="2600" i="1" dirty="0"/>
              <a:t> des </a:t>
            </a:r>
            <a:r>
              <a:rPr lang="cs-CZ" sz="2600" i="1" dirty="0" err="1"/>
              <a:t>Animaux</a:t>
            </a:r>
            <a:r>
              <a:rPr lang="cs-CZ" sz="2600" i="1" dirty="0"/>
              <a:t> et </a:t>
            </a:r>
            <a:r>
              <a:rPr lang="cs-CZ" sz="2600" i="1" dirty="0" err="1"/>
              <a:t>d'Introduction</a:t>
            </a:r>
            <a:r>
              <a:rPr lang="cs-CZ" sz="2600" i="1" dirty="0"/>
              <a:t> à </a:t>
            </a:r>
            <a:r>
              <a:rPr lang="cs-CZ" sz="2600" i="1" dirty="0" err="1"/>
              <a:t>l'Anatomie</a:t>
            </a:r>
            <a:r>
              <a:rPr lang="cs-CZ" sz="2600" i="1" dirty="0"/>
              <a:t> </a:t>
            </a:r>
            <a:r>
              <a:rPr lang="cs-CZ" sz="2600" i="1" dirty="0" err="1"/>
              <a:t>Comparée</a:t>
            </a:r>
            <a:r>
              <a:rPr lang="cs-CZ" sz="2600" dirty="0"/>
              <a:t> (1817</a:t>
            </a:r>
            <a:r>
              <a:rPr lang="cs-CZ" sz="2600" b="1" dirty="0" smtClean="0"/>
              <a:t>.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7674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7736"/>
            <a:ext cx="10648950" cy="4699227"/>
          </a:xfrm>
        </p:spPr>
        <p:txBody>
          <a:bodyPr>
            <a:normAutofit/>
          </a:bodyPr>
          <a:lstStyle/>
          <a:p>
            <a:pPr lvl="1"/>
            <a:endParaRPr lang="cs-CZ" sz="2600" dirty="0" smtClean="0"/>
          </a:p>
          <a:p>
            <a:pPr lvl="1"/>
            <a:r>
              <a:rPr lang="cs-CZ" sz="2600" dirty="0" smtClean="0"/>
              <a:t>v</a:t>
            </a:r>
            <a:r>
              <a:rPr lang="cs-CZ" sz="2600" dirty="0"/>
              <a:t> evoluci se uplatňují 2 základní principy: NEMĚNNOST DRUHŮ a </a:t>
            </a:r>
            <a:r>
              <a:rPr lang="cs-CZ" sz="2600" dirty="0" smtClean="0"/>
              <a:t>KATASTROFISMUS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/>
              <a:t>V dějinách planety Země byla řada velkých geologických katastrof – každá vyhubila vše živé na daném území a potom byla postižená oblast vždy znovu osídlena skupinou živočichů a rostlin – vše bylo odlišné od předchozích živočichů a </a:t>
            </a:r>
            <a:r>
              <a:rPr lang="cs-CZ" sz="2600" dirty="0" smtClean="0"/>
              <a:t>rostlin</a:t>
            </a:r>
          </a:p>
          <a:p>
            <a:pPr lvl="1"/>
            <a:endParaRPr lang="cs-CZ" sz="2600" dirty="0"/>
          </a:p>
          <a:p>
            <a:r>
              <a:rPr lang="cs-CZ" sz="2600" b="1" dirty="0" smtClean="0"/>
              <a:t>Další </a:t>
            </a:r>
            <a:r>
              <a:rPr lang="cs-CZ" sz="2600" b="1" dirty="0"/>
              <a:t>informace k problematice evoluce v tématu č. 10 o </a:t>
            </a:r>
            <a:r>
              <a:rPr lang="cs-CZ" sz="2600" b="1" dirty="0" err="1"/>
              <a:t>Charlesu</a:t>
            </a:r>
            <a:r>
              <a:rPr lang="cs-CZ" sz="2600" b="1" dirty="0"/>
              <a:t> Robertu Darwinovi.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679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>
            <a:extLst>
              <a:ext uri="{FF2B5EF4-FFF2-40B4-BE49-F238E27FC236}">
                <a16:creationId xmlns:a16="http://schemas.microsoft.com/office/drawing/2014/main" xmlns="" id="{F595A915-3C86-4D43-9280-63F5EB6CBE19}"/>
              </a:ext>
            </a:extLst>
          </p:cNvPr>
          <p:cNvSpPr txBox="1">
            <a:spLocks/>
          </p:cNvSpPr>
          <p:nvPr/>
        </p:nvSpPr>
        <p:spPr>
          <a:xfrm>
            <a:off x="1524000" y="1932645"/>
            <a:ext cx="9144000" cy="2586191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5400" b="1" dirty="0" smtClean="0"/>
          </a:p>
          <a:p>
            <a:pPr algn="ctr"/>
            <a:endParaRPr lang="cs-CZ" sz="5400" b="1" dirty="0"/>
          </a:p>
          <a:p>
            <a:pPr algn="ctr"/>
            <a:r>
              <a:rPr lang="cs-CZ" sz="6400" b="1" dirty="0" smtClean="0"/>
              <a:t>3</a:t>
            </a:r>
            <a:r>
              <a:rPr lang="cs-CZ" sz="6400" b="1" dirty="0"/>
              <a:t>. Hledání tajenky života</a:t>
            </a:r>
            <a:endParaRPr lang="cs-CZ" sz="6400" dirty="0"/>
          </a:p>
          <a:p>
            <a:pPr algn="ctr"/>
            <a:r>
              <a:rPr lang="cs-CZ" sz="5400" dirty="0"/>
              <a:t/>
            </a:r>
            <a:br>
              <a:rPr lang="cs-CZ" sz="5400" dirty="0"/>
            </a:b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948120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Výchozí údaje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sz="2600" dirty="0" smtClean="0"/>
              <a:t>stáří </a:t>
            </a:r>
            <a:r>
              <a:rPr lang="cs-CZ" sz="2600" dirty="0"/>
              <a:t>Země je odhadováno na víc jak 4,5 miliardy </a:t>
            </a:r>
            <a:r>
              <a:rPr lang="cs-CZ" sz="2600" dirty="0" smtClean="0"/>
              <a:t>let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/>
              <a:t>první uchované mikrofosilie organismů jsou datovány do doby asi před 3,5 miliardami </a:t>
            </a:r>
            <a:r>
              <a:rPr lang="cs-CZ" sz="2600" dirty="0" smtClean="0"/>
              <a:t>let</a:t>
            </a:r>
          </a:p>
          <a:p>
            <a:pPr lvl="1"/>
            <a:endParaRPr lang="cs-CZ" sz="2600" dirty="0"/>
          </a:p>
          <a:p>
            <a:pPr lvl="1"/>
            <a:r>
              <a:rPr lang="cs-CZ" sz="2600" dirty="0"/>
              <a:t>existují nepřímé, ale věrohodné důkazy, že život existoval na Zemi již asi před 3,8 miliardami let </a:t>
            </a:r>
            <a:endParaRPr lang="cs-CZ" sz="2600" dirty="0" smtClean="0"/>
          </a:p>
          <a:p>
            <a:pPr lvl="1"/>
            <a:endParaRPr lang="cs-CZ" sz="2600" dirty="0"/>
          </a:p>
          <a:p>
            <a:pPr lvl="1"/>
            <a:r>
              <a:rPr lang="cs-CZ" sz="2600" dirty="0"/>
              <a:t>během prvních 400 až 600 milionů let existence Země neexistovala zemská kůra, teprve poté vznikly na Zemi podmínky, za nichž mohlo dojít je vzniku života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764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Nejznámější </a:t>
            </a:r>
            <a:r>
              <a:rPr lang="cs-CZ" sz="4900" dirty="0"/>
              <a:t>teorie </a:t>
            </a:r>
            <a:r>
              <a:rPr lang="cs-CZ" sz="4900" dirty="0" smtClean="0"/>
              <a:t>života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r>
              <a:rPr lang="cs-CZ" sz="2600" dirty="0" smtClean="0"/>
              <a:t>kreacionistická </a:t>
            </a:r>
            <a:r>
              <a:rPr lang="cs-CZ" sz="2600" dirty="0"/>
              <a:t>(náboženská) </a:t>
            </a:r>
            <a:r>
              <a:rPr lang="cs-CZ" sz="2600" dirty="0" smtClean="0"/>
              <a:t>teorie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teorie samoplození </a:t>
            </a:r>
            <a:endParaRPr lang="cs-CZ" sz="2600" dirty="0" smtClean="0"/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vznik života z prebiotických molekul (biomonomerů)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343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Kreacionistická </a:t>
            </a:r>
            <a:r>
              <a:rPr lang="cs-CZ" sz="4900" dirty="0"/>
              <a:t>(náboženská) </a:t>
            </a:r>
            <a:r>
              <a:rPr lang="cs-CZ" sz="4900" dirty="0" smtClean="0"/>
              <a:t>teorie</a:t>
            </a:r>
            <a:r>
              <a:rPr lang="cs-CZ" sz="4900" dirty="0"/>
              <a:t/>
            </a:r>
            <a:br>
              <a:rPr lang="cs-CZ" sz="4900" dirty="0"/>
            </a:br>
            <a:r>
              <a:rPr lang="cs-CZ" sz="4900" dirty="0"/>
              <a:t/>
            </a:r>
            <a:br>
              <a:rPr lang="cs-CZ" sz="4900" dirty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tyto </a:t>
            </a:r>
            <a:r>
              <a:rPr lang="cs-CZ" sz="2600" dirty="0"/>
              <a:t>představy se shodují v tom, že cosi (kdosi) bylo (byl) Tvůrcem</a:t>
            </a:r>
          </a:p>
          <a:p>
            <a:pPr lvl="0"/>
            <a:r>
              <a:rPr lang="cs-CZ" sz="2600" dirty="0"/>
              <a:t>je to představa jednoduchá, proto je společná polyteistickým i monoteistickým náboženstvím</a:t>
            </a:r>
          </a:p>
          <a:p>
            <a:pPr lvl="0"/>
            <a:r>
              <a:rPr lang="cs-CZ" sz="2600" dirty="0"/>
              <a:t>existuje i u velmi primitivních šamanských populací asijských, afrických, amerických i tichomořských</a:t>
            </a:r>
          </a:p>
          <a:p>
            <a:pPr lvl="0"/>
            <a:r>
              <a:rPr lang="cs-CZ" sz="2600" dirty="0"/>
              <a:t>zejména v Evropě až do počátku 19. století převládala autorita Bible, podle které svět a jeho složky stvořil Bůh – tento proces popisuje I. kniha Mojžíšova, zvaná Genesis (</a:t>
            </a:r>
            <a:r>
              <a:rPr lang="cs-CZ" sz="2600" dirty="0" err="1"/>
              <a:t>Gn</a:t>
            </a:r>
            <a:r>
              <a:rPr lang="cs-CZ" sz="2600" dirty="0"/>
              <a:t>).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288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600" dirty="0" smtClean="0"/>
          </a:p>
          <a:p>
            <a:r>
              <a:rPr lang="cs-CZ" sz="2600" dirty="0" smtClean="0"/>
              <a:t>Obsah </a:t>
            </a:r>
            <a:r>
              <a:rPr lang="cs-CZ" sz="2600" dirty="0"/>
              <a:t>kurzu se soustřeďuje na nejdůležitější problémy filosofie přírody, vysvětluje rozdíly ve vybraných koncepcích jednotlivých filosofů a přírodovědců, kriticky interpretuje vybrané koncepce filosofie přírody. </a:t>
            </a:r>
            <a:endParaRPr lang="cs-CZ" sz="2600" dirty="0" smtClean="0"/>
          </a:p>
          <a:p>
            <a:endParaRPr lang="cs-CZ" sz="2600" dirty="0" smtClean="0"/>
          </a:p>
          <a:p>
            <a:r>
              <a:rPr lang="cs-CZ" sz="2600" dirty="0" smtClean="0"/>
              <a:t>Důraz </a:t>
            </a:r>
            <a:r>
              <a:rPr lang="cs-CZ" sz="2600" dirty="0"/>
              <a:t>je kladen na reflexi vzniku života, evoluční otázky a na etické aspekty zachování života na Zemi.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Teorie samoplození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vznik </a:t>
            </a:r>
            <a:r>
              <a:rPr lang="cs-CZ" sz="2600" dirty="0"/>
              <a:t>živých bytostí z anorganických látek, vznik živých forem života z neživé hmoty, tzv. naivní abiogeneze</a:t>
            </a:r>
          </a:p>
          <a:p>
            <a:pPr lvl="0"/>
            <a:r>
              <a:rPr lang="cs-CZ" sz="2600" dirty="0"/>
              <a:t>například Aristotelés tvrdí, že živé organismy se rodí z bahna, ze zkaženého masa aj.</a:t>
            </a:r>
          </a:p>
          <a:p>
            <a:pPr lvl="0"/>
            <a:r>
              <a:rPr lang="cs-CZ" sz="2600" dirty="0"/>
              <a:t>tyto názory vyvrátil Louis Pasteur, který dokázal, že kvašení a hnití neprodukuje bakterie a mikroby, ALE JE TO NAOPAK – bakterie lze usmrtit vysokou teplotou (pasterizace)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244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AFD3B1-F183-4B99-92D5-3AB934E09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4900" dirty="0" smtClean="0"/>
              <a:t>Vznik </a:t>
            </a:r>
            <a:r>
              <a:rPr lang="cs-CZ" sz="4900" dirty="0"/>
              <a:t>života z probiotických molekul (biomonomerů</a:t>
            </a:r>
            <a:r>
              <a:rPr lang="cs-CZ" sz="4900" dirty="0" smtClean="0"/>
              <a:t>)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lvl="0"/>
            <a:r>
              <a:rPr lang="cs-CZ" sz="2600" dirty="0" smtClean="0"/>
              <a:t>existují </a:t>
            </a:r>
            <a:r>
              <a:rPr lang="cs-CZ" sz="2600" dirty="0"/>
              <a:t>tři populární hypotézy, které se snaží o vysvětlení původu probiotických molekul</a:t>
            </a:r>
            <a:r>
              <a:rPr lang="cs-CZ" sz="2600" dirty="0" smtClean="0"/>
              <a:t>:</a:t>
            </a:r>
          </a:p>
          <a:p>
            <a:pPr lvl="0"/>
            <a:endParaRPr lang="cs-CZ" sz="2600" dirty="0"/>
          </a:p>
          <a:p>
            <a:pPr lvl="1"/>
            <a:r>
              <a:rPr lang="cs-CZ" dirty="0"/>
              <a:t>1. </a:t>
            </a:r>
            <a:r>
              <a:rPr lang="cs-CZ" dirty="0" smtClean="0"/>
              <a:t>Syntéza </a:t>
            </a:r>
            <a:r>
              <a:rPr lang="cs-CZ" dirty="0"/>
              <a:t>v redukční atmosféře</a:t>
            </a:r>
          </a:p>
          <a:p>
            <a:pPr lvl="1"/>
            <a:r>
              <a:rPr lang="cs-CZ" dirty="0"/>
              <a:t>2. </a:t>
            </a:r>
            <a:r>
              <a:rPr lang="cs-CZ" dirty="0" smtClean="0"/>
              <a:t>Import </a:t>
            </a:r>
            <a:r>
              <a:rPr lang="cs-CZ" dirty="0"/>
              <a:t>těchto molekul z vesmíru v meteoritech a </a:t>
            </a:r>
            <a:r>
              <a:rPr lang="cs-CZ" dirty="0" smtClean="0"/>
              <a:t>kometách</a:t>
            </a:r>
          </a:p>
          <a:p>
            <a:pPr lvl="1"/>
            <a:endParaRPr lang="cs-CZ" sz="2200" dirty="0"/>
          </a:p>
          <a:p>
            <a:pPr lvl="0"/>
            <a:r>
              <a:rPr lang="cs-CZ" sz="2600" dirty="0"/>
              <a:t>Syntéza v mořských hlubinách na površích kovových sulfidů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7002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25517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600" dirty="0"/>
              <a:t>Redukční atmosféra obsahovala </a:t>
            </a:r>
            <a:r>
              <a:rPr lang="cs-CZ" sz="2600" dirty="0" err="1"/>
              <a:t>methan</a:t>
            </a:r>
            <a:r>
              <a:rPr lang="cs-CZ" sz="2600" dirty="0"/>
              <a:t>, amoniak, vodík, vodní páru a kysličník uhličitý. Energie k syntéze chemických sloučenin dodávaly elektrické výboje, ultrafialové záření ze Slunce a vulkanická činnost. Déšť vymýval látky z atmosféry  a odplavoval je do vodních nádrží (břehy oceánů), kde se při odpařování vody koncentrovaly – vzniká koncentrát organických molekul  (aminokyselin) hromadící se v mělčinách oceánů. Aminokyseliny mohou zahřátím polymerizovat, polymery se sbalují do kuliček, kapiček – koacervátů. Se vznikem autoreprodukce - schopností tvořit sobě podobné – se objevily  první organismy. (A. I. </a:t>
            </a:r>
            <a:r>
              <a:rPr lang="cs-CZ" sz="2600" dirty="0" err="1"/>
              <a:t>Oparin</a:t>
            </a:r>
            <a:r>
              <a:rPr lang="cs-CZ" sz="2600" dirty="0"/>
              <a:t>, J. B. S. </a:t>
            </a:r>
            <a:r>
              <a:rPr lang="cs-CZ" sz="2600" dirty="0" err="1"/>
              <a:t>Haldane</a:t>
            </a:r>
            <a:r>
              <a:rPr lang="cs-CZ" sz="2600" dirty="0"/>
              <a:t> aj.)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626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>
            <a:extLst>
              <a:ext uri="{FF2B5EF4-FFF2-40B4-BE49-F238E27FC236}">
                <a16:creationId xmlns:a16="http://schemas.microsoft.com/office/drawing/2014/main" xmlns="" id="{9499F259-92F9-4657-ABD7-0B03CA29CB77}"/>
              </a:ext>
            </a:extLst>
          </p:cNvPr>
          <p:cNvSpPr txBox="1">
            <a:spLocks/>
          </p:cNvSpPr>
          <p:nvPr/>
        </p:nvSpPr>
        <p:spPr>
          <a:xfrm>
            <a:off x="1524000" y="1932645"/>
            <a:ext cx="9144000" cy="258619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5300" b="1" dirty="0" smtClean="0"/>
          </a:p>
          <a:p>
            <a:pPr algn="ctr"/>
            <a:r>
              <a:rPr lang="cs-CZ" sz="5400" b="1" dirty="0" smtClean="0"/>
              <a:t>4</a:t>
            </a:r>
            <a:r>
              <a:rPr lang="cs-CZ" sz="5400" b="1" dirty="0"/>
              <a:t>. Josef Velenovský – </a:t>
            </a:r>
            <a:r>
              <a:rPr lang="cs-CZ" sz="5400" dirty="0"/>
              <a:t>estetika přírody</a:t>
            </a:r>
          </a:p>
        </p:txBody>
      </p:sp>
    </p:spTree>
    <p:extLst>
      <p:ext uri="{BB962C8B-B14F-4D97-AF65-F5344CB8AC3E}">
        <p14:creationId xmlns:p14="http://schemas.microsoft.com/office/powerpoint/2010/main" val="4015794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Josef </a:t>
            </a:r>
            <a:r>
              <a:rPr lang="cs-CZ" sz="4900" dirty="0"/>
              <a:t>Velenovský (1858 – 1949)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dirty="0" smtClean="0"/>
              <a:t>Přírodovědec</a:t>
            </a:r>
            <a:r>
              <a:rPr lang="cs-CZ" sz="2600" dirty="0"/>
              <a:t>, </a:t>
            </a:r>
            <a:r>
              <a:rPr lang="cs-CZ" sz="2600" dirty="0" smtClean="0"/>
              <a:t>filosof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Kontroverzní, ale originální </a:t>
            </a:r>
            <a:r>
              <a:rPr lang="cs-CZ" sz="2600" dirty="0" smtClean="0"/>
              <a:t>myslitel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Profesor systematické botaniky na Univerzitě </a:t>
            </a:r>
            <a:r>
              <a:rPr lang="cs-CZ" sz="2600" dirty="0" smtClean="0"/>
              <a:t>Karlově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Ředitel Botanického ústavu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0602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0586"/>
            <a:ext cx="10515600" cy="475637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Dílo </a:t>
            </a:r>
            <a:r>
              <a:rPr lang="cs-CZ" b="1" dirty="0"/>
              <a:t>(přírodovědné):</a:t>
            </a:r>
            <a:endParaRPr lang="cs-CZ" dirty="0"/>
          </a:p>
          <a:p>
            <a:pPr lvl="1"/>
            <a:r>
              <a:rPr lang="cs-CZ" i="1" dirty="0"/>
              <a:t>Flora </a:t>
            </a:r>
            <a:r>
              <a:rPr lang="cs-CZ" i="1" dirty="0" err="1"/>
              <a:t>Bulgarica</a:t>
            </a:r>
            <a:r>
              <a:rPr lang="cs-CZ" dirty="0"/>
              <a:t> (1891)</a:t>
            </a:r>
          </a:p>
          <a:p>
            <a:pPr lvl="1"/>
            <a:r>
              <a:rPr lang="cs-CZ" i="1" dirty="0"/>
              <a:t>Mechy české</a:t>
            </a:r>
            <a:r>
              <a:rPr lang="cs-CZ" dirty="0"/>
              <a:t> (1897)</a:t>
            </a:r>
          </a:p>
          <a:p>
            <a:pPr lvl="1"/>
            <a:r>
              <a:rPr lang="cs-CZ" i="1" dirty="0"/>
              <a:t>Játrovky české</a:t>
            </a:r>
            <a:r>
              <a:rPr lang="cs-CZ" dirty="0"/>
              <a:t> (1901)</a:t>
            </a:r>
          </a:p>
          <a:p>
            <a:pPr lvl="1"/>
            <a:r>
              <a:rPr lang="cs-CZ" i="1" dirty="0"/>
              <a:t>Srovnávací morfologie rostlin</a:t>
            </a:r>
            <a:r>
              <a:rPr lang="cs-CZ" dirty="0"/>
              <a:t> (1905 – 1913)</a:t>
            </a:r>
          </a:p>
          <a:p>
            <a:pPr lvl="1"/>
            <a:r>
              <a:rPr lang="cs-CZ" i="1" dirty="0"/>
              <a:t>České houby</a:t>
            </a:r>
            <a:r>
              <a:rPr lang="cs-CZ" dirty="0"/>
              <a:t> (1920 – 1922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  <a:p>
            <a:r>
              <a:rPr lang="cs-CZ" b="1" dirty="0"/>
              <a:t>Dílo (filosofické):</a:t>
            </a:r>
            <a:endParaRPr lang="cs-CZ" dirty="0"/>
          </a:p>
          <a:p>
            <a:pPr lvl="1"/>
            <a:r>
              <a:rPr lang="cs-CZ" i="1" dirty="0"/>
              <a:t>Přírodní filosofie I. (díl </a:t>
            </a:r>
            <a:r>
              <a:rPr lang="cs-CZ" i="1" dirty="0" err="1"/>
              <a:t>přírodnický</a:t>
            </a:r>
            <a:r>
              <a:rPr lang="cs-CZ" i="1" dirty="0"/>
              <a:t>)</a:t>
            </a:r>
            <a:r>
              <a:rPr lang="cs-CZ" dirty="0"/>
              <a:t> (1921)</a:t>
            </a:r>
          </a:p>
          <a:p>
            <a:pPr lvl="1"/>
            <a:r>
              <a:rPr lang="cs-CZ" i="1" dirty="0"/>
              <a:t>Přírodní filosofie II. (díl kulturní)</a:t>
            </a:r>
            <a:r>
              <a:rPr lang="cs-CZ" dirty="0"/>
              <a:t> (1922)</a:t>
            </a:r>
          </a:p>
          <a:p>
            <a:pPr lvl="1"/>
            <a:r>
              <a:rPr lang="cs-CZ" i="1" dirty="0"/>
              <a:t>Poslední moudrost čili nauka o kosmickém duchovnu</a:t>
            </a:r>
            <a:r>
              <a:rPr lang="cs-CZ" dirty="0"/>
              <a:t> (1935)</a:t>
            </a:r>
          </a:p>
          <a:p>
            <a:pPr lvl="1"/>
            <a:r>
              <a:rPr lang="cs-CZ" i="1" dirty="0"/>
              <a:t>Obrázky </a:t>
            </a:r>
            <a:r>
              <a:rPr lang="cs-CZ" dirty="0"/>
              <a:t>(1928)</a:t>
            </a:r>
          </a:p>
          <a:p>
            <a:pPr lvl="1"/>
            <a:r>
              <a:rPr lang="cs-CZ" i="1" dirty="0"/>
              <a:t>Literární studie</a:t>
            </a:r>
            <a:r>
              <a:rPr lang="cs-CZ" dirty="0"/>
              <a:t> (1932)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525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dirty="0" smtClean="0"/>
              <a:t>Veškerá </a:t>
            </a:r>
            <a:r>
              <a:rPr lang="cs-CZ" sz="2600" dirty="0"/>
              <a:t>filosofie je v podstatě jen přírodní filosofií</a:t>
            </a:r>
          </a:p>
          <a:p>
            <a:pPr lvl="0"/>
            <a:r>
              <a:rPr lang="cs-CZ" sz="2600" dirty="0"/>
              <a:t>Kritika pozitivismu a naturalismu</a:t>
            </a:r>
          </a:p>
          <a:p>
            <a:pPr lvl="0"/>
            <a:r>
              <a:rPr lang="cs-CZ" sz="2600" dirty="0"/>
              <a:t>Tělesné orgány živočicha nebo rostliny mají kromě fyziologické funkce také krásný a umělecký tvar (</a:t>
            </a:r>
            <a:r>
              <a:rPr lang="cs-CZ" sz="2600" b="1" dirty="0"/>
              <a:t>princip ornamentalismu</a:t>
            </a:r>
            <a:r>
              <a:rPr lang="cs-CZ" sz="2600" dirty="0"/>
              <a:t>)</a:t>
            </a:r>
          </a:p>
          <a:p>
            <a:pPr lvl="0"/>
            <a:r>
              <a:rPr lang="cs-CZ" sz="2600" dirty="0"/>
              <a:t>Ornamentalismus je platným zákonem v celém vesmíru</a:t>
            </a:r>
          </a:p>
          <a:p>
            <a:pPr lvl="0"/>
            <a:r>
              <a:rPr lang="cs-CZ" sz="2600" dirty="0"/>
              <a:t>Jako jeden z prvních českých vědců psal o </a:t>
            </a:r>
            <a:r>
              <a:rPr lang="cs-CZ" sz="2600" b="1" dirty="0"/>
              <a:t>ochraně přírody</a:t>
            </a:r>
            <a:r>
              <a:rPr lang="cs-CZ" sz="2600" dirty="0"/>
              <a:t>, navrhoval ochranu celých území (např. Šumavy a Krkonoš)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489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Myšlenkové </a:t>
            </a:r>
            <a:r>
              <a:rPr lang="cs-CZ" dirty="0"/>
              <a:t>inspirační </a:t>
            </a: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dirty="0" smtClean="0"/>
              <a:t>František Mareš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Ladislav </a:t>
            </a:r>
            <a:r>
              <a:rPr lang="cs-CZ" sz="2600" dirty="0" smtClean="0"/>
              <a:t>Čelakovský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Vliv spiritualismu a okultismu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8420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Nadpis 7">
            <a:extLst>
              <a:ext uri="{FF2B5EF4-FFF2-40B4-BE49-F238E27FC236}">
                <a16:creationId xmlns:a16="http://schemas.microsoft.com/office/drawing/2014/main" xmlns="" id="{CD38C308-CFA0-4F2A-AE4A-B62B5755AF60}"/>
              </a:ext>
            </a:extLst>
          </p:cNvPr>
          <p:cNvSpPr txBox="1">
            <a:spLocks/>
          </p:cNvSpPr>
          <p:nvPr/>
        </p:nvSpPr>
        <p:spPr>
          <a:xfrm>
            <a:off x="2212521" y="1932645"/>
            <a:ext cx="8352064" cy="258619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5400" b="1" dirty="0"/>
          </a:p>
          <a:p>
            <a:pPr algn="ctr"/>
            <a:r>
              <a:rPr lang="cs-CZ" sz="5400" b="1" dirty="0" smtClean="0"/>
              <a:t>5</a:t>
            </a:r>
            <a:r>
              <a:rPr lang="cs-CZ" sz="5400" b="1" dirty="0"/>
              <a:t>. Adolf </a:t>
            </a:r>
            <a:r>
              <a:rPr lang="cs-CZ" sz="5400" b="1" dirty="0" smtClean="0"/>
              <a:t>Portmann – </a:t>
            </a:r>
            <a:r>
              <a:rPr lang="cs-CZ" sz="5400" dirty="0"/>
              <a:t>krása mořských živočichů </a:t>
            </a:r>
          </a:p>
        </p:txBody>
      </p:sp>
    </p:spTree>
    <p:extLst>
      <p:ext uri="{BB962C8B-B14F-4D97-AF65-F5344CB8AC3E}">
        <p14:creationId xmlns:p14="http://schemas.microsoft.com/office/powerpoint/2010/main" val="958466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Adolf </a:t>
            </a:r>
            <a:r>
              <a:rPr lang="cs-CZ" sz="4900" dirty="0"/>
              <a:t>Portmann (1897 – 1982)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600" b="1" dirty="0"/>
          </a:p>
          <a:p>
            <a:pPr lvl="0"/>
            <a:r>
              <a:rPr lang="cs-CZ" sz="2600" dirty="0"/>
              <a:t>Zoolog, filosof, </a:t>
            </a:r>
            <a:r>
              <a:rPr lang="cs-CZ" sz="2600" dirty="0" smtClean="0"/>
              <a:t>antropolog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Jeho </a:t>
            </a:r>
            <a:r>
              <a:rPr lang="cs-CZ" sz="2600" dirty="0"/>
              <a:t>dílo má větší ohlas mezi filosofy a psychology než mezi </a:t>
            </a:r>
            <a:r>
              <a:rPr lang="cs-CZ" sz="2600" dirty="0" smtClean="0"/>
              <a:t>biology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Jeden z nejoriginálnějších biologických myslitelů 20. století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65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600" dirty="0" smtClean="0"/>
          </a:p>
          <a:p>
            <a:r>
              <a:rPr lang="cs-CZ" sz="2600" dirty="0"/>
              <a:t>KOMÁREK, Stanislav. </a:t>
            </a:r>
            <a:r>
              <a:rPr lang="cs-CZ" sz="2600" i="1" dirty="0"/>
              <a:t>Dějiny biologického myšlení.</a:t>
            </a:r>
            <a:r>
              <a:rPr lang="cs-CZ" sz="2600" dirty="0"/>
              <a:t> Praha: Vesmír, 1997, ISBN 80-85977-10-9</a:t>
            </a:r>
          </a:p>
          <a:p>
            <a:r>
              <a:rPr lang="cs-CZ" sz="2600" dirty="0"/>
              <a:t>KROB, Josef. ŠMAJS, Josef. </a:t>
            </a:r>
            <a:r>
              <a:rPr lang="cs-CZ" sz="2600" i="1" dirty="0"/>
              <a:t>Evoluční ontologie</a:t>
            </a:r>
            <a:r>
              <a:rPr lang="cs-CZ" sz="2600" dirty="0"/>
              <a:t>. Brno: Masarykova univerzita, 2003, ISBN 80-210-3030-0</a:t>
            </a:r>
          </a:p>
          <a:p>
            <a:r>
              <a:rPr lang="cs-CZ" sz="2600" dirty="0"/>
              <a:t>NEČÁSEK, Jan, PAVLIČÍKOVÁ, Helena. </a:t>
            </a:r>
            <a:r>
              <a:rPr lang="cs-CZ" sz="2600" i="1" dirty="0"/>
              <a:t>O biologii nutně a náhodně</a:t>
            </a:r>
            <a:r>
              <a:rPr lang="cs-CZ" sz="2600" dirty="0"/>
              <a:t>. České Budějovice: Jihočeská univerzita, 1997, ISBN 80-7040-228-8</a:t>
            </a:r>
          </a:p>
          <a:p>
            <a:r>
              <a:rPr lang="cs-CZ" sz="2600" dirty="0"/>
              <a:t>ONDOK, Josef Petr. </a:t>
            </a:r>
            <a:r>
              <a:rPr lang="cs-CZ" sz="2600" i="1" dirty="0"/>
              <a:t>Člověk a příroda.</a:t>
            </a:r>
            <a:r>
              <a:rPr lang="cs-CZ" sz="2600" dirty="0"/>
              <a:t> Kostelní Vydří: Karmelitánské nakladatelství, 1998, ISBN 80-7192-239-0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72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Dílo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cs-CZ" sz="2600" i="1" dirty="0" smtClean="0"/>
              <a:t>Die </a:t>
            </a:r>
            <a:r>
              <a:rPr lang="cs-CZ" sz="2600" i="1" dirty="0" err="1" smtClean="0"/>
              <a:t>Tiergestalt</a:t>
            </a:r>
            <a:endParaRPr lang="cs-CZ" sz="2600" i="1" dirty="0" smtClean="0"/>
          </a:p>
          <a:p>
            <a:pPr lvl="0"/>
            <a:endParaRPr lang="cs-CZ" sz="2600" dirty="0"/>
          </a:p>
          <a:p>
            <a:pPr lvl="0"/>
            <a:r>
              <a:rPr lang="cs-CZ" sz="2600" i="1" dirty="0" err="1"/>
              <a:t>Das</a:t>
            </a:r>
            <a:r>
              <a:rPr lang="cs-CZ" sz="2600" i="1" dirty="0"/>
              <a:t> </a:t>
            </a:r>
            <a:r>
              <a:rPr lang="cs-CZ" sz="2600" i="1" dirty="0" err="1"/>
              <a:t>Tier</a:t>
            </a:r>
            <a:r>
              <a:rPr lang="cs-CZ" sz="2600" i="1" dirty="0"/>
              <a:t> </a:t>
            </a:r>
            <a:r>
              <a:rPr lang="cs-CZ" sz="2600" i="1" dirty="0" err="1"/>
              <a:t>als</a:t>
            </a:r>
            <a:r>
              <a:rPr lang="cs-CZ" sz="2600" i="1" dirty="0"/>
              <a:t> </a:t>
            </a:r>
            <a:r>
              <a:rPr lang="cs-CZ" sz="2600" i="1" dirty="0" err="1"/>
              <a:t>soziales</a:t>
            </a:r>
            <a:r>
              <a:rPr lang="cs-CZ" sz="2600" i="1" dirty="0"/>
              <a:t> </a:t>
            </a:r>
            <a:r>
              <a:rPr lang="cs-CZ" sz="2600" i="1" dirty="0" err="1" smtClean="0"/>
              <a:t>Wesen</a:t>
            </a:r>
            <a:endParaRPr lang="cs-CZ" sz="2600" i="1" dirty="0" smtClean="0"/>
          </a:p>
          <a:p>
            <a:pPr lvl="0"/>
            <a:endParaRPr lang="cs-CZ" sz="2600" dirty="0"/>
          </a:p>
          <a:p>
            <a:pPr lvl="0"/>
            <a:r>
              <a:rPr lang="cs-CZ" sz="2600" i="1" dirty="0" err="1"/>
              <a:t>Neue</a:t>
            </a:r>
            <a:r>
              <a:rPr lang="cs-CZ" sz="2600" i="1" dirty="0"/>
              <a:t> </a:t>
            </a:r>
            <a:r>
              <a:rPr lang="cs-CZ" sz="2600" i="1" dirty="0" err="1"/>
              <a:t>Wege</a:t>
            </a:r>
            <a:r>
              <a:rPr lang="cs-CZ" sz="2600" i="1" dirty="0"/>
              <a:t> der </a:t>
            </a:r>
            <a:r>
              <a:rPr lang="cs-CZ" sz="2600" i="1" dirty="0" smtClean="0"/>
              <a:t>Biologie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i="1" dirty="0" err="1" smtClean="0"/>
              <a:t>Tarnung</a:t>
            </a:r>
            <a:r>
              <a:rPr lang="cs-CZ" sz="2600" i="1" dirty="0" smtClean="0"/>
              <a:t> </a:t>
            </a:r>
            <a:r>
              <a:rPr lang="cs-CZ" sz="2600" i="1" dirty="0"/>
              <a:t>in </a:t>
            </a:r>
            <a:r>
              <a:rPr lang="cs-CZ" sz="2600" i="1" dirty="0" err="1" smtClean="0"/>
              <a:t>Tierreich</a:t>
            </a:r>
            <a:endParaRPr lang="cs-CZ" sz="2600" i="1" dirty="0" smtClean="0"/>
          </a:p>
          <a:p>
            <a:pPr lvl="0"/>
            <a:endParaRPr lang="cs-CZ" sz="2600" dirty="0"/>
          </a:p>
          <a:p>
            <a:pPr lvl="0"/>
            <a:r>
              <a:rPr lang="cs-CZ" sz="2600" i="1" dirty="0" err="1"/>
              <a:t>Meerstiere</a:t>
            </a:r>
            <a:r>
              <a:rPr lang="cs-CZ" sz="2600" i="1" dirty="0"/>
              <a:t> </a:t>
            </a:r>
            <a:r>
              <a:rPr lang="cs-CZ" sz="2600" i="1" dirty="0" err="1"/>
              <a:t>und</a:t>
            </a:r>
            <a:r>
              <a:rPr lang="cs-CZ" sz="2600" i="1" dirty="0"/>
              <a:t> </a:t>
            </a:r>
            <a:r>
              <a:rPr lang="cs-CZ" sz="2600" i="1" dirty="0" err="1"/>
              <a:t>ihre</a:t>
            </a:r>
            <a:r>
              <a:rPr lang="cs-CZ" sz="2600" i="1" dirty="0"/>
              <a:t> </a:t>
            </a:r>
            <a:r>
              <a:rPr lang="cs-CZ" sz="2600" i="1" dirty="0" err="1"/>
              <a:t>Geheimnisse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2425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Názory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pPr lvl="0"/>
            <a:r>
              <a:rPr lang="cs-CZ" sz="2600" dirty="0"/>
              <a:t>V živé přírodě je nejdůležitější „drama světa“, tedy hra a předváděný </a:t>
            </a:r>
            <a:r>
              <a:rPr lang="cs-CZ" sz="2600" dirty="0" smtClean="0"/>
              <a:t>děj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Metafora o </a:t>
            </a:r>
            <a:r>
              <a:rPr lang="cs-CZ" sz="2600" dirty="0" smtClean="0"/>
              <a:t>divadle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Krása živých organismů se nejvíce projevuje tam, kde není velký selekční tlak: deštné pralesy, dno tropických moří, laguny korálových útesy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882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Mláďata </a:t>
            </a:r>
            <a:r>
              <a:rPr lang="cs-CZ" sz="4900" dirty="0"/>
              <a:t>živočichů – existují dva </a:t>
            </a:r>
            <a:r>
              <a:rPr lang="cs-CZ" sz="4900" dirty="0" smtClean="0"/>
              <a:t>druhy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8437"/>
            <a:ext cx="10515600" cy="4655190"/>
          </a:xfrm>
        </p:spPr>
        <p:txBody>
          <a:bodyPr>
            <a:normAutofit/>
          </a:bodyPr>
          <a:lstStyle/>
          <a:p>
            <a:pPr lvl="0"/>
            <a:endParaRPr lang="cs-CZ" sz="3000" b="1" dirty="0" smtClean="0"/>
          </a:p>
          <a:p>
            <a:pPr lvl="0"/>
            <a:endParaRPr lang="cs-CZ" sz="3000" b="1" dirty="0"/>
          </a:p>
          <a:p>
            <a:r>
              <a:rPr lang="cs-CZ" sz="2600" dirty="0" smtClean="0"/>
              <a:t>„</a:t>
            </a:r>
            <a:r>
              <a:rPr lang="cs-CZ" sz="2600" dirty="0" err="1" smtClean="0"/>
              <a:t>Nesthocker</a:t>
            </a:r>
            <a:r>
              <a:rPr lang="cs-CZ" sz="2600" dirty="0"/>
              <a:t>“: mláďata zůstávají delší dobu v hnízdě, jsou po narození relativně bezmocná, odkázaná na péči rodičů, (hmyzožravci, hlodavci, šelmy</a:t>
            </a:r>
            <a:r>
              <a:rPr lang="cs-CZ" sz="2600" dirty="0" smtClean="0"/>
              <a:t>),</a:t>
            </a:r>
          </a:p>
          <a:p>
            <a:endParaRPr lang="cs-CZ" sz="2600" dirty="0"/>
          </a:p>
          <a:p>
            <a:pPr lvl="0"/>
            <a:r>
              <a:rPr lang="cs-CZ" sz="2600" dirty="0"/>
              <a:t>„</a:t>
            </a:r>
            <a:r>
              <a:rPr lang="cs-CZ" sz="2600" dirty="0" err="1"/>
              <a:t>Nestflüchter</a:t>
            </a:r>
            <a:r>
              <a:rPr lang="cs-CZ" sz="2600" dirty="0"/>
              <a:t>“: mláďata jsou schopna rodiče brzy následovat, rodí se dobře pohyblivá, mají srst (kopytníci, kytovci)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6320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1794"/>
            <a:ext cx="10515600" cy="4691834"/>
          </a:xfrm>
        </p:spPr>
        <p:txBody>
          <a:bodyPr>
            <a:norm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Mláďata </a:t>
            </a:r>
            <a:r>
              <a:rPr lang="cs-CZ" sz="2600" dirty="0"/>
              <a:t>se rodí bezmocná, s otevřenýma očima, slyší, mají značně vyvinutou mozkovou </a:t>
            </a:r>
            <a:r>
              <a:rPr lang="cs-CZ" sz="2600" dirty="0" smtClean="0"/>
              <a:t>hmotu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Dítě dosahuje stupně vývoje „</a:t>
            </a:r>
            <a:r>
              <a:rPr lang="cs-CZ" sz="2600" dirty="0" err="1"/>
              <a:t>Nestflüchter</a:t>
            </a:r>
            <a:r>
              <a:rPr lang="cs-CZ" sz="2600" dirty="0"/>
              <a:t>“ asi v jednom roce </a:t>
            </a:r>
            <a:r>
              <a:rPr lang="cs-CZ" sz="2600" dirty="0" smtClean="0"/>
              <a:t>života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Jedinečné zrychlení růstu a vývoje v </a:t>
            </a:r>
            <a:r>
              <a:rPr lang="cs-CZ" sz="2600" dirty="0" smtClean="0"/>
              <a:t>pubertě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Stáří u člověka – perioda se smysluplným obsahem, má funkci v sociální struktuře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1543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Nadpis 7">
            <a:extLst>
              <a:ext uri="{FF2B5EF4-FFF2-40B4-BE49-F238E27FC236}">
                <a16:creationId xmlns:a16="http://schemas.microsoft.com/office/drawing/2014/main" xmlns="" id="{DE9EF04B-7723-48BE-A174-8A3C9E1C183D}"/>
              </a:ext>
            </a:extLst>
          </p:cNvPr>
          <p:cNvSpPr txBox="1">
            <a:spLocks/>
          </p:cNvSpPr>
          <p:nvPr/>
        </p:nvSpPr>
        <p:spPr>
          <a:xfrm>
            <a:off x="2140420" y="1491772"/>
            <a:ext cx="8186057" cy="298225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5400" b="1" dirty="0"/>
          </a:p>
          <a:p>
            <a:pPr algn="ctr"/>
            <a:r>
              <a:rPr lang="cs-CZ" sz="5400" b="1" dirty="0"/>
              <a:t>6. Ernst Haeckel – </a:t>
            </a:r>
            <a:r>
              <a:rPr lang="cs-CZ" sz="5400" dirty="0"/>
              <a:t>umělecké formy přírody</a:t>
            </a:r>
          </a:p>
        </p:txBody>
      </p:sp>
    </p:spTree>
    <p:extLst>
      <p:ext uri="{BB962C8B-B14F-4D97-AF65-F5344CB8AC3E}">
        <p14:creationId xmlns:p14="http://schemas.microsoft.com/office/powerpoint/2010/main" val="2448613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Ernst </a:t>
            </a:r>
            <a:r>
              <a:rPr lang="cs-CZ" sz="4900" dirty="0"/>
              <a:t>Haeckel (1834 – 1919)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pPr lvl="0"/>
            <a:r>
              <a:rPr lang="cs-CZ" sz="2600" dirty="0" smtClean="0"/>
              <a:t>Profesor </a:t>
            </a:r>
            <a:r>
              <a:rPr lang="cs-CZ" sz="2600" dirty="0"/>
              <a:t>zoologie</a:t>
            </a:r>
          </a:p>
          <a:p>
            <a:pPr lvl="0"/>
            <a:r>
              <a:rPr lang="cs-CZ" sz="2600" dirty="0"/>
              <a:t>Filosof</a:t>
            </a:r>
          </a:p>
          <a:p>
            <a:pPr lvl="0"/>
            <a:r>
              <a:rPr lang="cs-CZ" sz="2600" dirty="0"/>
              <a:t>Nejvýznamnější představitel darwinismu v Německu</a:t>
            </a:r>
          </a:p>
          <a:p>
            <a:pPr lvl="0"/>
            <a:r>
              <a:rPr lang="cs-CZ" sz="2600" dirty="0"/>
              <a:t>Člen </a:t>
            </a:r>
            <a:r>
              <a:rPr lang="cs-CZ" sz="2600" dirty="0" err="1"/>
              <a:t>Monistenbund</a:t>
            </a:r>
            <a:endParaRPr lang="cs-CZ" sz="2600" dirty="0"/>
          </a:p>
          <a:p>
            <a:pPr lvl="0"/>
            <a:r>
              <a:rPr lang="cs-CZ" sz="2600" dirty="0"/>
              <a:t>Jeho filosofické názory jsou označovány jako </a:t>
            </a:r>
            <a:r>
              <a:rPr lang="cs-CZ" sz="2600" b="1" dirty="0"/>
              <a:t>monismus</a:t>
            </a:r>
            <a:endParaRPr lang="cs-CZ" sz="26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83389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Dílo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874" y="1622289"/>
            <a:ext cx="11536327" cy="4351338"/>
          </a:xfrm>
        </p:spPr>
        <p:txBody>
          <a:bodyPr>
            <a:normAutofit/>
          </a:bodyPr>
          <a:lstStyle/>
          <a:p>
            <a:pPr lvl="0"/>
            <a:r>
              <a:rPr lang="cs-CZ" sz="2600" i="1" dirty="0" err="1" smtClean="0"/>
              <a:t>Generelle</a:t>
            </a:r>
            <a:r>
              <a:rPr lang="cs-CZ" sz="2600" i="1" dirty="0" smtClean="0"/>
              <a:t> </a:t>
            </a:r>
            <a:r>
              <a:rPr lang="cs-CZ" sz="2600" i="1" dirty="0" err="1"/>
              <a:t>Morphologie</a:t>
            </a:r>
            <a:r>
              <a:rPr lang="cs-CZ" sz="2600" i="1" dirty="0"/>
              <a:t> der </a:t>
            </a:r>
            <a:r>
              <a:rPr lang="cs-CZ" sz="2600" i="1" dirty="0" err="1"/>
              <a:t>Organismen</a:t>
            </a:r>
            <a:r>
              <a:rPr lang="cs-CZ" sz="2600" dirty="0"/>
              <a:t> (1866</a:t>
            </a:r>
            <a:r>
              <a:rPr lang="cs-CZ" sz="2600" dirty="0" smtClean="0"/>
              <a:t>)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i="1" dirty="0" smtClean="0"/>
              <a:t>Die </a:t>
            </a:r>
            <a:r>
              <a:rPr lang="cs-CZ" sz="2600" i="1" dirty="0" err="1"/>
              <a:t>Welträtsel</a:t>
            </a:r>
            <a:r>
              <a:rPr lang="cs-CZ" sz="2600" dirty="0"/>
              <a:t> (1899</a:t>
            </a:r>
            <a:r>
              <a:rPr lang="cs-CZ" sz="2600" dirty="0" smtClean="0"/>
              <a:t>)</a:t>
            </a:r>
          </a:p>
          <a:p>
            <a:pPr lvl="0"/>
            <a:endParaRPr lang="cs-CZ" sz="2600" dirty="0"/>
          </a:p>
          <a:p>
            <a:pPr lvl="0"/>
            <a:r>
              <a:rPr lang="cs-CZ" sz="2600" i="1" dirty="0" err="1"/>
              <a:t>Kunstformen</a:t>
            </a:r>
            <a:r>
              <a:rPr lang="cs-CZ" sz="2600" i="1" dirty="0"/>
              <a:t> der </a:t>
            </a:r>
            <a:r>
              <a:rPr lang="cs-CZ" sz="2600" i="1" dirty="0" err="1"/>
              <a:t>Natur</a:t>
            </a:r>
            <a:r>
              <a:rPr lang="cs-CZ" sz="2600" i="1" dirty="0"/>
              <a:t> </a:t>
            </a:r>
            <a:r>
              <a:rPr lang="cs-CZ" sz="2600" dirty="0"/>
              <a:t>( 1899 – 1904</a:t>
            </a:r>
            <a:r>
              <a:rPr lang="cs-CZ" sz="2600" dirty="0" smtClean="0"/>
              <a:t>)</a:t>
            </a:r>
          </a:p>
          <a:p>
            <a:pPr lvl="0"/>
            <a:endParaRPr lang="cs-CZ" sz="2600" dirty="0"/>
          </a:p>
          <a:p>
            <a:pPr lvl="0"/>
            <a:r>
              <a:rPr lang="cs-CZ" sz="2600" i="1" dirty="0" err="1"/>
              <a:t>Lebenswunder</a:t>
            </a:r>
            <a:r>
              <a:rPr lang="cs-CZ" sz="2600" dirty="0"/>
              <a:t> (1904</a:t>
            </a:r>
            <a:r>
              <a:rPr lang="cs-CZ" sz="2600" dirty="0" smtClean="0"/>
              <a:t>)</a:t>
            </a:r>
          </a:p>
          <a:p>
            <a:pPr lvl="0"/>
            <a:endParaRPr lang="cs-CZ" sz="2600" dirty="0"/>
          </a:p>
          <a:p>
            <a:pPr lvl="0"/>
            <a:r>
              <a:rPr lang="cs-CZ" sz="2600" i="1" dirty="0"/>
              <a:t>Gott-</a:t>
            </a:r>
            <a:r>
              <a:rPr lang="cs-CZ" sz="2600" i="1" dirty="0" err="1"/>
              <a:t>Natur</a:t>
            </a:r>
            <a:r>
              <a:rPr lang="cs-CZ" sz="2600" i="1" dirty="0"/>
              <a:t> (</a:t>
            </a:r>
            <a:r>
              <a:rPr lang="cs-CZ" sz="2600" i="1" dirty="0" err="1"/>
              <a:t>Theophysis</a:t>
            </a:r>
            <a:r>
              <a:rPr lang="cs-CZ" sz="2600" i="1" dirty="0"/>
              <a:t>)</a:t>
            </a:r>
            <a:r>
              <a:rPr lang="cs-CZ" sz="2600" dirty="0"/>
              <a:t> (1914)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46071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4900" dirty="0" err="1" smtClean="0"/>
              <a:t>Welträtsel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88698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600" dirty="0" err="1" smtClean="0"/>
              <a:t>Haeckelovo</a:t>
            </a:r>
            <a:r>
              <a:rPr lang="cs-CZ" sz="2600" dirty="0" smtClean="0"/>
              <a:t> </a:t>
            </a:r>
            <a:r>
              <a:rPr lang="cs-CZ" sz="2600" dirty="0"/>
              <a:t>dílo, které reprezentuje jeho filosofické </a:t>
            </a:r>
            <a:r>
              <a:rPr lang="cs-CZ" sz="2600" dirty="0" smtClean="0"/>
              <a:t>názory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Ovlivnilo </a:t>
            </a:r>
            <a:r>
              <a:rPr lang="cs-CZ" sz="2600" dirty="0"/>
              <a:t>další </a:t>
            </a:r>
            <a:r>
              <a:rPr lang="cs-CZ" sz="2600" dirty="0" smtClean="0"/>
              <a:t>filosofy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V Německu vyšlo víc než 400 000 </a:t>
            </a:r>
            <a:r>
              <a:rPr lang="cs-CZ" sz="2600" dirty="0" smtClean="0"/>
              <a:t>kusů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Překlad do 27 </a:t>
            </a:r>
            <a:r>
              <a:rPr lang="cs-CZ" sz="2600" dirty="0" smtClean="0"/>
              <a:t>jazyků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Neexistuje Bůh, existuje jen mechanika </a:t>
            </a:r>
            <a:r>
              <a:rPr lang="cs-CZ" sz="2600" dirty="0" smtClean="0"/>
              <a:t>atomů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Proti dualismu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79105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Filosofické </a:t>
            </a:r>
            <a:r>
              <a:rPr lang="cs-CZ" dirty="0" smtClean="0"/>
              <a:t>názory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cs-CZ" sz="2600" dirty="0" smtClean="0"/>
              <a:t>Příroda </a:t>
            </a:r>
            <a:r>
              <a:rPr lang="cs-CZ" sz="2600" dirty="0"/>
              <a:t>je uspořádaná podle jednoho principu </a:t>
            </a:r>
            <a:r>
              <a:rPr lang="cs-CZ" sz="2600" dirty="0" smtClean="0"/>
              <a:t>– monismus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Příroda je oduševnělá – to se odráží v kráse živočichů a </a:t>
            </a:r>
            <a:r>
              <a:rPr lang="cs-CZ" sz="2600" dirty="0" smtClean="0"/>
              <a:t>rostlin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Výtvory přírody jsou umělecká </a:t>
            </a:r>
            <a:r>
              <a:rPr lang="cs-CZ" sz="2600" dirty="0" smtClean="0"/>
              <a:t>díla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Redukuje skutečnost na dekoraci tvarů, které působí harmonicky uspořádaně a pohledně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93165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Nadpis 7">
            <a:extLst>
              <a:ext uri="{FF2B5EF4-FFF2-40B4-BE49-F238E27FC236}">
                <a16:creationId xmlns:a16="http://schemas.microsoft.com/office/drawing/2014/main" xmlns="" id="{1E2AC700-EACF-43D8-9EE0-5DCB52075F3B}"/>
              </a:ext>
            </a:extLst>
          </p:cNvPr>
          <p:cNvSpPr txBox="1">
            <a:spLocks/>
          </p:cNvSpPr>
          <p:nvPr/>
        </p:nvSpPr>
        <p:spPr>
          <a:xfrm>
            <a:off x="1524000" y="1755321"/>
            <a:ext cx="9144000" cy="2996293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5400" b="1" dirty="0"/>
          </a:p>
          <a:p>
            <a:pPr algn="ctr"/>
            <a:r>
              <a:rPr lang="cs-CZ" sz="5900" b="1" dirty="0"/>
              <a:t>7. František Mareš – </a:t>
            </a:r>
            <a:r>
              <a:rPr lang="cs-CZ" sz="5900" dirty="0"/>
              <a:t>jihočeský rodák, fyziolog a filosof</a:t>
            </a:r>
          </a:p>
        </p:txBody>
      </p:sp>
    </p:spTree>
    <p:extLst>
      <p:ext uri="{BB962C8B-B14F-4D97-AF65-F5344CB8AC3E}">
        <p14:creationId xmlns:p14="http://schemas.microsoft.com/office/powerpoint/2010/main" val="204201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1. Jan </a:t>
            </a:r>
            <a:r>
              <a:rPr lang="cs-CZ" dirty="0"/>
              <a:t>Evangelista Purkyně – přírodovědec, filosof, vynálezce</a:t>
            </a:r>
          </a:p>
          <a:p>
            <a:pPr lvl="0"/>
            <a:r>
              <a:rPr lang="cs-CZ" dirty="0" smtClean="0"/>
              <a:t>2. Evoluce </a:t>
            </a:r>
            <a:r>
              <a:rPr lang="cs-CZ" dirty="0"/>
              <a:t>– věčné téma filosofů a přírodovědců</a:t>
            </a:r>
          </a:p>
          <a:p>
            <a:pPr lvl="0"/>
            <a:r>
              <a:rPr lang="cs-CZ" dirty="0" smtClean="0"/>
              <a:t>3. Hledání </a:t>
            </a:r>
            <a:r>
              <a:rPr lang="cs-CZ" dirty="0"/>
              <a:t>tajenky života</a:t>
            </a:r>
          </a:p>
          <a:p>
            <a:pPr lvl="0"/>
            <a:r>
              <a:rPr lang="cs-CZ" dirty="0" smtClean="0"/>
              <a:t>4. Josef </a:t>
            </a:r>
            <a:r>
              <a:rPr lang="cs-CZ" dirty="0"/>
              <a:t>Velenovský – estetika přírody</a:t>
            </a:r>
          </a:p>
          <a:p>
            <a:pPr lvl="0"/>
            <a:r>
              <a:rPr lang="cs-CZ" dirty="0" smtClean="0"/>
              <a:t>5. Adolf </a:t>
            </a:r>
            <a:r>
              <a:rPr lang="cs-CZ" dirty="0"/>
              <a:t>Portmann – krása mořských živočichů</a:t>
            </a:r>
          </a:p>
          <a:p>
            <a:pPr lvl="0"/>
            <a:r>
              <a:rPr lang="cs-CZ" dirty="0" smtClean="0"/>
              <a:t>6. Ernst </a:t>
            </a:r>
            <a:r>
              <a:rPr lang="cs-CZ" dirty="0"/>
              <a:t>Haeckel – umělecké formy přírody</a:t>
            </a:r>
          </a:p>
          <a:p>
            <a:pPr lvl="0"/>
            <a:r>
              <a:rPr lang="cs-CZ" dirty="0" smtClean="0"/>
              <a:t>7. František </a:t>
            </a:r>
            <a:r>
              <a:rPr lang="cs-CZ" dirty="0"/>
              <a:t>Mareš – jihočeský rodák, fyziolog a filosof</a:t>
            </a:r>
          </a:p>
          <a:p>
            <a:pPr lvl="0"/>
            <a:r>
              <a:rPr lang="cs-CZ" dirty="0" smtClean="0"/>
              <a:t>8. Johann </a:t>
            </a:r>
            <a:r>
              <a:rPr lang="cs-CZ" dirty="0"/>
              <a:t>Gregor Mendel – tajemství dědičnosti</a:t>
            </a:r>
          </a:p>
          <a:p>
            <a:pPr lvl="0"/>
            <a:r>
              <a:rPr lang="cs-CZ" dirty="0" smtClean="0"/>
              <a:t>9. Anna </a:t>
            </a:r>
            <a:r>
              <a:rPr lang="cs-CZ" dirty="0"/>
              <a:t>Pammrová – život v souladu s přírodou</a:t>
            </a:r>
          </a:p>
          <a:p>
            <a:pPr lvl="0"/>
            <a:r>
              <a:rPr lang="cs-CZ" dirty="0" smtClean="0"/>
              <a:t>10. Charles </a:t>
            </a:r>
            <a:r>
              <a:rPr lang="cs-CZ" dirty="0"/>
              <a:t>Robert Darwin – evoluce a cesta kolem světa</a:t>
            </a:r>
          </a:p>
          <a:p>
            <a:pPr lvl="0"/>
            <a:r>
              <a:rPr lang="cs-CZ" dirty="0" smtClean="0"/>
              <a:t>11. Alfred </a:t>
            </a:r>
            <a:r>
              <a:rPr lang="cs-CZ" dirty="0" err="1"/>
              <a:t>Russel</a:t>
            </a:r>
            <a:r>
              <a:rPr lang="cs-CZ" dirty="0"/>
              <a:t> </a:t>
            </a:r>
            <a:r>
              <a:rPr lang="cs-CZ" dirty="0" err="1"/>
              <a:t>Wallace</a:t>
            </a:r>
            <a:r>
              <a:rPr lang="cs-CZ" dirty="0"/>
              <a:t> – zapomenutý badatel</a:t>
            </a:r>
          </a:p>
          <a:p>
            <a:pPr lvl="0"/>
            <a:r>
              <a:rPr lang="cs-CZ" dirty="0" smtClean="0"/>
              <a:t>12. Erazim </a:t>
            </a:r>
            <a:r>
              <a:rPr lang="cs-CZ" dirty="0"/>
              <a:t>Kohák – důraz na ekologické hodnoty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18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František </a:t>
            </a:r>
            <a:r>
              <a:rPr lang="cs-CZ" sz="4900" dirty="0"/>
              <a:t>Mareš (1857 – 1942)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Fyziolog</a:t>
            </a:r>
            <a:r>
              <a:rPr lang="cs-CZ" sz="2600" dirty="0"/>
              <a:t>, filosof, </a:t>
            </a:r>
            <a:r>
              <a:rPr lang="cs-CZ" sz="2600" dirty="0" smtClean="0"/>
              <a:t>politik</a:t>
            </a:r>
            <a:endParaRPr lang="cs-CZ" sz="2600" dirty="0"/>
          </a:p>
          <a:p>
            <a:pPr lvl="0"/>
            <a:r>
              <a:rPr lang="cs-CZ" sz="2600" dirty="0"/>
              <a:t>Rektor Univerzity Karlovy, děkan lékařské fakulty </a:t>
            </a:r>
            <a:r>
              <a:rPr lang="cs-CZ" sz="2600" dirty="0" smtClean="0"/>
              <a:t>UK</a:t>
            </a:r>
            <a:endParaRPr lang="cs-CZ" sz="2600" dirty="0"/>
          </a:p>
          <a:p>
            <a:pPr lvl="0"/>
            <a:r>
              <a:rPr lang="cs-CZ" sz="2600" dirty="0"/>
              <a:t>Ředitel Fyziologického ústavu</a:t>
            </a:r>
          </a:p>
          <a:p>
            <a:pPr lvl="0"/>
            <a:r>
              <a:rPr lang="cs-CZ" sz="2600" dirty="0"/>
              <a:t>Redaktor časopisu Živa</a:t>
            </a:r>
          </a:p>
          <a:p>
            <a:pPr lvl="0"/>
            <a:r>
              <a:rPr lang="cs-CZ" sz="2600" dirty="0"/>
              <a:t>Obhájce pravosti Rukopisů</a:t>
            </a:r>
          </a:p>
          <a:p>
            <a:pPr lvl="0"/>
            <a:r>
              <a:rPr lang="cs-CZ" sz="2600" dirty="0"/>
              <a:t>Autor první česky psané učebnice fyziologie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34899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4900" dirty="0" smtClean="0"/>
              <a:t>Dílo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pPr lvl="0"/>
            <a:r>
              <a:rPr lang="cs-CZ" sz="2600" i="1" dirty="0" smtClean="0"/>
              <a:t>Úvahy </a:t>
            </a:r>
            <a:r>
              <a:rPr lang="cs-CZ" sz="2600" i="1" dirty="0"/>
              <a:t>z cest</a:t>
            </a:r>
            <a:r>
              <a:rPr lang="cs-CZ" sz="2600" dirty="0"/>
              <a:t> (1890)</a:t>
            </a:r>
          </a:p>
          <a:p>
            <a:pPr lvl="0"/>
            <a:r>
              <a:rPr lang="cs-CZ" sz="2600" i="1" dirty="0" err="1"/>
              <a:t>Idealism</a:t>
            </a:r>
            <a:r>
              <a:rPr lang="cs-CZ" sz="2600" i="1" dirty="0"/>
              <a:t> a </a:t>
            </a:r>
            <a:r>
              <a:rPr lang="cs-CZ" sz="2600" i="1" dirty="0" err="1"/>
              <a:t>realism</a:t>
            </a:r>
            <a:r>
              <a:rPr lang="cs-CZ" sz="2600" i="1" dirty="0"/>
              <a:t> v přírodní vědě</a:t>
            </a:r>
            <a:r>
              <a:rPr lang="cs-CZ" sz="2600" dirty="0"/>
              <a:t> (1901)</a:t>
            </a:r>
          </a:p>
          <a:p>
            <a:pPr lvl="0"/>
            <a:r>
              <a:rPr lang="cs-CZ" sz="2600" i="1" dirty="0"/>
              <a:t>Fysiologie I, II, III, IV</a:t>
            </a:r>
            <a:r>
              <a:rPr lang="cs-CZ" sz="2600" dirty="0"/>
              <a:t> (1906 – 1929)</a:t>
            </a:r>
          </a:p>
          <a:p>
            <a:pPr lvl="0"/>
            <a:r>
              <a:rPr lang="cs-CZ" sz="2600" i="1" dirty="0"/>
              <a:t>Život – tvůrčí síla</a:t>
            </a:r>
            <a:r>
              <a:rPr lang="cs-CZ" sz="2600" dirty="0"/>
              <a:t> (1914)</a:t>
            </a:r>
          </a:p>
          <a:p>
            <a:pPr lvl="0"/>
            <a:r>
              <a:rPr lang="cs-CZ" sz="2600" i="1" dirty="0"/>
              <a:t>Pravda nad skutečnost!</a:t>
            </a:r>
            <a:r>
              <a:rPr lang="cs-CZ" sz="2600" dirty="0"/>
              <a:t> (1918)</a:t>
            </a:r>
          </a:p>
          <a:p>
            <a:pPr lvl="0"/>
            <a:r>
              <a:rPr lang="cs-CZ" sz="2600" i="1" dirty="0"/>
              <a:t>Pravda v citu</a:t>
            </a:r>
            <a:r>
              <a:rPr lang="cs-CZ" sz="2600" dirty="0"/>
              <a:t> (1922)</a:t>
            </a:r>
          </a:p>
          <a:p>
            <a:pPr lvl="0"/>
            <a:r>
              <a:rPr lang="cs-CZ" sz="2600" i="1" dirty="0"/>
              <a:t>Soumrak duchovní kultury před svítáním</a:t>
            </a:r>
            <a:r>
              <a:rPr lang="cs-CZ" sz="2600" dirty="0"/>
              <a:t> (1939)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86722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Názory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474436"/>
          </a:xfrm>
        </p:spPr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r>
              <a:rPr lang="cs-CZ" sz="2600" dirty="0" smtClean="0"/>
              <a:t>Přírodní </a:t>
            </a:r>
            <a:r>
              <a:rPr lang="cs-CZ" sz="2600" dirty="0"/>
              <a:t>věda nemůže odhalit pravdu.</a:t>
            </a:r>
          </a:p>
          <a:p>
            <a:pPr lvl="0"/>
            <a:r>
              <a:rPr lang="cs-CZ" sz="2600" dirty="0"/>
              <a:t>Fakta jsou ve vědě sice velmi důležitá, ale samotná fakta k odhalení pravdy nestačí. </a:t>
            </a:r>
          </a:p>
          <a:p>
            <a:pPr lvl="0"/>
            <a:r>
              <a:rPr lang="cs-CZ" sz="2600" dirty="0"/>
              <a:t>Pravda stojí nad skutečností.</a:t>
            </a:r>
          </a:p>
          <a:p>
            <a:pPr lvl="0"/>
            <a:r>
              <a:rPr lang="cs-CZ" sz="2600" dirty="0"/>
              <a:t>Pravda je v citu.</a:t>
            </a:r>
          </a:p>
          <a:p>
            <a:pPr lvl="0"/>
            <a:r>
              <a:rPr lang="cs-CZ" sz="2600" dirty="0"/>
              <a:t>Život je možné vysvětlit pouze z pozice vitalismu.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78406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Myšlenkové </a:t>
            </a:r>
            <a:r>
              <a:rPr lang="cs-CZ" sz="4900" dirty="0"/>
              <a:t>inspirační </a:t>
            </a:r>
            <a:r>
              <a:rPr lang="cs-CZ" sz="4900" dirty="0" smtClean="0"/>
              <a:t>zdroje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pPr lvl="0"/>
            <a:r>
              <a:rPr lang="cs-CZ" sz="2600" dirty="0" smtClean="0"/>
              <a:t>Immanuel Kant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Arthur </a:t>
            </a:r>
            <a:r>
              <a:rPr lang="cs-CZ" sz="2600" dirty="0" smtClean="0"/>
              <a:t>Schopenhauer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Hans </a:t>
            </a:r>
            <a:r>
              <a:rPr lang="cs-CZ" sz="2600" dirty="0"/>
              <a:t>Christian </a:t>
            </a:r>
            <a:r>
              <a:rPr lang="cs-CZ" sz="2600" dirty="0" err="1"/>
              <a:t>Driesch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13573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Nadpis 7">
            <a:extLst>
              <a:ext uri="{FF2B5EF4-FFF2-40B4-BE49-F238E27FC236}">
                <a16:creationId xmlns:a16="http://schemas.microsoft.com/office/drawing/2014/main" xmlns="" id="{FDF2B68B-3CDC-491A-A5B1-C450A01FEEBA}"/>
              </a:ext>
            </a:extLst>
          </p:cNvPr>
          <p:cNvSpPr txBox="1">
            <a:spLocks/>
          </p:cNvSpPr>
          <p:nvPr/>
        </p:nvSpPr>
        <p:spPr>
          <a:xfrm>
            <a:off x="1524000" y="1600201"/>
            <a:ext cx="9144000" cy="29186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5300" b="1" dirty="0"/>
          </a:p>
          <a:p>
            <a:pPr algn="ctr"/>
            <a:r>
              <a:rPr lang="cs-CZ" sz="5300" b="1" dirty="0"/>
              <a:t>8. Johann Gregor </a:t>
            </a:r>
            <a:r>
              <a:rPr lang="cs-CZ" sz="5300" b="1" dirty="0" smtClean="0"/>
              <a:t>Mendel –</a:t>
            </a:r>
            <a:r>
              <a:rPr lang="cs-CZ" sz="5300" dirty="0" smtClean="0"/>
              <a:t>hledání </a:t>
            </a:r>
            <a:r>
              <a:rPr lang="cs-CZ" sz="5300" dirty="0"/>
              <a:t>černé skříňky dědičnosti</a:t>
            </a:r>
          </a:p>
        </p:txBody>
      </p:sp>
    </p:spTree>
    <p:extLst>
      <p:ext uri="{BB962C8B-B14F-4D97-AF65-F5344CB8AC3E}">
        <p14:creationId xmlns:p14="http://schemas.microsoft.com/office/powerpoint/2010/main" val="18708894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Johann </a:t>
            </a:r>
            <a:r>
              <a:rPr lang="cs-CZ" sz="4900" dirty="0"/>
              <a:t>Gregor Mendel (1822 – 1884)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Mnich</a:t>
            </a:r>
            <a:r>
              <a:rPr lang="cs-CZ" sz="2600" dirty="0"/>
              <a:t>, opat augustiniánského kláštera (Brno)</a:t>
            </a:r>
          </a:p>
          <a:p>
            <a:pPr lvl="0"/>
            <a:r>
              <a:rPr lang="cs-CZ" sz="2600" dirty="0"/>
              <a:t>Učitel přírodopisu, přírodovědec</a:t>
            </a:r>
          </a:p>
          <a:p>
            <a:pPr lvl="0"/>
            <a:r>
              <a:rPr lang="cs-CZ" sz="2600" dirty="0"/>
              <a:t>Zakladatel genetiky, zabýval se pokusy s rostlinnými hybridy (například křížil hrách)</a:t>
            </a:r>
          </a:p>
          <a:p>
            <a:pPr lvl="0"/>
            <a:r>
              <a:rPr lang="cs-CZ" sz="2600" dirty="0"/>
              <a:t>Meteorolog</a:t>
            </a:r>
          </a:p>
          <a:p>
            <a:pPr lvl="0"/>
            <a:r>
              <a:rPr lang="cs-CZ" sz="2600" dirty="0"/>
              <a:t>Nejznámější dílo: přednáška </a:t>
            </a:r>
            <a:r>
              <a:rPr lang="cs-CZ" sz="2600" b="1" i="1" dirty="0"/>
              <a:t>„</a:t>
            </a:r>
            <a:r>
              <a:rPr lang="cs-CZ" sz="2600" b="1" i="1" dirty="0" err="1"/>
              <a:t>Versuche</a:t>
            </a:r>
            <a:r>
              <a:rPr lang="cs-CZ" sz="2600" b="1" i="1" dirty="0"/>
              <a:t> </a:t>
            </a:r>
            <a:r>
              <a:rPr lang="cs-CZ" sz="2600" b="1" i="1" dirty="0" err="1"/>
              <a:t>über</a:t>
            </a:r>
            <a:r>
              <a:rPr lang="cs-CZ" sz="2600" b="1" i="1" dirty="0"/>
              <a:t> </a:t>
            </a:r>
            <a:r>
              <a:rPr lang="cs-CZ" sz="2600" b="1" i="1" dirty="0" err="1"/>
              <a:t>Pflanzen-Hybriden</a:t>
            </a:r>
            <a:r>
              <a:rPr lang="cs-CZ" sz="2600" i="1" dirty="0"/>
              <a:t>“</a:t>
            </a:r>
            <a:r>
              <a:rPr lang="cs-CZ" sz="2600" dirty="0"/>
              <a:t> (1866)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86354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Mendel </a:t>
            </a:r>
            <a:r>
              <a:rPr lang="cs-CZ" dirty="0"/>
              <a:t>se věnoval přírodovědným výzkumům v době, která </a:t>
            </a:r>
            <a:r>
              <a:rPr lang="cs-CZ" dirty="0" smtClean="0"/>
              <a:t>neznala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pPr lvl="0"/>
            <a:r>
              <a:rPr lang="cs-CZ" sz="2600" dirty="0" smtClean="0"/>
              <a:t>Dělení buněk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Vznik pohlavních </a:t>
            </a:r>
            <a:r>
              <a:rPr lang="cs-CZ" sz="2600" dirty="0" smtClean="0"/>
              <a:t>buněk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Chromozomy a jejich umístění v </a:t>
            </a:r>
            <a:r>
              <a:rPr lang="cs-CZ" sz="2600" dirty="0" smtClean="0"/>
              <a:t>buňce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Podmínky oplodnění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19560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Mendelův </a:t>
            </a:r>
            <a:r>
              <a:rPr lang="cs-CZ" dirty="0"/>
              <a:t>přínos přírodní </a:t>
            </a:r>
            <a:r>
              <a:rPr lang="cs-CZ" dirty="0" smtClean="0"/>
              <a:t>vědě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0867"/>
            <a:ext cx="10515600" cy="4609420"/>
          </a:xfrm>
        </p:spPr>
        <p:txBody>
          <a:bodyPr>
            <a:normAutofit/>
          </a:bodyPr>
          <a:lstStyle/>
          <a:p>
            <a:pPr lvl="0"/>
            <a:r>
              <a:rPr lang="cs-CZ" sz="2600" dirty="0" smtClean="0"/>
              <a:t>Při </a:t>
            </a:r>
            <a:r>
              <a:rPr lang="cs-CZ" sz="2600" dirty="0"/>
              <a:t>svých pokusech měl vysoké nároky na čistotu živočišných nebo rostlinných druhů a na přesnost </a:t>
            </a:r>
            <a:r>
              <a:rPr lang="cs-CZ" sz="2600" dirty="0" smtClean="0"/>
              <a:t>měření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Jako první sledoval dědičnost jednotlivých znaků </a:t>
            </a:r>
            <a:endParaRPr lang="cs-CZ" sz="2600" dirty="0" smtClean="0"/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Vyslovil domněnku o materiálních vlohách, které se ve dvojicích vyskytují v buňkách (nevěděl ale, kde tyto materiální vlohy v buňce jsou a tyto materiální vlohy ještě neoznačoval jako geny</a:t>
            </a:r>
            <a:r>
              <a:rPr lang="cs-CZ" sz="2600" dirty="0" smtClean="0"/>
              <a:t>)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Dokázal odvodit matematické zákonitosti v dědičnosti jednotlivých vloh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53631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na Mendela zapomnělo?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351338"/>
          </a:xfrm>
        </p:spPr>
        <p:txBody>
          <a:bodyPr>
            <a:norm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Mnich </a:t>
            </a:r>
            <a:r>
              <a:rPr lang="cs-CZ" sz="2600" dirty="0"/>
              <a:t>z kláštera nebyl v době univerzitní vědy brán vážně a nebyl považován za </a:t>
            </a:r>
            <a:r>
              <a:rPr lang="cs-CZ" sz="2600" dirty="0" smtClean="0"/>
              <a:t>vědce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Poprvé spojuje botaniku s matematikou, a to bylo v 19. století </a:t>
            </a:r>
            <a:r>
              <a:rPr lang="cs-CZ" sz="2600" dirty="0" smtClean="0"/>
              <a:t>neobvyklé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Výsledky s křížením rostlin platily jenom u některých druhů, u jiných druhů byly výsledky rozdílné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01804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Nadpis 7">
            <a:extLst>
              <a:ext uri="{FF2B5EF4-FFF2-40B4-BE49-F238E27FC236}">
                <a16:creationId xmlns:a16="http://schemas.microsoft.com/office/drawing/2014/main" xmlns="" id="{706114E5-D009-4A0E-9715-7817C4B56838}"/>
              </a:ext>
            </a:extLst>
          </p:cNvPr>
          <p:cNvSpPr txBox="1">
            <a:spLocks/>
          </p:cNvSpPr>
          <p:nvPr/>
        </p:nvSpPr>
        <p:spPr>
          <a:xfrm>
            <a:off x="2383971" y="1428751"/>
            <a:ext cx="7592786" cy="30900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5300" b="1" dirty="0"/>
          </a:p>
          <a:p>
            <a:pPr algn="ctr"/>
            <a:r>
              <a:rPr lang="cs-CZ" sz="5300" b="1" dirty="0"/>
              <a:t>9</a:t>
            </a:r>
            <a:r>
              <a:rPr lang="cs-CZ" sz="5300" b="1" dirty="0" smtClean="0"/>
              <a:t>. Anna </a:t>
            </a:r>
            <a:r>
              <a:rPr lang="cs-CZ" sz="5300" b="1" dirty="0"/>
              <a:t>Pammrová – </a:t>
            </a:r>
            <a:r>
              <a:rPr lang="cs-CZ" sz="5300" dirty="0"/>
              <a:t>život v souladu s přírodou</a:t>
            </a:r>
          </a:p>
        </p:txBody>
      </p:sp>
    </p:spTree>
    <p:extLst>
      <p:ext uri="{BB962C8B-B14F-4D97-AF65-F5344CB8AC3E}">
        <p14:creationId xmlns:p14="http://schemas.microsoft.com/office/powerpoint/2010/main" val="50961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xmlns="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522" y="1681843"/>
            <a:ext cx="10246179" cy="2081893"/>
          </a:xfrm>
        </p:spPr>
        <p:txBody>
          <a:bodyPr>
            <a:normAutofit/>
          </a:bodyPr>
          <a:lstStyle/>
          <a:p>
            <a:r>
              <a:rPr lang="cs-CZ" sz="5300" b="1" dirty="0" smtClean="0"/>
              <a:t>1. Jan </a:t>
            </a:r>
            <a:r>
              <a:rPr lang="cs-CZ" sz="5300" b="1" dirty="0"/>
              <a:t>Evangelista </a:t>
            </a:r>
            <a:r>
              <a:rPr lang="cs-CZ" sz="5300" b="1" dirty="0" smtClean="0"/>
              <a:t>Purkyně – </a:t>
            </a:r>
            <a:r>
              <a:rPr lang="cs-CZ" sz="5300" dirty="0" smtClean="0"/>
              <a:t>přírodovědec</a:t>
            </a:r>
            <a:r>
              <a:rPr lang="cs-CZ" sz="5300" dirty="0"/>
              <a:t>, filosof, vynálezce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600" b="1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17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Anna </a:t>
            </a:r>
            <a:r>
              <a:rPr lang="cs-CZ" sz="4900" dirty="0"/>
              <a:t>Pammrová (1860 – 1945)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dirty="0" smtClean="0"/>
              <a:t>Její </a:t>
            </a:r>
            <a:r>
              <a:rPr lang="cs-CZ" sz="2600" dirty="0"/>
              <a:t>dílo se dostává v současnosti znovu do </a:t>
            </a:r>
            <a:r>
              <a:rPr lang="cs-CZ" sz="2600" dirty="0" smtClean="0"/>
              <a:t>popředí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Žila osamoceně, mimo dosah civilizace </a:t>
            </a:r>
            <a:endParaRPr lang="cs-CZ" sz="2600" dirty="0" smtClean="0"/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Od roku 1899 žila na lesní samotě poblíž </a:t>
            </a:r>
            <a:r>
              <a:rPr lang="cs-CZ" sz="2600" dirty="0" err="1"/>
              <a:t>Žďárova</a:t>
            </a:r>
            <a:r>
              <a:rPr lang="cs-CZ" sz="2600" dirty="0"/>
              <a:t> u </a:t>
            </a:r>
            <a:r>
              <a:rPr lang="cs-CZ" sz="2600" dirty="0" smtClean="0"/>
              <a:t>Tišnova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Snažila se o život v souladu s přírodou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6615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r>
              <a:rPr lang="cs-CZ" sz="2600" i="1" dirty="0" smtClean="0"/>
              <a:t>Alfa</a:t>
            </a:r>
            <a:r>
              <a:rPr lang="cs-CZ" sz="2600" i="1" dirty="0"/>
              <a:t>: embryonální pokus o řešení ženské otázky</a:t>
            </a:r>
            <a:r>
              <a:rPr lang="cs-CZ" sz="2600" dirty="0"/>
              <a:t> (1917</a:t>
            </a:r>
            <a:r>
              <a:rPr lang="cs-CZ" sz="2600" dirty="0" smtClean="0"/>
              <a:t>)</a:t>
            </a:r>
          </a:p>
          <a:p>
            <a:endParaRPr lang="cs-CZ" sz="2600" dirty="0"/>
          </a:p>
          <a:p>
            <a:r>
              <a:rPr lang="cs-CZ" sz="2600" i="1" dirty="0"/>
              <a:t>O mateřství a </a:t>
            </a:r>
            <a:r>
              <a:rPr lang="cs-CZ" sz="2600" i="1" dirty="0" err="1"/>
              <a:t>pamateřství</a:t>
            </a:r>
            <a:r>
              <a:rPr lang="cs-CZ" sz="2600" dirty="0"/>
              <a:t> (1919</a:t>
            </a:r>
            <a:r>
              <a:rPr lang="cs-CZ" sz="2600" dirty="0" smtClean="0"/>
              <a:t>)</a:t>
            </a:r>
          </a:p>
          <a:p>
            <a:endParaRPr lang="cs-CZ" sz="2600" dirty="0"/>
          </a:p>
          <a:p>
            <a:r>
              <a:rPr lang="cs-CZ" sz="2600" i="1" dirty="0"/>
              <a:t>Cestou k zářnému cíli</a:t>
            </a:r>
            <a:r>
              <a:rPr lang="cs-CZ" sz="2600" dirty="0"/>
              <a:t> (1925</a:t>
            </a:r>
            <a:r>
              <a:rPr lang="cs-CZ" sz="2600" dirty="0" smtClean="0"/>
              <a:t>)</a:t>
            </a:r>
          </a:p>
          <a:p>
            <a:endParaRPr lang="cs-CZ" sz="2600" dirty="0"/>
          </a:p>
          <a:p>
            <a:r>
              <a:rPr lang="cs-CZ" sz="2600" i="1" dirty="0"/>
              <a:t>Zápisky nečitelné</a:t>
            </a:r>
            <a:r>
              <a:rPr lang="cs-CZ" sz="2600" dirty="0"/>
              <a:t> (1936</a:t>
            </a:r>
            <a:r>
              <a:rPr lang="cs-CZ" sz="2600" dirty="0" smtClean="0"/>
              <a:t>)</a:t>
            </a:r>
          </a:p>
          <a:p>
            <a:endParaRPr lang="cs-CZ" sz="2600" dirty="0"/>
          </a:p>
          <a:p>
            <a:r>
              <a:rPr lang="cs-CZ" sz="2600" i="1" dirty="0"/>
              <a:t>Odezva z lůna stvoření</a:t>
            </a:r>
            <a:r>
              <a:rPr lang="cs-CZ" sz="2600" dirty="0"/>
              <a:t> (1937)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40003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r>
              <a:rPr lang="cs-CZ" sz="2600" dirty="0" smtClean="0"/>
              <a:t>Úvahy </a:t>
            </a:r>
            <a:r>
              <a:rPr lang="cs-CZ" sz="2600" dirty="0"/>
              <a:t>o postavení ženy ve společnosti – emancipace </a:t>
            </a:r>
            <a:r>
              <a:rPr lang="cs-CZ" sz="2600" dirty="0" smtClean="0"/>
              <a:t>ženy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 smtClean="0"/>
              <a:t>Dějiny </a:t>
            </a:r>
            <a:r>
              <a:rPr lang="cs-CZ" sz="2600" dirty="0"/>
              <a:t>lidstva jsou historií zotročování </a:t>
            </a:r>
            <a:r>
              <a:rPr lang="cs-CZ" sz="2600" dirty="0" smtClean="0"/>
              <a:t>ženy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Lidstvo se kvůli deformaci původního poslání ženy dostává do </a:t>
            </a:r>
            <a:r>
              <a:rPr lang="cs-CZ" sz="2600" dirty="0" smtClean="0"/>
              <a:t>krize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Matka je ochránkyně a pečovatelka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14675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</a:t>
            </a:r>
            <a:r>
              <a:rPr lang="cs-CZ" dirty="0" smtClean="0"/>
              <a:t>názory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Civilizace </a:t>
            </a:r>
            <a:r>
              <a:rPr lang="cs-CZ" dirty="0"/>
              <a:t>a kultura se postavily proti </a:t>
            </a:r>
            <a:r>
              <a:rPr lang="cs-CZ" dirty="0" smtClean="0"/>
              <a:t>člověku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Člověk si nechce přiznat ztrátu smyslu </a:t>
            </a:r>
            <a:r>
              <a:rPr lang="cs-CZ" dirty="0" smtClean="0"/>
              <a:t>života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Nihilismus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Kritika moderní civilizace a </a:t>
            </a:r>
            <a:r>
              <a:rPr lang="cs-CZ" dirty="0" smtClean="0"/>
              <a:t>kultury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Člověk má splývat s přírodou a jejími </a:t>
            </a:r>
            <a:r>
              <a:rPr lang="cs-CZ" dirty="0" smtClean="0"/>
              <a:t>zvuky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Záchrana člověka je v samotě, protože pouze v ní se lidstvo vyhne nadměrnému konzumu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4278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4900" dirty="0" smtClean="0"/>
              <a:t>Myšlenkové </a:t>
            </a:r>
            <a:r>
              <a:rPr lang="cs-CZ" sz="4900" dirty="0"/>
              <a:t>inspirační </a:t>
            </a:r>
            <a:r>
              <a:rPr lang="cs-CZ" sz="4900" dirty="0" smtClean="0"/>
              <a:t>zdroje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smtClean="0"/>
              <a:t>Otokar Březina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Jean – Jacques </a:t>
            </a:r>
            <a:r>
              <a:rPr lang="cs-CZ" dirty="0" smtClean="0"/>
              <a:t>Rousseau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Lev Nikolajevič Tolstoj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69554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0731" y="1733108"/>
            <a:ext cx="10515600" cy="19352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sz="5900" b="1" dirty="0"/>
              <a:t>10. Charles Robert Darwin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0876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Charles </a:t>
            </a:r>
            <a:r>
              <a:rPr lang="cs-CZ" sz="4900" dirty="0"/>
              <a:t>Robert Darwin (1809 – 1882)</a:t>
            </a:r>
            <a:br>
              <a:rPr lang="cs-CZ" sz="4900" dirty="0"/>
            </a:br>
            <a:r>
              <a:rPr lang="cs-CZ" sz="4900" dirty="0"/>
              <a:t/>
            </a:r>
            <a:br>
              <a:rPr lang="cs-CZ" sz="4900" dirty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Přírodovědec</a:t>
            </a:r>
            <a:r>
              <a:rPr lang="cs-CZ" sz="2600" dirty="0"/>
              <a:t>, cestovatel</a:t>
            </a:r>
          </a:p>
          <a:p>
            <a:pPr lvl="0"/>
            <a:r>
              <a:rPr lang="cs-CZ" sz="2600" dirty="0"/>
              <a:t>Přírodovědná bádání prováděl už jeho děd Erasmus Darwin (1731 – 1802)</a:t>
            </a:r>
          </a:p>
          <a:p>
            <a:pPr lvl="0"/>
            <a:r>
              <a:rPr lang="cs-CZ" sz="2600" dirty="0"/>
              <a:t>Prosinec 1831 – říjen 1836 cesta kolem světa na lodi Beagle</a:t>
            </a:r>
          </a:p>
          <a:p>
            <a:pPr lvl="0"/>
            <a:r>
              <a:rPr lang="cs-CZ" sz="2600" dirty="0"/>
              <a:t>Trasa této cesty: Kapverdy – Jižní Amerika – Falklandy – Galapágy – Tahiti – Nový Zéland –Austrálie – Tasmánie – Svatá Helena – Azory (Azorské ostrovy)</a:t>
            </a:r>
          </a:p>
          <a:p>
            <a:pPr lvl="0"/>
            <a:r>
              <a:rPr lang="cs-CZ" sz="2600" dirty="0">
                <a:hlinkClick r:id="rId2"/>
              </a:rPr>
              <a:t>http://www.darwin-online.org.uk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smtClean="0"/>
              <a:t> 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72290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Nejvýznamnější </a:t>
            </a:r>
            <a:r>
              <a:rPr lang="cs-CZ" dirty="0" smtClean="0"/>
              <a:t>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endParaRPr lang="cs-CZ" i="1" dirty="0" smtClean="0"/>
          </a:p>
          <a:p>
            <a:pPr lvl="0"/>
            <a:endParaRPr lang="cs-CZ" i="1" dirty="0"/>
          </a:p>
          <a:p>
            <a:pPr lvl="0"/>
            <a:r>
              <a:rPr lang="cs-CZ" i="1" dirty="0" smtClean="0"/>
              <a:t>O </a:t>
            </a:r>
            <a:r>
              <a:rPr lang="cs-CZ" i="1" dirty="0"/>
              <a:t>pohlavním </a:t>
            </a:r>
            <a:r>
              <a:rPr lang="cs-CZ" i="1" dirty="0" smtClean="0"/>
              <a:t>výběru</a:t>
            </a:r>
          </a:p>
          <a:p>
            <a:pPr lvl="0"/>
            <a:endParaRPr lang="cs-CZ" dirty="0"/>
          </a:p>
          <a:p>
            <a:pPr lvl="0"/>
            <a:r>
              <a:rPr lang="cs-CZ" i="1" dirty="0"/>
              <a:t>O původu </a:t>
            </a:r>
            <a:r>
              <a:rPr lang="cs-CZ" i="1" dirty="0" smtClean="0"/>
              <a:t>člověka</a:t>
            </a:r>
          </a:p>
          <a:p>
            <a:pPr lvl="0"/>
            <a:endParaRPr lang="cs-CZ" dirty="0"/>
          </a:p>
          <a:p>
            <a:pPr lvl="0"/>
            <a:r>
              <a:rPr lang="cs-CZ" i="1" dirty="0"/>
              <a:t>O původu druhů</a:t>
            </a:r>
            <a:r>
              <a:rPr lang="cs-CZ" dirty="0"/>
              <a:t> (1859)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5986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r>
              <a:rPr lang="cs-CZ" sz="2600" dirty="0" smtClean="0"/>
              <a:t>Organismy </a:t>
            </a:r>
            <a:r>
              <a:rPr lang="cs-CZ" sz="2600" dirty="0"/>
              <a:t>produkují velké množství potomků, všichni nemohou přežít, kvůli vysoké úmrtnosti jen někteří dospějí k dalšímu </a:t>
            </a:r>
            <a:r>
              <a:rPr lang="cs-CZ" sz="2600" dirty="0" smtClean="0"/>
              <a:t>rozmnožování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Jedinci téhož druhu se mohou proměňovat ve všech znacích, vznikají tak </a:t>
            </a:r>
            <a:r>
              <a:rPr lang="cs-CZ" sz="2600" dirty="0" smtClean="0"/>
              <a:t>odchylky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Odchylky, které jsou výhodné v boji o život, jsou </a:t>
            </a:r>
            <a:r>
              <a:rPr lang="cs-CZ" sz="2600" dirty="0" smtClean="0"/>
              <a:t>dědičné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Základní jednotkou evoluce je populace (soubor jedinců)</a:t>
            </a:r>
            <a:r>
              <a:rPr lang="cs-CZ" sz="2600" b="1" dirty="0"/>
              <a:t> 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86853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0731" y="1733108"/>
            <a:ext cx="10515600" cy="19352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sz="5900" b="1" dirty="0"/>
              <a:t>11. Alfred </a:t>
            </a:r>
            <a:r>
              <a:rPr lang="cs-CZ" sz="5900" b="1" dirty="0" err="1"/>
              <a:t>Russel</a:t>
            </a:r>
            <a:r>
              <a:rPr lang="cs-CZ" sz="5900" b="1" dirty="0"/>
              <a:t> </a:t>
            </a:r>
            <a:r>
              <a:rPr lang="cs-CZ" sz="5900" b="1" dirty="0" err="1"/>
              <a:t>Wallace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930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Evangelista Purkyně (1787 – 1869)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600" b="1" dirty="0"/>
          </a:p>
          <a:p>
            <a:pPr lvl="0"/>
            <a:r>
              <a:rPr lang="cs-CZ" sz="2600" dirty="0" smtClean="0"/>
              <a:t>Fyziolog</a:t>
            </a:r>
            <a:r>
              <a:rPr lang="cs-CZ" sz="2600" dirty="0"/>
              <a:t>, filosof, významná osobnost českého národního obrození</a:t>
            </a:r>
          </a:p>
          <a:p>
            <a:pPr lvl="0"/>
            <a:r>
              <a:rPr lang="cs-CZ" sz="2600" dirty="0"/>
              <a:t>Zakladatel časopisu Krok (společně s J. Jungmannem a S. Preslem)</a:t>
            </a:r>
          </a:p>
          <a:p>
            <a:pPr lvl="0"/>
            <a:r>
              <a:rPr lang="cs-CZ" sz="2600" dirty="0"/>
              <a:t>Zakladatel časopisu Živa</a:t>
            </a:r>
          </a:p>
          <a:p>
            <a:pPr lvl="0"/>
            <a:r>
              <a:rPr lang="cs-CZ" sz="2600" dirty="0"/>
              <a:t>Zakladatel fyziologického ústavu ve Vratislavi a v Praze</a:t>
            </a:r>
          </a:p>
          <a:p>
            <a:pPr lvl="0"/>
            <a:r>
              <a:rPr lang="cs-CZ" sz="2600" dirty="0"/>
              <a:t>Položil základy daktyloskopie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Alfred </a:t>
            </a:r>
            <a:r>
              <a:rPr lang="cs-CZ" dirty="0" err="1"/>
              <a:t>Russel</a:t>
            </a:r>
            <a:r>
              <a:rPr lang="cs-CZ" dirty="0"/>
              <a:t> </a:t>
            </a:r>
            <a:r>
              <a:rPr lang="cs-CZ" dirty="0" err="1"/>
              <a:t>Wallace</a:t>
            </a:r>
            <a:r>
              <a:rPr lang="cs-CZ" dirty="0"/>
              <a:t> (1823 – 1913)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Přírodovědec</a:t>
            </a:r>
            <a:r>
              <a:rPr lang="cs-CZ" sz="2600" dirty="0"/>
              <a:t>, antropolog, </a:t>
            </a:r>
            <a:r>
              <a:rPr lang="cs-CZ" sz="2600" dirty="0" smtClean="0"/>
              <a:t>cestovatel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Došel ke stejným závěrům jako </a:t>
            </a:r>
            <a:r>
              <a:rPr lang="cs-CZ" sz="2600" dirty="0" smtClean="0"/>
              <a:t>Darwin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Na </a:t>
            </a:r>
            <a:r>
              <a:rPr lang="cs-CZ" sz="2600" dirty="0"/>
              <a:t>výsledky výzkumů </a:t>
            </a:r>
            <a:r>
              <a:rPr lang="cs-CZ" sz="2600" dirty="0" err="1"/>
              <a:t>Wallace</a:t>
            </a:r>
            <a:r>
              <a:rPr lang="cs-CZ" sz="2600" dirty="0"/>
              <a:t> se </a:t>
            </a:r>
            <a:r>
              <a:rPr lang="cs-CZ" sz="2600" dirty="0" smtClean="0"/>
              <a:t>zapomnělo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Darwin byl překvapen shodou svých názorů s názory </a:t>
            </a:r>
            <a:r>
              <a:rPr lang="cs-CZ" sz="2600" dirty="0" err="1"/>
              <a:t>Wallace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9984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4900" dirty="0" smtClean="0"/>
              <a:t>Dílo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i="1" dirty="0" smtClean="0"/>
              <a:t>Palm </a:t>
            </a:r>
            <a:r>
              <a:rPr lang="cs-CZ" i="1" dirty="0" err="1"/>
              <a:t>trees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Amazon and </a:t>
            </a:r>
            <a:r>
              <a:rPr lang="cs-CZ" i="1" dirty="0" err="1"/>
              <a:t>their</a:t>
            </a:r>
            <a:r>
              <a:rPr lang="cs-CZ" i="1" dirty="0"/>
              <a:t> </a:t>
            </a:r>
            <a:r>
              <a:rPr lang="cs-CZ" i="1" dirty="0" err="1"/>
              <a:t>uses</a:t>
            </a:r>
            <a:r>
              <a:rPr lang="cs-CZ" i="1" dirty="0"/>
              <a:t>(</a:t>
            </a:r>
            <a:r>
              <a:rPr lang="cs-CZ" dirty="0"/>
              <a:t>1853)</a:t>
            </a:r>
          </a:p>
          <a:p>
            <a:pPr lvl="0"/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/>
              <a:t>Malay</a:t>
            </a:r>
            <a:r>
              <a:rPr lang="cs-CZ" i="1" dirty="0"/>
              <a:t> </a:t>
            </a:r>
            <a:r>
              <a:rPr lang="cs-CZ" i="1" dirty="0" err="1"/>
              <a:t>Archipelago</a:t>
            </a:r>
            <a:r>
              <a:rPr lang="cs-CZ" i="1" dirty="0"/>
              <a:t>. I. II.</a:t>
            </a:r>
            <a:r>
              <a:rPr lang="cs-CZ" dirty="0"/>
              <a:t> (1869)    </a:t>
            </a:r>
          </a:p>
          <a:p>
            <a:pPr lvl="0"/>
            <a:r>
              <a:rPr lang="cs-CZ" i="1" dirty="0" err="1" smtClean="0"/>
              <a:t>Contributions</a:t>
            </a:r>
            <a:r>
              <a:rPr lang="cs-CZ" i="1" dirty="0" smtClean="0"/>
              <a:t> </a:t>
            </a:r>
            <a:r>
              <a:rPr lang="cs-CZ" i="1" dirty="0"/>
              <a:t>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Natural </a:t>
            </a:r>
            <a:r>
              <a:rPr lang="cs-CZ" i="1" dirty="0" err="1"/>
              <a:t>Selection</a:t>
            </a:r>
            <a:r>
              <a:rPr lang="cs-CZ" dirty="0"/>
              <a:t> (1870)   </a:t>
            </a:r>
          </a:p>
          <a:p>
            <a:pPr lvl="0"/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/>
              <a:t>Geographical</a:t>
            </a:r>
            <a:r>
              <a:rPr lang="cs-CZ" i="1" dirty="0"/>
              <a:t> </a:t>
            </a:r>
            <a:r>
              <a:rPr lang="cs-CZ" i="1" dirty="0" err="1"/>
              <a:t>Distribution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Animals</a:t>
            </a:r>
            <a:r>
              <a:rPr lang="cs-CZ" dirty="0"/>
              <a:t> (1876)  </a:t>
            </a:r>
          </a:p>
          <a:p>
            <a:pPr lvl="0"/>
            <a:r>
              <a:rPr lang="cs-CZ" i="1" dirty="0" err="1" smtClean="0"/>
              <a:t>Tropical</a:t>
            </a:r>
            <a:r>
              <a:rPr lang="cs-CZ" i="1" dirty="0" smtClean="0"/>
              <a:t> </a:t>
            </a:r>
            <a:r>
              <a:rPr lang="cs-CZ" i="1" dirty="0" err="1"/>
              <a:t>Nature</a:t>
            </a:r>
            <a:r>
              <a:rPr lang="cs-CZ" i="1" dirty="0"/>
              <a:t>, and </a:t>
            </a:r>
            <a:r>
              <a:rPr lang="cs-CZ" i="1" dirty="0" err="1"/>
              <a:t>Other</a:t>
            </a:r>
            <a:r>
              <a:rPr lang="cs-CZ" i="1" dirty="0"/>
              <a:t> </a:t>
            </a:r>
            <a:r>
              <a:rPr lang="cs-CZ" i="1" dirty="0" err="1"/>
              <a:t>Essays</a:t>
            </a:r>
            <a:r>
              <a:rPr lang="cs-CZ" dirty="0"/>
              <a:t> (1878)   </a:t>
            </a:r>
          </a:p>
          <a:p>
            <a:pPr lvl="0"/>
            <a:r>
              <a:rPr lang="cs-CZ" i="1" dirty="0" smtClean="0"/>
              <a:t>Island </a:t>
            </a:r>
            <a:r>
              <a:rPr lang="cs-CZ" i="1" dirty="0" err="1"/>
              <a:t>Life</a:t>
            </a:r>
            <a:r>
              <a:rPr lang="cs-CZ" i="1" dirty="0"/>
              <a:t> </a:t>
            </a:r>
            <a:r>
              <a:rPr lang="cs-CZ" dirty="0"/>
              <a:t>(1881)   </a:t>
            </a:r>
          </a:p>
          <a:p>
            <a:pPr lvl="0"/>
            <a:r>
              <a:rPr lang="cs-CZ" i="1" dirty="0" err="1" smtClean="0"/>
              <a:t>Darwinism</a:t>
            </a:r>
            <a:r>
              <a:rPr lang="cs-CZ" i="1" dirty="0"/>
              <a:t>: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Exposition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Natural </a:t>
            </a:r>
            <a:r>
              <a:rPr lang="cs-CZ" i="1" dirty="0" err="1"/>
              <a:t>Selection</a:t>
            </a:r>
            <a:r>
              <a:rPr lang="cs-CZ" i="1" dirty="0"/>
              <a:t>,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Some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Its</a:t>
            </a:r>
            <a:r>
              <a:rPr lang="cs-CZ" i="1" dirty="0"/>
              <a:t> </a:t>
            </a:r>
            <a:r>
              <a:rPr lang="cs-CZ" i="1" dirty="0" err="1"/>
              <a:t>Applications</a:t>
            </a:r>
            <a:r>
              <a:rPr lang="cs-CZ" dirty="0"/>
              <a:t> (1889)  </a:t>
            </a:r>
          </a:p>
          <a:p>
            <a:pPr lvl="0"/>
            <a:r>
              <a:rPr lang="cs-CZ" i="1" dirty="0" err="1" smtClean="0"/>
              <a:t>Travels</a:t>
            </a:r>
            <a:r>
              <a:rPr lang="cs-CZ" i="1" dirty="0" smtClean="0"/>
              <a:t> </a:t>
            </a:r>
            <a:r>
              <a:rPr lang="cs-CZ" i="1" dirty="0"/>
              <a:t>on </a:t>
            </a:r>
            <a:r>
              <a:rPr lang="cs-CZ" i="1" dirty="0" err="1"/>
              <a:t>the</a:t>
            </a:r>
            <a:r>
              <a:rPr lang="cs-CZ" i="1" dirty="0"/>
              <a:t> Amazon and Rio </a:t>
            </a:r>
            <a:r>
              <a:rPr lang="cs-CZ" i="1" dirty="0" err="1"/>
              <a:t>Negro</a:t>
            </a:r>
            <a:r>
              <a:rPr lang="cs-CZ" dirty="0"/>
              <a:t> (1889)  </a:t>
            </a:r>
          </a:p>
          <a:p>
            <a:pPr lvl="0"/>
            <a:r>
              <a:rPr lang="cs-CZ" i="1" dirty="0" smtClean="0"/>
              <a:t>My </a:t>
            </a:r>
            <a:r>
              <a:rPr lang="cs-CZ" i="1" dirty="0" err="1"/>
              <a:t>Life</a:t>
            </a:r>
            <a:r>
              <a:rPr lang="cs-CZ" i="1" dirty="0"/>
              <a:t>. I., II.</a:t>
            </a:r>
            <a:r>
              <a:rPr lang="cs-CZ" dirty="0"/>
              <a:t> (1905)  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5853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5400" b="1" dirty="0"/>
              <a:t/>
            </a:r>
            <a:br>
              <a:rPr lang="cs-CZ" sz="5400" b="1" dirty="0"/>
            </a:br>
            <a:r>
              <a:rPr lang="cs-CZ" sz="4900" dirty="0" smtClean="0"/>
              <a:t>Názory</a:t>
            </a:r>
            <a:r>
              <a:rPr lang="cs-CZ" sz="4900" dirty="0"/>
              <a:t>: Stvořitel vstoupil do historie života hned </a:t>
            </a:r>
            <a:r>
              <a:rPr lang="cs-CZ" sz="4900" dirty="0" smtClean="0"/>
              <a:t>třikrát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Nejdříve </a:t>
            </a:r>
            <a:r>
              <a:rPr lang="cs-CZ" sz="2600" dirty="0"/>
              <a:t>stvořil živou </a:t>
            </a:r>
            <a:r>
              <a:rPr lang="cs-CZ" sz="2600" dirty="0" smtClean="0"/>
              <a:t>hmotu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Na vyšším stupni vývoje vdechl této živé hmotě </a:t>
            </a:r>
            <a:r>
              <a:rPr lang="cs-CZ" sz="2600" dirty="0" smtClean="0"/>
              <a:t>vědomí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Na nejvyšším stupni vývoje dal člověku </a:t>
            </a:r>
            <a:r>
              <a:rPr lang="cs-CZ" sz="2600" dirty="0" smtClean="0"/>
              <a:t>duši</a:t>
            </a:r>
          </a:p>
          <a:p>
            <a:pPr lvl="0"/>
            <a:endParaRPr lang="cs-CZ" sz="2600" dirty="0"/>
          </a:p>
          <a:p>
            <a:pPr lvl="0"/>
            <a:r>
              <a:rPr lang="cs-CZ" sz="2600" dirty="0"/>
              <a:t>Lidské tělo vzniklo přirozeným výběrem, duševní schopnosti získalo božím zásahem</a:t>
            </a:r>
          </a:p>
          <a:p>
            <a:endParaRPr lang="cs-CZ" sz="26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64416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0731" y="1733108"/>
            <a:ext cx="10515600" cy="1935236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b="1" dirty="0"/>
              <a:t/>
            </a:r>
            <a:br>
              <a:rPr lang="cs-CZ" b="1" dirty="0"/>
            </a:br>
            <a:r>
              <a:rPr lang="cs-CZ" sz="5900" b="1" dirty="0" smtClean="0"/>
              <a:t>12. Erazim </a:t>
            </a:r>
            <a:r>
              <a:rPr lang="cs-CZ" sz="5900" b="1" dirty="0"/>
              <a:t>Kohák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19163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4900" dirty="0" smtClean="0"/>
              <a:t>Erazim </a:t>
            </a:r>
            <a:r>
              <a:rPr lang="cs-CZ" sz="4900" dirty="0"/>
              <a:t>Kohák (1933)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641021"/>
            <a:ext cx="10515600" cy="4535942"/>
          </a:xfrm>
        </p:spPr>
        <p:txBody>
          <a:bodyPr>
            <a:noAutofit/>
          </a:bodyPr>
          <a:lstStyle/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český </a:t>
            </a:r>
            <a:r>
              <a:rPr lang="cs-CZ" sz="2400" dirty="0"/>
              <a:t>filosof</a:t>
            </a:r>
          </a:p>
          <a:p>
            <a:pPr lvl="0"/>
            <a:r>
              <a:rPr lang="cs-CZ" sz="2400" dirty="0"/>
              <a:t>publicista</a:t>
            </a:r>
          </a:p>
          <a:p>
            <a:pPr lvl="0"/>
            <a:r>
              <a:rPr lang="cs-CZ" sz="2400" dirty="0"/>
              <a:t>po roce 1948 emigrace s rodiči do USA</a:t>
            </a:r>
          </a:p>
          <a:p>
            <a:pPr lvl="0"/>
            <a:r>
              <a:rPr lang="cs-CZ" sz="2400" dirty="0"/>
              <a:t>studoval filosofii a teologii na univerzitách v USA</a:t>
            </a:r>
          </a:p>
          <a:p>
            <a:pPr lvl="0"/>
            <a:r>
              <a:rPr lang="cs-CZ" sz="2400" dirty="0"/>
              <a:t>1995 návrat do České republiky</a:t>
            </a:r>
          </a:p>
          <a:p>
            <a:pPr lvl="0"/>
            <a:r>
              <a:rPr lang="cs-CZ" sz="2400" dirty="0"/>
              <a:t>pracuje v Centru globálních studií Filosofického ústavu Akademie věd v Praze</a:t>
            </a:r>
          </a:p>
          <a:p>
            <a:endParaRPr lang="cs-CZ" sz="26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47314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4900" dirty="0" smtClean="0"/>
              <a:t>Dílo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r>
              <a:rPr lang="cs-CZ" sz="2600" i="1" dirty="0" smtClean="0"/>
              <a:t>Pražské </a:t>
            </a:r>
            <a:r>
              <a:rPr lang="cs-CZ" sz="2600" i="1" dirty="0"/>
              <a:t>přednášky. Život v pravdě a moderní </a:t>
            </a:r>
            <a:r>
              <a:rPr lang="cs-CZ" sz="2600" i="1" dirty="0" smtClean="0"/>
              <a:t>skepse</a:t>
            </a:r>
          </a:p>
          <a:p>
            <a:pPr lvl="0"/>
            <a:endParaRPr lang="cs-CZ" sz="2600" dirty="0"/>
          </a:p>
          <a:p>
            <a:pPr lvl="0"/>
            <a:r>
              <a:rPr lang="cs-CZ" sz="2600" i="1" dirty="0"/>
              <a:t>Člověk, dobro a </a:t>
            </a:r>
            <a:r>
              <a:rPr lang="cs-CZ" sz="2600" i="1" dirty="0" smtClean="0"/>
              <a:t>zlo</a:t>
            </a:r>
          </a:p>
          <a:p>
            <a:pPr lvl="0"/>
            <a:endParaRPr lang="cs-CZ" sz="2600" dirty="0"/>
          </a:p>
          <a:p>
            <a:pPr lvl="0"/>
            <a:r>
              <a:rPr lang="cs-CZ" sz="2600" i="1" dirty="0"/>
              <a:t>Zelená </a:t>
            </a:r>
            <a:r>
              <a:rPr lang="cs-CZ" sz="2600" i="1" dirty="0" smtClean="0"/>
              <a:t>svatozář</a:t>
            </a:r>
          </a:p>
          <a:p>
            <a:pPr lvl="0"/>
            <a:endParaRPr lang="cs-CZ" sz="2600" dirty="0"/>
          </a:p>
          <a:p>
            <a:pPr lvl="0"/>
            <a:r>
              <a:rPr lang="cs-CZ" sz="2600" i="1" dirty="0"/>
              <a:t>Poutník po </a:t>
            </a:r>
            <a:r>
              <a:rPr lang="cs-CZ" sz="2600" i="1" dirty="0" smtClean="0"/>
              <a:t>hvězdách</a:t>
            </a:r>
          </a:p>
          <a:p>
            <a:pPr lvl="0"/>
            <a:endParaRPr lang="cs-CZ" sz="2600" dirty="0"/>
          </a:p>
          <a:p>
            <a:pPr lvl="0"/>
            <a:r>
              <a:rPr lang="cs-CZ" sz="2600" i="1" dirty="0"/>
              <a:t>Oheň a hvězdy </a:t>
            </a:r>
            <a:endParaRPr lang="cs-CZ" sz="2600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43273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Filosofické </a:t>
            </a:r>
            <a:r>
              <a:rPr lang="cs-CZ" sz="4900" dirty="0"/>
              <a:t>východisko: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fenomenologie </a:t>
            </a:r>
            <a:r>
              <a:rPr lang="cs-CZ" sz="2600" dirty="0"/>
              <a:t>a tradiční protestantské hodnoty</a:t>
            </a:r>
          </a:p>
          <a:p>
            <a:pPr lvl="0"/>
            <a:r>
              <a:rPr lang="cs-CZ" sz="2600" dirty="0"/>
              <a:t>americký personalismus</a:t>
            </a:r>
          </a:p>
          <a:p>
            <a:pPr lvl="0"/>
            <a:r>
              <a:rPr lang="cs-CZ" sz="2600" dirty="0"/>
              <a:t>filosofii je potřeba chápat jako úsilí o orientaci člověka k Bohu, ke světu a k člověku</a:t>
            </a:r>
          </a:p>
          <a:p>
            <a:pPr lvl="0"/>
            <a:r>
              <a:rPr lang="cs-CZ" sz="2600" dirty="0"/>
              <a:t>povinností filosofa není pouze usilovat o odbornou zdatnost, důležitá je také jeho pedagogická činnost, v níž oslovuje co nejširší cílovou skupinu o zásadních otázkách veřejného prostoru</a:t>
            </a:r>
          </a:p>
          <a:p>
            <a:pPr lvl="0"/>
            <a:r>
              <a:rPr lang="cs-CZ" sz="2600" dirty="0"/>
              <a:t>zdůrazňuje etický rozměr problémů současné společnosti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18697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5400" dirty="0" smtClean="0"/>
              <a:t>Tematická </a:t>
            </a:r>
            <a:r>
              <a:rPr lang="cs-CZ" sz="5400" dirty="0"/>
              <a:t>šíře jeho </a:t>
            </a:r>
            <a:r>
              <a:rPr lang="cs-CZ" sz="5400" dirty="0" smtClean="0"/>
              <a:t>myšlenek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289"/>
            <a:ext cx="10515600" cy="4554674"/>
          </a:xfrm>
        </p:spPr>
        <p:txBody>
          <a:bodyPr>
            <a:normAutofit/>
          </a:bodyPr>
          <a:lstStyle/>
          <a:p>
            <a:pPr lvl="0"/>
            <a:r>
              <a:rPr lang="cs-CZ" sz="2600" dirty="0" smtClean="0"/>
              <a:t>vztah </a:t>
            </a:r>
            <a:r>
              <a:rPr lang="cs-CZ" sz="2600" dirty="0"/>
              <a:t>člověka k člověku a lidstvu</a:t>
            </a:r>
          </a:p>
          <a:p>
            <a:pPr lvl="0"/>
            <a:r>
              <a:rPr lang="cs-CZ" sz="2600" dirty="0"/>
              <a:t>základem demokracie je prožitek niterné hodnoty všeho bytí a z toho vyplývající postoj úcty a dobré vůle</a:t>
            </a:r>
          </a:p>
          <a:p>
            <a:pPr lvl="0"/>
            <a:r>
              <a:rPr lang="cs-CZ" sz="2600" dirty="0"/>
              <a:t>bezprostřední prožitek přírody, který je člověku důvěrně známý, vede k ekocentrismu</a:t>
            </a:r>
          </a:p>
          <a:p>
            <a:pPr lvl="0"/>
            <a:r>
              <a:rPr lang="cs-CZ" sz="2600" dirty="0"/>
              <a:t>ekocentrismus: člověk je bytostí odpovědnou vůči sobě a přírodě vůbec</a:t>
            </a:r>
          </a:p>
          <a:p>
            <a:pPr lvl="0"/>
            <a:r>
              <a:rPr lang="cs-CZ" sz="2600" dirty="0"/>
              <a:t>člověk vědomě přijímá odpovědnost za následky své přítomnosti na Zemi a hledá udržitelné pojetí svého pobývání na Zemi</a:t>
            </a:r>
          </a:p>
          <a:p>
            <a:pPr lvl="0"/>
            <a:r>
              <a:rPr lang="cs-CZ" sz="2600" dirty="0"/>
              <a:t>důležitý je vztah člověka k Bohu </a:t>
            </a:r>
          </a:p>
          <a:p>
            <a:endParaRPr lang="cs-CZ" sz="2400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6379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dirty="0" smtClean="0"/>
              <a:t>Dílo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pPr lvl="1"/>
            <a:r>
              <a:rPr lang="cs-CZ" sz="2600" i="1" dirty="0" smtClean="0"/>
              <a:t>Útržky </a:t>
            </a:r>
            <a:r>
              <a:rPr lang="cs-CZ" sz="2600" i="1" dirty="0"/>
              <a:t>ze zápisníku zemřelého přírodovědce</a:t>
            </a:r>
            <a:r>
              <a:rPr lang="cs-CZ" sz="2600" dirty="0"/>
              <a:t> (poprvé vyšlo r. 1910</a:t>
            </a:r>
            <a:r>
              <a:rPr lang="cs-CZ" sz="2600" dirty="0" smtClean="0"/>
              <a:t>)</a:t>
            </a:r>
          </a:p>
          <a:p>
            <a:pPr lvl="1"/>
            <a:endParaRPr lang="cs-CZ" sz="2600" dirty="0"/>
          </a:p>
          <a:p>
            <a:pPr lvl="1"/>
            <a:r>
              <a:rPr lang="cs-CZ" sz="2600" i="1" dirty="0"/>
              <a:t>O spánku, snech a stavech příbuzných</a:t>
            </a:r>
            <a:r>
              <a:rPr lang="cs-CZ" sz="2600" dirty="0"/>
              <a:t> (1857) </a:t>
            </a:r>
            <a:endParaRPr lang="cs-CZ" sz="2600" dirty="0" smtClean="0"/>
          </a:p>
          <a:p>
            <a:pPr lvl="1"/>
            <a:endParaRPr lang="cs-CZ" sz="2600" dirty="0" smtClean="0"/>
          </a:p>
          <a:p>
            <a:pPr lvl="1"/>
            <a:r>
              <a:rPr lang="cs-CZ" sz="2600" i="1" dirty="0" smtClean="0"/>
              <a:t>Individuální </a:t>
            </a:r>
            <a:r>
              <a:rPr lang="cs-CZ" sz="2600" i="1" dirty="0"/>
              <a:t>duševní ústroj člověka</a:t>
            </a:r>
            <a:r>
              <a:rPr lang="cs-CZ" sz="2600" dirty="0"/>
              <a:t> (1864–1866)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7476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Názory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3871"/>
            <a:ext cx="10515600" cy="4593092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600" dirty="0" smtClean="0"/>
              <a:t>Obsah </a:t>
            </a:r>
            <a:r>
              <a:rPr lang="cs-CZ" sz="2600" dirty="0"/>
              <a:t>buňky označuje termínem protoplazma.</a:t>
            </a:r>
          </a:p>
          <a:p>
            <a:pPr lvl="1"/>
            <a:r>
              <a:rPr lang="cs-CZ" sz="2600" dirty="0"/>
              <a:t>Zkoumá zejména stavbu živočišné buňky.</a:t>
            </a:r>
          </a:p>
          <a:p>
            <a:pPr lvl="1"/>
            <a:r>
              <a:rPr lang="cs-CZ" sz="2600" dirty="0"/>
              <a:t>Spolu se </a:t>
            </a:r>
            <a:r>
              <a:rPr lang="cs-CZ" sz="2600" dirty="0" err="1"/>
              <a:t>Schleidenem</a:t>
            </a:r>
            <a:r>
              <a:rPr lang="cs-CZ" sz="2600" dirty="0"/>
              <a:t> a </a:t>
            </a:r>
            <a:r>
              <a:rPr lang="cs-CZ" sz="2600" dirty="0" err="1"/>
              <a:t>Schwannem</a:t>
            </a:r>
            <a:r>
              <a:rPr lang="cs-CZ" sz="2600" dirty="0"/>
              <a:t> formulují názor, že rostliny a živočichové mají v zásadě shodný základ – buňku (</a:t>
            </a:r>
            <a:r>
              <a:rPr lang="cs-CZ" sz="2600" dirty="0" err="1"/>
              <a:t>cellulární</a:t>
            </a:r>
            <a:r>
              <a:rPr lang="cs-CZ" sz="2600" dirty="0"/>
              <a:t> teorie, </a:t>
            </a:r>
            <a:r>
              <a:rPr lang="cs-CZ" sz="2600" dirty="0" err="1"/>
              <a:t>cellula</a:t>
            </a:r>
            <a:r>
              <a:rPr lang="cs-CZ" sz="2600" dirty="0"/>
              <a:t> - buňka).</a:t>
            </a:r>
          </a:p>
          <a:p>
            <a:pPr lvl="1"/>
            <a:r>
              <a:rPr lang="cs-CZ" sz="2600" dirty="0"/>
              <a:t>Pojímal fyziologii jako přírodní vědu, která vychází z pozorování a navazuje na poznatky fyziky a chemie.  </a:t>
            </a:r>
          </a:p>
          <a:p>
            <a:pPr lvl="1"/>
            <a:r>
              <a:rPr lang="cs-CZ" sz="2600" dirty="0"/>
              <a:t>Popsal například svalová vlákna v srdci, buňky v malém mozku.</a:t>
            </a:r>
          </a:p>
          <a:p>
            <a:pPr lvl="1"/>
            <a:r>
              <a:rPr lang="cs-CZ" sz="2600" dirty="0"/>
              <a:t>Zkoumal vliv léků a organismus člověka – patří k zakladatelům farmakologie.</a:t>
            </a:r>
          </a:p>
          <a:p>
            <a:pPr lvl="1"/>
            <a:r>
              <a:rPr lang="cs-CZ" sz="2600" dirty="0"/>
              <a:t>Sestrojil přístroj na principu rychlého sledu nakreslených obrázků – zakladatel kinematografie.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405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Myšlenkové inspirační vlivy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3871"/>
            <a:ext cx="10515600" cy="4593092"/>
          </a:xfrm>
        </p:spPr>
        <p:txBody>
          <a:bodyPr>
            <a:normAutofit/>
          </a:bodyPr>
          <a:lstStyle/>
          <a:p>
            <a:pPr lvl="1"/>
            <a:r>
              <a:rPr lang="cs-CZ" sz="2600" dirty="0"/>
              <a:t>Jan Amos Komenský</a:t>
            </a:r>
          </a:p>
          <a:p>
            <a:pPr lvl="0"/>
            <a:endParaRPr lang="cs-CZ" sz="2600" dirty="0"/>
          </a:p>
          <a:p>
            <a:pPr lvl="1"/>
            <a:r>
              <a:rPr lang="cs-CZ" sz="2600" dirty="0"/>
              <a:t>Friedrich Wilhelm Joseph </a:t>
            </a:r>
            <a:r>
              <a:rPr lang="cs-CZ" sz="2600" dirty="0" err="1"/>
              <a:t>Schelling</a:t>
            </a:r>
            <a:endParaRPr lang="cs-CZ" sz="2600" dirty="0"/>
          </a:p>
          <a:p>
            <a:pPr lvl="0"/>
            <a:endParaRPr lang="cs-CZ" sz="2600" dirty="0"/>
          </a:p>
          <a:p>
            <a:pPr lvl="1"/>
            <a:r>
              <a:rPr lang="cs-CZ" sz="2600" dirty="0"/>
              <a:t>Julius </a:t>
            </a:r>
            <a:r>
              <a:rPr lang="cs-CZ" sz="2600" dirty="0" err="1"/>
              <a:t>Sachs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33813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1273</Words>
  <Application>Microsoft Office PowerPoint</Application>
  <PresentationFormat>Vlastní</PresentationFormat>
  <Paragraphs>455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Motiv Office</vt:lpstr>
      <vt:lpstr>Vybrané filosofické otázky přírodních věd</vt:lpstr>
      <vt:lpstr>Anotace</vt:lpstr>
      <vt:lpstr>Literatura</vt:lpstr>
      <vt:lpstr>Témata</vt:lpstr>
      <vt:lpstr>1. Jan Evangelista Purkyně – přírodovědec, filosof, vynálezce</vt:lpstr>
      <vt:lpstr>Jan Evangelista Purkyně (1787 – 1869) </vt:lpstr>
      <vt:lpstr> Dílo  </vt:lpstr>
      <vt:lpstr> Názory </vt:lpstr>
      <vt:lpstr> Myšlenkové inspirační vlivy </vt:lpstr>
      <vt:lpstr>Prezentace aplikace PowerPoint</vt:lpstr>
      <vt:lpstr>Jean – Baptiste Lamarck (1744 – 1829) </vt:lpstr>
      <vt:lpstr> Dílo a názory </vt:lpstr>
      <vt:lpstr>Georges Cuvier (1769 – 1832)</vt:lpstr>
      <vt:lpstr>Dílo</vt:lpstr>
      <vt:lpstr>Názory</vt:lpstr>
      <vt:lpstr>Prezentace aplikace PowerPoint</vt:lpstr>
      <vt:lpstr> Výchozí údaje </vt:lpstr>
      <vt:lpstr>  Nejznámější teorie života  </vt:lpstr>
      <vt:lpstr>  Kreacionistická (náboženská) teorie  </vt:lpstr>
      <vt:lpstr> Teorie samoplození </vt:lpstr>
      <vt:lpstr>  Vznik života z probiotických molekul (biomonomerů)  </vt:lpstr>
      <vt:lpstr>Prezentace aplikace PowerPoint</vt:lpstr>
      <vt:lpstr>Prezentace aplikace PowerPoint</vt:lpstr>
      <vt:lpstr> Josef Velenovský (1858 – 1949) </vt:lpstr>
      <vt:lpstr>Dílo </vt:lpstr>
      <vt:lpstr>Názory</vt:lpstr>
      <vt:lpstr>Myšlenkové inspirační zdroje</vt:lpstr>
      <vt:lpstr>Prezentace aplikace PowerPoint</vt:lpstr>
      <vt:lpstr> Adolf Portmann (1897 – 1982) </vt:lpstr>
      <vt:lpstr>  Dílo  </vt:lpstr>
      <vt:lpstr> Názory  </vt:lpstr>
      <vt:lpstr> Mláďata živočichů – existují dva druhy  </vt:lpstr>
      <vt:lpstr>Člověk</vt:lpstr>
      <vt:lpstr>Prezentace aplikace PowerPoint</vt:lpstr>
      <vt:lpstr> Ernst Haeckel (1834 – 1919) </vt:lpstr>
      <vt:lpstr> Dílo </vt:lpstr>
      <vt:lpstr> Welträtsel </vt:lpstr>
      <vt:lpstr>Filosofické názory</vt:lpstr>
      <vt:lpstr>Prezentace aplikace PowerPoint</vt:lpstr>
      <vt:lpstr> František Mareš (1857 – 1942) </vt:lpstr>
      <vt:lpstr> Dílo </vt:lpstr>
      <vt:lpstr> Názory </vt:lpstr>
      <vt:lpstr> Myšlenkové inspirační zdroje </vt:lpstr>
      <vt:lpstr>Prezentace aplikace PowerPoint</vt:lpstr>
      <vt:lpstr> Johann Gregor Mendel (1822 – 1884) </vt:lpstr>
      <vt:lpstr> Mendel se věnoval přírodovědným výzkumům v době, která neznala </vt:lpstr>
      <vt:lpstr>Mendelův přínos přírodní vědě</vt:lpstr>
      <vt:lpstr>Proč se na Mendela zapomnělo?</vt:lpstr>
      <vt:lpstr>Prezentace aplikace PowerPoint</vt:lpstr>
      <vt:lpstr> Anna Pammrová (1860 – 1945) </vt:lpstr>
      <vt:lpstr>Dílo</vt:lpstr>
      <vt:lpstr>Názory</vt:lpstr>
      <vt:lpstr>Další názory</vt:lpstr>
      <vt:lpstr>  Myšlenkové inspirační zdroje  </vt:lpstr>
      <vt:lpstr> 10. Charles Robert Darwin  </vt:lpstr>
      <vt:lpstr>  Charles Robert Darwin (1809 – 1882)  </vt:lpstr>
      <vt:lpstr>Nejvýznamnější díla</vt:lpstr>
      <vt:lpstr>Názory</vt:lpstr>
      <vt:lpstr> 11. Alfred Russel Wallace  </vt:lpstr>
      <vt:lpstr>Alfred Russel Wallace (1823 – 1913)</vt:lpstr>
      <vt:lpstr>  Dílo  </vt:lpstr>
      <vt:lpstr>  Názory: Stvořitel vstoupil do historie života hned třikrát  </vt:lpstr>
      <vt:lpstr> 12. Erazim Kohák  </vt:lpstr>
      <vt:lpstr>  Erazim Kohák (1933)  </vt:lpstr>
      <vt:lpstr>  Dílo  </vt:lpstr>
      <vt:lpstr>   Filosofické východisko:   </vt:lpstr>
      <vt:lpstr>    Tematická šíře jeho myšlenek  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Vojtik</cp:lastModifiedBy>
  <cp:revision>114</cp:revision>
  <dcterms:created xsi:type="dcterms:W3CDTF">2017-05-10T10:51:34Z</dcterms:created>
  <dcterms:modified xsi:type="dcterms:W3CDTF">2017-08-16T15:06:57Z</dcterms:modified>
</cp:coreProperties>
</file>