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316" r:id="rId6"/>
    <p:sldId id="261" r:id="rId7"/>
    <p:sldId id="262" r:id="rId8"/>
    <p:sldId id="263" r:id="rId9"/>
    <p:sldId id="317" r:id="rId10"/>
    <p:sldId id="264" r:id="rId11"/>
    <p:sldId id="265" r:id="rId12"/>
    <p:sldId id="266" r:id="rId13"/>
    <p:sldId id="267" r:id="rId14"/>
    <p:sldId id="318" r:id="rId15"/>
    <p:sldId id="268" r:id="rId16"/>
    <p:sldId id="269" r:id="rId17"/>
    <p:sldId id="270" r:id="rId18"/>
    <p:sldId id="319" r:id="rId19"/>
    <p:sldId id="271" r:id="rId20"/>
    <p:sldId id="272" r:id="rId21"/>
    <p:sldId id="273" r:id="rId22"/>
    <p:sldId id="274" r:id="rId23"/>
    <p:sldId id="320" r:id="rId24"/>
    <p:sldId id="275" r:id="rId25"/>
    <p:sldId id="276" r:id="rId26"/>
    <p:sldId id="277" r:id="rId27"/>
    <p:sldId id="278" r:id="rId28"/>
    <p:sldId id="321" r:id="rId29"/>
    <p:sldId id="279" r:id="rId30"/>
    <p:sldId id="280" r:id="rId31"/>
    <p:sldId id="281" r:id="rId32"/>
    <p:sldId id="282" r:id="rId33"/>
    <p:sldId id="283" r:id="rId34"/>
    <p:sldId id="322" r:id="rId35"/>
    <p:sldId id="284" r:id="rId36"/>
    <p:sldId id="285" r:id="rId37"/>
    <p:sldId id="286" r:id="rId38"/>
    <p:sldId id="287" r:id="rId39"/>
    <p:sldId id="288" r:id="rId40"/>
    <p:sldId id="289" r:id="rId41"/>
    <p:sldId id="290" r:id="rId42"/>
    <p:sldId id="291" r:id="rId43"/>
    <p:sldId id="292" r:id="rId44"/>
    <p:sldId id="293" r:id="rId45"/>
    <p:sldId id="323" r:id="rId46"/>
    <p:sldId id="294" r:id="rId47"/>
    <p:sldId id="295" r:id="rId48"/>
    <p:sldId id="296" r:id="rId49"/>
    <p:sldId id="297" r:id="rId50"/>
    <p:sldId id="324" r:id="rId51"/>
    <p:sldId id="298" r:id="rId52"/>
    <p:sldId id="299" r:id="rId53"/>
    <p:sldId id="325" r:id="rId54"/>
    <p:sldId id="300" r:id="rId55"/>
    <p:sldId id="301" r:id="rId56"/>
    <p:sldId id="302" r:id="rId57"/>
    <p:sldId id="308" r:id="rId58"/>
    <p:sldId id="326" r:id="rId59"/>
    <p:sldId id="310" r:id="rId60"/>
    <p:sldId id="309" r:id="rId61"/>
    <p:sldId id="311" r:id="rId62"/>
    <p:sldId id="312" r:id="rId63"/>
    <p:sldId id="313" r:id="rId64"/>
    <p:sldId id="314" r:id="rId65"/>
    <p:sldId id="315" r:id="rId66"/>
    <p:sldId id="327" r:id="rId6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60" autoAdjust="0"/>
    <p:restoredTop sz="94660"/>
  </p:normalViewPr>
  <p:slideViewPr>
    <p:cSldViewPr snapToGrid="0">
      <p:cViewPr varScale="1">
        <p:scale>
          <a:sx n="121" d="100"/>
          <a:sy n="121" d="100"/>
        </p:scale>
        <p:origin x="132" y="3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3AF606F1-70A8-4ADC-9334-297B429272E0}" type="datetimeFigureOut">
              <a:rPr lang="cs-CZ" smtClean="0"/>
              <a:t>22. 6. 2017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AF606F1-70A8-4ADC-9334-297B429272E0}" type="datetimeFigureOut">
              <a:rPr lang="cs-CZ" smtClean="0"/>
              <a:t>22. 6. 2017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AF606F1-70A8-4ADC-9334-297B429272E0}" type="datetimeFigureOut">
              <a:rPr lang="cs-CZ" smtClean="0"/>
              <a:t>22. 6. 2017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AF606F1-70A8-4ADC-9334-297B429272E0}" type="datetimeFigureOut">
              <a:rPr lang="cs-CZ" smtClean="0"/>
              <a:t>22. 6. 2017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t>22. 6. 2017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AF606F1-70A8-4ADC-9334-297B429272E0}" type="datetimeFigureOut">
              <a:rPr lang="cs-CZ" smtClean="0"/>
              <a:t>22. 6. 2017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AF606F1-70A8-4ADC-9334-297B429272E0}" type="datetimeFigureOut">
              <a:rPr lang="cs-CZ" smtClean="0"/>
              <a:t>22. 6. 2017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AF606F1-70A8-4ADC-9334-297B429272E0}" type="datetimeFigureOut">
              <a:rPr lang="cs-CZ" smtClean="0"/>
              <a:t>22. 6. 2017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t>22. 6. 2017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22. 6. 2017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22. 6. 2017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t>22. 6. 2017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340205"/>
            <a:ext cx="9144000" cy="2387600"/>
          </a:xfrm>
        </p:spPr>
        <p:txBody>
          <a:bodyPr/>
          <a:lstStyle/>
          <a:p>
            <a:r>
              <a:rPr lang="cs-CZ" dirty="0"/>
              <a:t>Úvod do studia médií</a:t>
            </a:r>
          </a:p>
        </p:txBody>
      </p:sp>
      <p:sp>
        <p:nvSpPr>
          <p:cNvPr id="3" name="Podnadpis 2"/>
          <p:cNvSpPr>
            <a:spLocks noGrp="1"/>
          </p:cNvSpPr>
          <p:nvPr>
            <p:ph type="subTitle" idx="1"/>
          </p:nvPr>
        </p:nvSpPr>
        <p:spPr>
          <a:xfrm>
            <a:off x="1524000" y="3099583"/>
            <a:ext cx="9144000" cy="1655762"/>
          </a:xfrm>
        </p:spPr>
        <p:txBody>
          <a:bodyPr/>
          <a:lstStyle/>
          <a:p>
            <a:r>
              <a:rPr lang="cs-CZ" b="1" dirty="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59679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Marshall McLuhan (1911 – 1980)</a:t>
            </a:r>
          </a:p>
        </p:txBody>
      </p:sp>
      <p:sp>
        <p:nvSpPr>
          <p:cNvPr id="3" name="Zástupný symbol pro obsah 2"/>
          <p:cNvSpPr>
            <a:spLocks noGrp="1"/>
          </p:cNvSpPr>
          <p:nvPr>
            <p:ph idx="1"/>
          </p:nvPr>
        </p:nvSpPr>
        <p:spPr>
          <a:xfrm>
            <a:off x="838200" y="1552353"/>
            <a:ext cx="10515600" cy="4421274"/>
          </a:xfrm>
        </p:spPr>
        <p:txBody>
          <a:bodyPr>
            <a:normAutofit fontScale="92500" lnSpcReduction="10000"/>
          </a:bodyPr>
          <a:lstStyle/>
          <a:p>
            <a:r>
              <a:rPr lang="cs-CZ" b="1" dirty="0"/>
              <a:t>dělí lidskou komunikaci do těchto období</a:t>
            </a:r>
            <a:r>
              <a:rPr lang="cs-CZ" dirty="0"/>
              <a:t>:</a:t>
            </a:r>
          </a:p>
          <a:p>
            <a:endParaRPr lang="cs-CZ" dirty="0"/>
          </a:p>
          <a:p>
            <a:pPr lvl="1"/>
            <a:r>
              <a:rPr lang="cs-CZ" sz="2800" b="1" dirty="0"/>
              <a:t>A) období orální kmenové kultury</a:t>
            </a:r>
            <a:r>
              <a:rPr lang="cs-CZ" sz="2800" dirty="0"/>
              <a:t>: doba akustického prostoru</a:t>
            </a:r>
          </a:p>
          <a:p>
            <a:pPr lvl="1"/>
            <a:r>
              <a:rPr lang="cs-CZ" sz="2800" b="1" dirty="0"/>
              <a:t>B) období psané kultury</a:t>
            </a:r>
            <a:r>
              <a:rPr lang="cs-CZ" sz="2800" dirty="0"/>
              <a:t>: akustické vnímání je nahrazeno vnímáním vizuálním</a:t>
            </a:r>
          </a:p>
          <a:p>
            <a:pPr lvl="1"/>
            <a:r>
              <a:rPr lang="cs-CZ" sz="2800" b="1" dirty="0"/>
              <a:t>C) Gutenbergova galaxie</a:t>
            </a:r>
            <a:r>
              <a:rPr lang="cs-CZ" sz="2800" dirty="0"/>
              <a:t>: tištěná kniha je prvním masovým výrobkem, prvním opakovatelným konzumním zbožím</a:t>
            </a:r>
          </a:p>
          <a:p>
            <a:pPr lvl="1"/>
            <a:r>
              <a:rPr lang="cs-CZ" sz="2800" b="1" dirty="0"/>
              <a:t>D) Marconiho galaxie</a:t>
            </a:r>
            <a:r>
              <a:rPr lang="cs-CZ" sz="2800" dirty="0"/>
              <a:t>: období spojené s nástupem elektřiny</a:t>
            </a:r>
          </a:p>
          <a:p>
            <a:endParaRPr lang="cs-CZ" dirty="0"/>
          </a:p>
          <a:p>
            <a:r>
              <a:rPr lang="cs-CZ" dirty="0"/>
              <a:t>Dnes – v období digitálních počítačových sítí můžeme mluvit o </a:t>
            </a:r>
            <a:r>
              <a:rPr lang="cs-CZ" b="1" dirty="0"/>
              <a:t>Gatesově galaxii</a:t>
            </a:r>
            <a:r>
              <a:rPr lang="cs-CZ" dirty="0"/>
              <a:t>, o tom však již McLuhan nepíše.</a:t>
            </a:r>
          </a:p>
          <a:p>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589203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Werner </a:t>
            </a:r>
            <a:r>
              <a:rPr lang="cs-CZ" dirty="0" err="1"/>
              <a:t>Faulstich</a:t>
            </a:r>
            <a:endParaRPr lang="cs-CZ" dirty="0"/>
          </a:p>
        </p:txBody>
      </p:sp>
      <p:sp>
        <p:nvSpPr>
          <p:cNvPr id="3" name="Zástupný symbol pro obsah 2"/>
          <p:cNvSpPr>
            <a:spLocks noGrp="1"/>
          </p:cNvSpPr>
          <p:nvPr>
            <p:ph idx="1"/>
          </p:nvPr>
        </p:nvSpPr>
        <p:spPr>
          <a:xfrm>
            <a:off x="838200" y="1622289"/>
            <a:ext cx="10515600" cy="4351338"/>
          </a:xfrm>
        </p:spPr>
        <p:txBody>
          <a:bodyPr>
            <a:normAutofit/>
          </a:bodyPr>
          <a:lstStyle/>
          <a:p>
            <a:r>
              <a:rPr lang="cs-CZ" b="1" dirty="0"/>
              <a:t>navazuje na </a:t>
            </a:r>
            <a:r>
              <a:rPr lang="cs-CZ" b="1" dirty="0" err="1"/>
              <a:t>McLuhana</a:t>
            </a:r>
            <a:r>
              <a:rPr lang="cs-CZ" b="1" dirty="0"/>
              <a:t> a určuje období lidské komunikace takto</a:t>
            </a:r>
            <a:r>
              <a:rPr lang="cs-CZ" dirty="0"/>
              <a:t>:</a:t>
            </a:r>
          </a:p>
          <a:p>
            <a:endParaRPr lang="cs-CZ" dirty="0"/>
          </a:p>
          <a:p>
            <a:pPr lvl="1"/>
            <a:r>
              <a:rPr lang="cs-CZ" b="1" dirty="0"/>
              <a:t>A) Fáze A:</a:t>
            </a:r>
            <a:r>
              <a:rPr lang="cs-CZ" dirty="0"/>
              <a:t> převládají </a:t>
            </a:r>
            <a:r>
              <a:rPr lang="cs-CZ" b="1" dirty="0"/>
              <a:t>primární média</a:t>
            </a:r>
            <a:r>
              <a:rPr lang="cs-CZ" dirty="0"/>
              <a:t>: lidé jako médium fungují do r. 1500.</a:t>
            </a:r>
          </a:p>
          <a:p>
            <a:pPr lvl="1"/>
            <a:r>
              <a:rPr lang="cs-CZ" b="1" dirty="0"/>
              <a:t>B) Fáze B</a:t>
            </a:r>
            <a:r>
              <a:rPr lang="cs-CZ" dirty="0"/>
              <a:t>: převládají </a:t>
            </a:r>
            <a:r>
              <a:rPr lang="cs-CZ" b="1" dirty="0"/>
              <a:t>sekundární (tištěná) média</a:t>
            </a:r>
            <a:r>
              <a:rPr lang="cs-CZ" dirty="0"/>
              <a:t>: 1500 – 1900 – tištěná média byla nejprve individuální a pak masová</a:t>
            </a:r>
          </a:p>
          <a:p>
            <a:pPr lvl="1"/>
            <a:r>
              <a:rPr lang="cs-CZ" b="1" dirty="0"/>
              <a:t>C) Fáze C</a:t>
            </a:r>
            <a:r>
              <a:rPr lang="cs-CZ" dirty="0"/>
              <a:t>: přesun těžiště na </a:t>
            </a:r>
            <a:r>
              <a:rPr lang="cs-CZ" b="1" dirty="0"/>
              <a:t>terciární (elektronická) média</a:t>
            </a:r>
            <a:r>
              <a:rPr lang="cs-CZ" dirty="0"/>
              <a:t>: 1900 – 2000 – převážně tisk, rozhlas, později televize</a:t>
            </a:r>
          </a:p>
          <a:p>
            <a:pPr lvl="1"/>
            <a:r>
              <a:rPr lang="cs-CZ" b="1" dirty="0"/>
              <a:t>D) Fáze D</a:t>
            </a:r>
            <a:r>
              <a:rPr lang="cs-CZ" dirty="0"/>
              <a:t>: přesun těžiště na </a:t>
            </a:r>
            <a:r>
              <a:rPr lang="cs-CZ" b="1" dirty="0" err="1"/>
              <a:t>kvartární</a:t>
            </a:r>
            <a:r>
              <a:rPr lang="cs-CZ" b="1" dirty="0"/>
              <a:t> (digitální) média</a:t>
            </a:r>
            <a:r>
              <a:rPr lang="cs-CZ" dirty="0"/>
              <a:t>: 2000 – dosud, trend od masovosti k individualizaci</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385122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Mark Poster</a:t>
            </a:r>
          </a:p>
        </p:txBody>
      </p:sp>
      <p:sp>
        <p:nvSpPr>
          <p:cNvPr id="3" name="Zástupný symbol pro obsah 2"/>
          <p:cNvSpPr>
            <a:spLocks noGrp="1"/>
          </p:cNvSpPr>
          <p:nvPr>
            <p:ph idx="1"/>
          </p:nvPr>
        </p:nvSpPr>
        <p:spPr>
          <a:xfrm>
            <a:off x="838200" y="1446028"/>
            <a:ext cx="10515600" cy="4527599"/>
          </a:xfrm>
        </p:spPr>
        <p:txBody>
          <a:bodyPr>
            <a:normAutofit lnSpcReduction="10000"/>
          </a:bodyPr>
          <a:lstStyle/>
          <a:p>
            <a:r>
              <a:rPr lang="cs-CZ" b="1" dirty="0"/>
              <a:t>vydal v roce 1995 knihu „The Second Media Age“ (Druhý mediální věk), vývoj médií dělí do dvou etap:</a:t>
            </a:r>
          </a:p>
          <a:p>
            <a:endParaRPr lang="cs-CZ" b="1" dirty="0"/>
          </a:p>
          <a:p>
            <a:pPr lvl="1"/>
            <a:r>
              <a:rPr lang="cs-CZ" sz="2800" b="1" dirty="0"/>
              <a:t>První mediální věk: </a:t>
            </a:r>
            <a:r>
              <a:rPr lang="cs-CZ" sz="2800" dirty="0"/>
              <a:t>vyznačuje se technologiemi šíření (broadcasting) z jednoho centra k periferiím s vysokou mírou integrace a malou mírou reciprocity (slovo „broadcasting je pro něj každé šíření typu centrum- periferie, tedy sem patří i distribuce novin a časopisů)</a:t>
            </a:r>
          </a:p>
          <a:p>
            <a:pPr lvl="1"/>
            <a:r>
              <a:rPr lang="cs-CZ" sz="2800" b="1" dirty="0"/>
              <a:t>Druhý mediální věk: </a:t>
            </a:r>
            <a:r>
              <a:rPr lang="cs-CZ" sz="2800" dirty="0"/>
              <a:t>je založený na vzniku komunikačních sítí, princip šíření je nahrazen principem interakce mezi jednotlivými uzlovými body sítě s malou mírou integrace a vysokou mírou reciprocity</a:t>
            </a:r>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279649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a:extLst>
              <a:ext uri="{FF2B5EF4-FFF2-40B4-BE49-F238E27FC236}">
                <a16:creationId xmlns:a16="http://schemas.microsoft.com/office/drawing/2014/main" id="{F595A915-3C86-4D43-9280-63F5EB6CBE19}"/>
              </a:ext>
            </a:extLst>
          </p:cNvPr>
          <p:cNvSpPr txBox="1">
            <a:spLocks/>
          </p:cNvSpPr>
          <p:nvPr/>
        </p:nvSpPr>
        <p:spPr>
          <a:xfrm>
            <a:off x="1524000" y="1932645"/>
            <a:ext cx="9144000" cy="2586191"/>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cs-CZ" sz="5500" b="1" dirty="0"/>
              <a:t>3. Typologie sociální komunikace</a:t>
            </a:r>
            <a:r>
              <a:rPr lang="cs-CZ" sz="5400" dirty="0"/>
              <a:t/>
            </a:r>
            <a:br>
              <a:rPr lang="cs-CZ" sz="5400" dirty="0"/>
            </a:br>
            <a:endParaRPr lang="cs-CZ" sz="5400" dirty="0"/>
          </a:p>
        </p:txBody>
      </p:sp>
    </p:spTree>
    <p:extLst>
      <p:ext uri="{BB962C8B-B14F-4D97-AF65-F5344CB8AC3E}">
        <p14:creationId xmlns:p14="http://schemas.microsoft.com/office/powerpoint/2010/main" val="2948120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052623"/>
            <a:ext cx="10515600" cy="4921004"/>
          </a:xfrm>
        </p:spPr>
        <p:txBody>
          <a:bodyPr>
            <a:normAutofit/>
          </a:bodyPr>
          <a:lstStyle/>
          <a:p>
            <a:r>
              <a:rPr lang="cs-CZ" b="1" dirty="0"/>
              <a:t>Výchozí parametry pro rozlišení typů sociální komunikace</a:t>
            </a:r>
            <a:r>
              <a:rPr lang="cs-CZ" dirty="0"/>
              <a:t>:</a:t>
            </a:r>
          </a:p>
          <a:p>
            <a:r>
              <a:rPr lang="cs-CZ" dirty="0"/>
              <a:t>míra individualizace či zespolečenštění komunikačního jednání</a:t>
            </a:r>
          </a:p>
          <a:p>
            <a:r>
              <a:rPr lang="cs-CZ" dirty="0"/>
              <a:t>míra institucionalizace</a:t>
            </a:r>
          </a:p>
          <a:p>
            <a:r>
              <a:rPr lang="cs-CZ" dirty="0"/>
              <a:t>počet účastníků</a:t>
            </a:r>
          </a:p>
          <a:p>
            <a:r>
              <a:rPr lang="cs-CZ" dirty="0"/>
              <a:t>míra vztahu rovnosti/nerovnosti</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518764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Typy sociální komunikace</a:t>
            </a:r>
            <a:br>
              <a:rPr lang="cs-CZ" dirty="0"/>
            </a:br>
            <a:endParaRPr lang="cs-CZ" dirty="0"/>
          </a:p>
        </p:txBody>
      </p:sp>
      <p:sp>
        <p:nvSpPr>
          <p:cNvPr id="3" name="Zástupný symbol pro obsah 2"/>
          <p:cNvSpPr>
            <a:spLocks noGrp="1"/>
          </p:cNvSpPr>
          <p:nvPr>
            <p:ph idx="1"/>
          </p:nvPr>
        </p:nvSpPr>
        <p:spPr>
          <a:xfrm>
            <a:off x="838200" y="1622289"/>
            <a:ext cx="10515600" cy="4351338"/>
          </a:xfrm>
        </p:spPr>
        <p:txBody>
          <a:bodyPr>
            <a:normAutofit fontScale="85000" lnSpcReduction="20000"/>
          </a:bodyPr>
          <a:lstStyle/>
          <a:p>
            <a:r>
              <a:rPr lang="cs-CZ" i="1" u="sng" dirty="0"/>
              <a:t>intrapersonální komunikace</a:t>
            </a:r>
            <a:r>
              <a:rPr lang="cs-CZ" dirty="0"/>
              <a:t> (se sebou samým) </a:t>
            </a:r>
          </a:p>
          <a:p>
            <a:r>
              <a:rPr lang="cs-CZ" i="1" u="sng" dirty="0"/>
              <a:t>interpersonální komunikace </a:t>
            </a:r>
            <a:r>
              <a:rPr lang="cs-CZ" dirty="0"/>
              <a:t>(mezi dvěma až třemi), účastníci spolu sdílejí situační a komunikační kontext, role mluvčího a posluchačů se stírají, účastníci se vnímají jako individuality</a:t>
            </a:r>
          </a:p>
          <a:p>
            <a:r>
              <a:rPr lang="cs-CZ" i="1" u="sng" dirty="0"/>
              <a:t>skupinová komunikace</a:t>
            </a:r>
            <a:r>
              <a:rPr lang="cs-CZ" dirty="0"/>
              <a:t> (ve skupině s určitou vnitřní hierarchií – rodina, přátelé, malá pracovní skupina, do komunikace vstupuje autorita, ta ji řídí, ostatní ji respektují)</a:t>
            </a:r>
          </a:p>
          <a:p>
            <a:r>
              <a:rPr lang="cs-CZ" i="1" u="sng" dirty="0"/>
              <a:t>meziskupinová komunikace</a:t>
            </a:r>
            <a:r>
              <a:rPr lang="cs-CZ" dirty="0"/>
              <a:t> (mezi ustavenými skupinami: mezi třídami ve škole, mezi sportovními týmy, vyšší míra formalizace )</a:t>
            </a:r>
          </a:p>
          <a:p>
            <a:r>
              <a:rPr lang="cs-CZ" i="1" u="sng" dirty="0"/>
              <a:t>organizační komunikace</a:t>
            </a:r>
            <a:r>
              <a:rPr lang="cs-CZ" dirty="0"/>
              <a:t> (uvnitř organizačního celku: forma, škola, politická strana), možnosti dialogu omezeny, vztah mezi účastníky nerovný</a:t>
            </a:r>
          </a:p>
          <a:p>
            <a:r>
              <a:rPr lang="cs-CZ" i="1" u="sng" dirty="0"/>
              <a:t>celospolečenská komunikace</a:t>
            </a:r>
            <a:r>
              <a:rPr lang="cs-CZ" dirty="0"/>
              <a:t> (veškeré komunikační procesy, které jsou dostupné všem příslušníkům určité společnosti), zcela se ztrácí dialogický charakter, je primárně jednosměrná, individualizace slábne, sílí anonymita</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363438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Celospolečenská komunikace</a:t>
            </a:r>
            <a:br>
              <a:rPr lang="cs-CZ" dirty="0"/>
            </a:br>
            <a:endParaRPr lang="cs-CZ" dirty="0"/>
          </a:p>
        </p:txBody>
      </p:sp>
      <p:sp>
        <p:nvSpPr>
          <p:cNvPr id="3" name="Zástupný symbol pro obsah 2"/>
          <p:cNvSpPr>
            <a:spLocks noGrp="1"/>
          </p:cNvSpPr>
          <p:nvPr>
            <p:ph idx="1"/>
          </p:nvPr>
        </p:nvSpPr>
        <p:spPr>
          <a:xfrm>
            <a:off x="838200" y="1622289"/>
            <a:ext cx="10515600" cy="4351338"/>
          </a:xfrm>
        </p:spPr>
        <p:txBody>
          <a:bodyPr>
            <a:normAutofit/>
          </a:bodyPr>
          <a:lstStyle/>
          <a:p>
            <a:r>
              <a:rPr lang="cs-CZ" b="1" dirty="0"/>
              <a:t>rozlišují se u ní 2 zvláštní typy:</a:t>
            </a:r>
          </a:p>
          <a:p>
            <a:pPr lvl="0"/>
            <a:endParaRPr lang="cs-CZ" dirty="0"/>
          </a:p>
          <a:p>
            <a:pPr lvl="1"/>
            <a:r>
              <a:rPr lang="cs-CZ" sz="2800" dirty="0"/>
              <a:t>A) </a:t>
            </a:r>
            <a:r>
              <a:rPr lang="cs-CZ" sz="2800" i="1" u="sng" dirty="0"/>
              <a:t>Komunikace veřejná</a:t>
            </a:r>
            <a:r>
              <a:rPr lang="cs-CZ" sz="2800" dirty="0"/>
              <a:t> (přednáška, politický mítink, jednota místa a času)</a:t>
            </a:r>
          </a:p>
          <a:p>
            <a:pPr lvl="1"/>
            <a:r>
              <a:rPr lang="cs-CZ" sz="2800" dirty="0"/>
              <a:t>B) </a:t>
            </a:r>
            <a:r>
              <a:rPr lang="cs-CZ" sz="2800" i="1" u="sng" dirty="0"/>
              <a:t>Komunikace mediáln</a:t>
            </a:r>
            <a:r>
              <a:rPr lang="cs-CZ" sz="2800" dirty="0"/>
              <a:t>í (historicky podmíněným typem mediální komunikace je MASOVÁ KOMUNIKACE) </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9228838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12" name="Nadpis 7">
            <a:extLst>
              <a:ext uri="{FF2B5EF4-FFF2-40B4-BE49-F238E27FC236}">
                <a16:creationId xmlns:a16="http://schemas.microsoft.com/office/drawing/2014/main" id="{53D96601-1093-4065-9378-4EC6777D5254}"/>
              </a:ext>
            </a:extLst>
          </p:cNvPr>
          <p:cNvSpPr txBox="1">
            <a:spLocks/>
          </p:cNvSpPr>
          <p:nvPr/>
        </p:nvSpPr>
        <p:spPr>
          <a:xfrm>
            <a:off x="1524000" y="1932645"/>
            <a:ext cx="9144000" cy="2586191"/>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cs-CZ" sz="5400" b="1" dirty="0"/>
          </a:p>
          <a:p>
            <a:pPr algn="ctr"/>
            <a:r>
              <a:rPr lang="cs-CZ" sz="5500" b="1" dirty="0"/>
              <a:t>4. Masová média, jejich znaky, funkce a vývoj</a:t>
            </a:r>
          </a:p>
        </p:txBody>
      </p:sp>
    </p:spTree>
    <p:extLst>
      <p:ext uri="{BB962C8B-B14F-4D97-AF65-F5344CB8AC3E}">
        <p14:creationId xmlns:p14="http://schemas.microsoft.com/office/powerpoint/2010/main" val="20802448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AFD3B1-F183-4B99-92D5-3AB934E091E9}"/>
              </a:ext>
            </a:extLst>
          </p:cNvPr>
          <p:cNvSpPr>
            <a:spLocks noGrp="1"/>
          </p:cNvSpPr>
          <p:nvPr>
            <p:ph type="title"/>
          </p:nvPr>
        </p:nvSpPr>
        <p:spPr/>
        <p:txBody>
          <a:bodyPr/>
          <a:lstStyle/>
          <a:p>
            <a:r>
              <a:rPr lang="cs-CZ" dirty="0"/>
              <a:t>Znaky masových médií</a:t>
            </a:r>
            <a:r>
              <a:rPr lang="cs-CZ" b="1" dirty="0"/>
              <a:t/>
            </a:r>
            <a:br>
              <a:rPr lang="cs-CZ" b="1" dirty="0"/>
            </a:br>
            <a:endParaRPr lang="cs-CZ" dirty="0"/>
          </a:p>
        </p:txBody>
      </p:sp>
      <p:sp>
        <p:nvSpPr>
          <p:cNvPr id="3" name="Zástupný symbol pro obsah 2"/>
          <p:cNvSpPr>
            <a:spLocks noGrp="1"/>
          </p:cNvSpPr>
          <p:nvPr>
            <p:ph idx="1"/>
          </p:nvPr>
        </p:nvSpPr>
        <p:spPr/>
        <p:txBody>
          <a:bodyPr>
            <a:normAutofit/>
          </a:bodyPr>
          <a:lstStyle/>
          <a:p>
            <a:endParaRPr lang="cs-CZ" dirty="0"/>
          </a:p>
          <a:p>
            <a:pPr lvl="1"/>
            <a:r>
              <a:rPr lang="cs-CZ" sz="2800" dirty="0"/>
              <a:t>sdělení jsou určena ke krátkodobému užití, mají aktuální charakter</a:t>
            </a:r>
          </a:p>
          <a:p>
            <a:pPr lvl="1"/>
            <a:r>
              <a:rPr lang="cs-CZ" sz="2800" dirty="0"/>
              <a:t>masové anonymní publikum</a:t>
            </a:r>
          </a:p>
          <a:p>
            <a:pPr lvl="1"/>
            <a:r>
              <a:rPr lang="cs-CZ" sz="2800" dirty="0"/>
              <a:t>veřejně přístupné informace všem bez omezení</a:t>
            </a:r>
          </a:p>
          <a:p>
            <a:pPr lvl="1"/>
            <a:r>
              <a:rPr lang="cs-CZ" sz="2800" dirty="0"/>
              <a:t>převážně jednosměrný tok informací</a:t>
            </a:r>
          </a:p>
          <a:p>
            <a:pPr lvl="1"/>
            <a:r>
              <a:rPr lang="cs-CZ" sz="2800" dirty="0"/>
              <a:t>odložená zpětná vazba</a:t>
            </a:r>
          </a:p>
          <a:p>
            <a:pPr lvl="1"/>
            <a:r>
              <a:rPr lang="cs-CZ" sz="2800" dirty="0"/>
              <a:t>periodicita informací</a:t>
            </a:r>
          </a:p>
          <a:p>
            <a:pPr lvl="1"/>
            <a:r>
              <a:rPr lang="cs-CZ" sz="2800" dirty="0"/>
              <a:t>informace nabízeny pravidelně a průběžně</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9870021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Funkce masových médií</a:t>
            </a:r>
            <a:br>
              <a:rPr lang="cs-CZ" dirty="0"/>
            </a:br>
            <a:endParaRPr lang="cs-CZ" dirty="0"/>
          </a:p>
        </p:txBody>
      </p:sp>
      <p:sp>
        <p:nvSpPr>
          <p:cNvPr id="3" name="Zástupný symbol pro obsah 2"/>
          <p:cNvSpPr>
            <a:spLocks noGrp="1"/>
          </p:cNvSpPr>
          <p:nvPr>
            <p:ph idx="1"/>
          </p:nvPr>
        </p:nvSpPr>
        <p:spPr>
          <a:xfrm>
            <a:off x="838200" y="1622289"/>
            <a:ext cx="10515600" cy="4351338"/>
          </a:xfrm>
        </p:spPr>
        <p:txBody>
          <a:bodyPr>
            <a:normAutofit/>
          </a:bodyPr>
          <a:lstStyle/>
          <a:p>
            <a:endParaRPr lang="cs-CZ" dirty="0"/>
          </a:p>
          <a:p>
            <a:r>
              <a:rPr lang="cs-CZ" dirty="0"/>
              <a:t>informování, poskytování informací o událostech</a:t>
            </a:r>
          </a:p>
          <a:p>
            <a:r>
              <a:rPr lang="cs-CZ" dirty="0"/>
              <a:t>socializace, vysvětlování a komentování významů událostí, podpora autorit a společenských norem, nastolování posloupnosti priorit</a:t>
            </a:r>
          </a:p>
          <a:p>
            <a:r>
              <a:rPr lang="cs-CZ" dirty="0"/>
              <a:t>kontinuita, podpora převládajících kulturních vzorců</a:t>
            </a:r>
          </a:p>
          <a:p>
            <a:r>
              <a:rPr lang="cs-CZ" dirty="0"/>
              <a:t>zábava, nabídka napětí a pobavení</a:t>
            </a:r>
          </a:p>
          <a:p>
            <a:r>
              <a:rPr lang="cs-CZ" dirty="0"/>
              <a:t>získávání, agitování pro společensky významné cíle</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670626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Anotace</a:t>
            </a:r>
          </a:p>
        </p:txBody>
      </p:sp>
      <p:sp>
        <p:nvSpPr>
          <p:cNvPr id="3" name="Zástupný symbol pro obsah 2"/>
          <p:cNvSpPr>
            <a:spLocks noGrp="1"/>
          </p:cNvSpPr>
          <p:nvPr>
            <p:ph idx="1"/>
          </p:nvPr>
        </p:nvSpPr>
        <p:spPr/>
        <p:txBody>
          <a:bodyPr/>
          <a:lstStyle/>
          <a:p>
            <a:r>
              <a:rPr lang="cs-CZ" dirty="0"/>
              <a:t>Ústředním tématem předmětu je mediální komunikace jako neodmyslitelná součást moderní a postmoderní společnosti. </a:t>
            </a:r>
          </a:p>
          <a:p>
            <a:r>
              <a:rPr lang="cs-CZ" dirty="0"/>
              <a:t>Úvod do studia médií se zabývá základními etapami vývoje lidské komunikace se zdůrazněním role masové komunikace a jejích účinků na publikum – na příjemce mediálních sdělení. Interdisciplinární problematika je analyzována ve vztahu k její historické dimenzi. </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9754886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Vývoj masových médií</a:t>
            </a:r>
            <a:br>
              <a:rPr lang="cs-CZ" dirty="0"/>
            </a:br>
            <a:endParaRPr lang="cs-CZ" dirty="0"/>
          </a:p>
        </p:txBody>
      </p:sp>
      <p:sp>
        <p:nvSpPr>
          <p:cNvPr id="3" name="Zástupný symbol pro obsah 2"/>
          <p:cNvSpPr>
            <a:spLocks noGrp="1"/>
          </p:cNvSpPr>
          <p:nvPr>
            <p:ph idx="1"/>
          </p:nvPr>
        </p:nvSpPr>
        <p:spPr>
          <a:xfrm>
            <a:off x="838200" y="1622289"/>
            <a:ext cx="10515600" cy="4351338"/>
          </a:xfrm>
        </p:spPr>
        <p:txBody>
          <a:bodyPr>
            <a:normAutofit/>
          </a:bodyPr>
          <a:lstStyle/>
          <a:p>
            <a:r>
              <a:rPr lang="cs-CZ" dirty="0"/>
              <a:t>počátek masových médií bývá spojován:</a:t>
            </a:r>
          </a:p>
          <a:p>
            <a:r>
              <a:rPr lang="cs-CZ" dirty="0"/>
              <a:t>s rozvojem technických možností produkce velkého množství výtisků stejných sdělení v relativně krátké, známé a pravidelné periodě (vydávání periodického tisku, promítání filmů, vysílání programů)</a:t>
            </a:r>
          </a:p>
          <a:p>
            <a:r>
              <a:rPr lang="cs-CZ" dirty="0"/>
              <a:t>se sociálními podmínkami pro jejich užívání (proměny publika)</a:t>
            </a:r>
          </a:p>
          <a:p>
            <a:r>
              <a:rPr lang="cs-CZ" dirty="0"/>
              <a:t>s jejich ekonomickým zhodnocením</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5874061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Periodizace vývoje masových médií</a:t>
            </a:r>
            <a:br>
              <a:rPr lang="cs-CZ" dirty="0"/>
            </a:br>
            <a:endParaRPr lang="cs-CZ" dirty="0"/>
          </a:p>
        </p:txBody>
      </p:sp>
      <p:sp>
        <p:nvSpPr>
          <p:cNvPr id="3" name="Zástupný symbol pro obsah 2"/>
          <p:cNvSpPr>
            <a:spLocks noGrp="1"/>
          </p:cNvSpPr>
          <p:nvPr>
            <p:ph idx="1"/>
          </p:nvPr>
        </p:nvSpPr>
        <p:spPr>
          <a:xfrm>
            <a:off x="838200" y="1622289"/>
            <a:ext cx="10515600" cy="4351338"/>
          </a:xfrm>
        </p:spPr>
        <p:txBody>
          <a:bodyPr>
            <a:normAutofit/>
          </a:bodyPr>
          <a:lstStyle/>
          <a:p>
            <a:r>
              <a:rPr lang="cs-CZ" dirty="0"/>
              <a:t>začátek 19. století: rozvoj tzv. masového tisku</a:t>
            </a:r>
          </a:p>
          <a:p>
            <a:r>
              <a:rPr lang="cs-CZ" dirty="0"/>
              <a:t>začátek 20. století: nástup filmu</a:t>
            </a:r>
          </a:p>
          <a:p>
            <a:r>
              <a:rPr lang="cs-CZ" dirty="0"/>
              <a:t>20. a 30. léta 20. století: nástup masového rozhlasového vysílání (u nás 1923)</a:t>
            </a:r>
          </a:p>
          <a:p>
            <a:r>
              <a:rPr lang="cs-CZ" dirty="0"/>
              <a:t>50. a 60. léta 20. století: nástup masového televizního vysílání (u nás 1953)</a:t>
            </a:r>
          </a:p>
          <a:p>
            <a:r>
              <a:rPr lang="cs-CZ" dirty="0"/>
              <a:t>poslední desetiletí 20. století do současnosti: vznik a rozvoj digitálních médií</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9410584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a:extLst>
              <a:ext uri="{FF2B5EF4-FFF2-40B4-BE49-F238E27FC236}">
                <a16:creationId xmlns:a16="http://schemas.microsoft.com/office/drawing/2014/main" id="{9499F259-92F9-4657-ABD7-0B03CA29CB77}"/>
              </a:ext>
            </a:extLst>
          </p:cNvPr>
          <p:cNvSpPr txBox="1">
            <a:spLocks/>
          </p:cNvSpPr>
          <p:nvPr/>
        </p:nvSpPr>
        <p:spPr>
          <a:xfrm>
            <a:off x="1524000" y="1932645"/>
            <a:ext cx="9144000" cy="2586191"/>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cs-CZ" sz="5400" b="1" dirty="0"/>
          </a:p>
          <a:p>
            <a:pPr algn="ctr"/>
            <a:r>
              <a:rPr lang="cs-CZ" sz="5500" b="1" dirty="0"/>
              <a:t>5. Publikum</a:t>
            </a:r>
          </a:p>
        </p:txBody>
      </p:sp>
    </p:spTree>
    <p:extLst>
      <p:ext uri="{BB962C8B-B14F-4D97-AF65-F5344CB8AC3E}">
        <p14:creationId xmlns:p14="http://schemas.microsoft.com/office/powerpoint/2010/main" val="40157947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669851"/>
            <a:ext cx="10515600" cy="5303776"/>
          </a:xfrm>
        </p:spPr>
        <p:txBody>
          <a:bodyPr>
            <a:normAutofit/>
          </a:bodyPr>
          <a:lstStyle/>
          <a:p>
            <a:r>
              <a:rPr lang="cs-CZ" b="1" dirty="0"/>
              <a:t>Publikum: </a:t>
            </a:r>
            <a:r>
              <a:rPr lang="cs-CZ" dirty="0"/>
              <a:t>institucionalizovaný kolektivní uživatel či příjemce nějakého sdělení</a:t>
            </a:r>
          </a:p>
          <a:p>
            <a:r>
              <a:rPr lang="cs-CZ" b="1" dirty="0"/>
              <a:t>Etapy ve vývoji publika:</a:t>
            </a:r>
            <a:endParaRPr lang="cs-CZ" dirty="0"/>
          </a:p>
          <a:p>
            <a:pPr lvl="1"/>
            <a:r>
              <a:rPr lang="cs-CZ" sz="2800" b="1" dirty="0"/>
              <a:t>A) Elitní publikum: </a:t>
            </a:r>
            <a:r>
              <a:rPr lang="cs-CZ" sz="2800" dirty="0"/>
              <a:t>vznik čtenářské veřejnosti, publikum početně malé, vzdělané</a:t>
            </a:r>
          </a:p>
          <a:p>
            <a:pPr lvl="1"/>
            <a:r>
              <a:rPr lang="cs-CZ" sz="2800" b="1" dirty="0"/>
              <a:t>B) Masové publikum: </a:t>
            </a:r>
            <a:r>
              <a:rPr lang="cs-CZ" sz="2800" dirty="0"/>
              <a:t>začíná s 1. polovině 19. století ze čtenářské obce bulvárního tiku a pokračuje až po současné televizní diváky</a:t>
            </a:r>
          </a:p>
          <a:p>
            <a:pPr lvl="1"/>
            <a:r>
              <a:rPr lang="cs-CZ" sz="2800" b="1" dirty="0"/>
              <a:t>C) Specializované publikum: </a:t>
            </a:r>
            <a:r>
              <a:rPr lang="cs-CZ" sz="2800" dirty="0"/>
              <a:t>je vyvoláno rozvojem umění a vědy (specializované zájmové a vědecké časopisy, rozhlasové a televizní stanice)</a:t>
            </a:r>
          </a:p>
          <a:p>
            <a:pPr lvl="1"/>
            <a:r>
              <a:rPr lang="cs-CZ" sz="2800" b="1" dirty="0"/>
              <a:t>D) Interaktivní publikum: </a:t>
            </a:r>
            <a:r>
              <a:rPr lang="cs-CZ" sz="2800" dirty="0"/>
              <a:t>s nástupem nových médií (internetu a sociálních sítí) médií</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0206020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563526"/>
            <a:ext cx="10515600" cy="5410101"/>
          </a:xfrm>
        </p:spPr>
        <p:txBody>
          <a:bodyPr>
            <a:normAutofit/>
          </a:bodyPr>
          <a:lstStyle/>
          <a:p>
            <a:endParaRPr lang="cs-CZ" b="1" dirty="0"/>
          </a:p>
          <a:p>
            <a:r>
              <a:rPr lang="cs-CZ" sz="3200" b="1" dirty="0"/>
              <a:t>První mediální publikum byli čtenáři</a:t>
            </a:r>
          </a:p>
          <a:p>
            <a:endParaRPr lang="cs-CZ" b="1" dirty="0"/>
          </a:p>
          <a:p>
            <a:r>
              <a:rPr lang="cs-CZ" dirty="0"/>
              <a:t>Vynález knihtisku v polovině 15. století byl vynálezem záznamu a možnosti mnohočetného kopírování téhož sdělení. Čtenáři byli vystaveni velkému počtu kopií téhož sdělení. Ale čtenářská obec nebyla početná, byla omezená výše nákladů, knihy byly drahé, jejich dostupnost malá. Tato produkce nedovolovala vznik masového publika – chyběla masovost a periodicita mediální nabídky.</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2155253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552893"/>
            <a:ext cx="10515600" cy="5420734"/>
          </a:xfrm>
        </p:spPr>
        <p:txBody>
          <a:bodyPr>
            <a:normAutofit/>
          </a:bodyPr>
          <a:lstStyle/>
          <a:p>
            <a:endParaRPr lang="cs-CZ" dirty="0"/>
          </a:p>
          <a:p>
            <a:endParaRPr lang="cs-CZ" dirty="0"/>
          </a:p>
          <a:p>
            <a:r>
              <a:rPr lang="cs-CZ" dirty="0"/>
              <a:t>Se vznikem čtenářské obce vzniká i nový typ publika: část šlechty, měšťanstvo a nastupující buržoazie se začaly zajímat o své politické prosazení – </a:t>
            </a:r>
            <a:r>
              <a:rPr lang="cs-CZ" b="1" dirty="0"/>
              <a:t>začala se ustavovat kriticky diskutující veřejnost</a:t>
            </a:r>
            <a:r>
              <a:rPr lang="cs-CZ" dirty="0"/>
              <a:t>. </a:t>
            </a:r>
            <a:r>
              <a:rPr lang="cs-CZ" b="1" dirty="0"/>
              <a:t>Vznik veřejnosti se stal předpokladem pro vznik mediálního a masového publika, které potřebovalo média (tiskoviny), aby hledalo odpovědi na otázky, které si kladlo. Média se k veřejnosti obracejí jako k jednomu ze svých publik a ZÁROVEŇ veřejnost potřebuje média, aby měla kde a jak probírat témata, jež ji zajímají.</a:t>
            </a: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1974893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Pojetí publika</a:t>
            </a:r>
            <a:br>
              <a:rPr lang="cs-CZ" dirty="0"/>
            </a:br>
            <a:endParaRPr lang="cs-CZ" dirty="0"/>
          </a:p>
        </p:txBody>
      </p:sp>
      <p:sp>
        <p:nvSpPr>
          <p:cNvPr id="3" name="Zástupný symbol pro obsah 2"/>
          <p:cNvSpPr>
            <a:spLocks noGrp="1"/>
          </p:cNvSpPr>
          <p:nvPr>
            <p:ph idx="1"/>
          </p:nvPr>
        </p:nvSpPr>
        <p:spPr>
          <a:xfrm>
            <a:off x="838200" y="1622289"/>
            <a:ext cx="10515600" cy="4351338"/>
          </a:xfrm>
        </p:spPr>
        <p:txBody>
          <a:bodyPr>
            <a:normAutofit/>
          </a:bodyPr>
          <a:lstStyle/>
          <a:p>
            <a:pPr lvl="0"/>
            <a:endParaRPr lang="cs-CZ" b="1" dirty="0"/>
          </a:p>
          <a:p>
            <a:pPr lvl="0"/>
            <a:r>
              <a:rPr lang="cs-CZ" b="1" dirty="0"/>
              <a:t>A) Koncepce pasivního publika</a:t>
            </a:r>
          </a:p>
          <a:p>
            <a:pPr lvl="0"/>
            <a:endParaRPr lang="cs-CZ" dirty="0"/>
          </a:p>
          <a:p>
            <a:pPr lvl="0"/>
            <a:r>
              <a:rPr lang="cs-CZ" b="1" dirty="0"/>
              <a:t>B) Koncepce aktivního publika</a:t>
            </a:r>
          </a:p>
          <a:p>
            <a:pPr lvl="0"/>
            <a:endParaRPr lang="cs-CZ" dirty="0"/>
          </a:p>
          <a:p>
            <a:pPr lvl="0"/>
            <a:r>
              <a:rPr lang="cs-CZ" b="1" dirty="0"/>
              <a:t>C) Koncepce interaktivního publika</a:t>
            </a: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0757684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13" name="Nadpis 7">
            <a:extLst>
              <a:ext uri="{FF2B5EF4-FFF2-40B4-BE49-F238E27FC236}">
                <a16:creationId xmlns:a16="http://schemas.microsoft.com/office/drawing/2014/main" id="{CD38C308-CFA0-4F2A-AE4A-B62B5755AF60}"/>
              </a:ext>
            </a:extLst>
          </p:cNvPr>
          <p:cNvSpPr txBox="1">
            <a:spLocks/>
          </p:cNvSpPr>
          <p:nvPr/>
        </p:nvSpPr>
        <p:spPr>
          <a:xfrm>
            <a:off x="1524000" y="1932645"/>
            <a:ext cx="9144000" cy="2586191"/>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cs-CZ" sz="5400" b="1" dirty="0"/>
          </a:p>
          <a:p>
            <a:pPr algn="ctr"/>
            <a:r>
              <a:rPr lang="cs-CZ" sz="5500" b="1" dirty="0"/>
              <a:t>6. Účinky médií a jejich fáze</a:t>
            </a:r>
          </a:p>
        </p:txBody>
      </p:sp>
    </p:spTree>
    <p:extLst>
      <p:ext uri="{BB962C8B-B14F-4D97-AF65-F5344CB8AC3E}">
        <p14:creationId xmlns:p14="http://schemas.microsoft.com/office/powerpoint/2010/main" val="9584667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148316"/>
            <a:ext cx="10515600" cy="4825311"/>
          </a:xfrm>
        </p:spPr>
        <p:txBody>
          <a:bodyPr>
            <a:normAutofit/>
          </a:bodyPr>
          <a:lstStyle/>
          <a:p>
            <a:endParaRPr lang="cs-CZ" b="1" dirty="0"/>
          </a:p>
          <a:p>
            <a:r>
              <a:rPr lang="cs-CZ" b="1" dirty="0"/>
              <a:t>A) </a:t>
            </a:r>
            <a:r>
              <a:rPr lang="cs-CZ" dirty="0"/>
              <a:t>Když se uvažuje o předpokládaných účincích médií, je potřebné si uvědomit základní fakt: </a:t>
            </a:r>
            <a:r>
              <a:rPr lang="cs-CZ" b="1" dirty="0"/>
              <a:t>vliv médií na jednotlivce je sice zřejmý, ale jeho vysvětlení je obtížné a možnost důkazu není jednoznačná a reálná.</a:t>
            </a:r>
            <a:endParaRPr lang="cs-CZ" dirty="0"/>
          </a:p>
          <a:p>
            <a:r>
              <a:rPr lang="cs-CZ" b="1" dirty="0"/>
              <a:t>B) </a:t>
            </a:r>
            <a:r>
              <a:rPr lang="cs-CZ" dirty="0"/>
              <a:t>Dále potřebné si uvědomit, že</a:t>
            </a:r>
            <a:r>
              <a:rPr lang="cs-CZ" b="1" dirty="0"/>
              <a:t> jeden a týž mediální obsah může vyvolávat u různých jedinců naprosto odlišné účinky.</a:t>
            </a: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8086534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
            </a:r>
            <a:br>
              <a:rPr lang="cs-CZ" dirty="0"/>
            </a:br>
            <a:r>
              <a:rPr lang="cs-CZ" dirty="0"/>
              <a:t>Kritéria pro třídění předpokládaných účinků médií (podle Watsona, 1998):</a:t>
            </a:r>
            <a:br>
              <a:rPr lang="cs-CZ" dirty="0"/>
            </a:br>
            <a:endParaRPr lang="cs-CZ" dirty="0"/>
          </a:p>
        </p:txBody>
      </p:sp>
      <p:sp>
        <p:nvSpPr>
          <p:cNvPr id="3" name="Zástupný symbol pro obsah 2"/>
          <p:cNvSpPr>
            <a:spLocks noGrp="1"/>
          </p:cNvSpPr>
          <p:nvPr>
            <p:ph idx="1"/>
          </p:nvPr>
        </p:nvSpPr>
        <p:spPr>
          <a:xfrm>
            <a:off x="838200" y="1622289"/>
            <a:ext cx="10515600" cy="4351338"/>
          </a:xfrm>
        </p:spPr>
        <p:txBody>
          <a:bodyPr>
            <a:normAutofit/>
          </a:bodyPr>
          <a:lstStyle/>
          <a:p>
            <a:endParaRPr lang="cs-CZ" b="1" dirty="0"/>
          </a:p>
          <a:p>
            <a:r>
              <a:rPr lang="cs-CZ" b="1" dirty="0"/>
              <a:t>A) Co je ovlivňováno?</a:t>
            </a:r>
          </a:p>
          <a:p>
            <a:endParaRPr lang="cs-CZ" dirty="0"/>
          </a:p>
          <a:p>
            <a:r>
              <a:rPr lang="cs-CZ" b="1" dirty="0"/>
              <a:t>B) V kom?</a:t>
            </a:r>
          </a:p>
          <a:p>
            <a:endParaRPr lang="cs-CZ" dirty="0"/>
          </a:p>
          <a:p>
            <a:r>
              <a:rPr lang="cs-CZ" b="1" dirty="0"/>
              <a:t>C) Do jaké míry?</a:t>
            </a:r>
          </a:p>
          <a:p>
            <a:endParaRPr lang="cs-CZ" dirty="0"/>
          </a:p>
          <a:p>
            <a:r>
              <a:rPr lang="cs-CZ" b="1" dirty="0"/>
              <a:t>D) V jakém časovém rozpětí?</a:t>
            </a: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652425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Témata</a:t>
            </a:r>
          </a:p>
        </p:txBody>
      </p:sp>
      <p:sp>
        <p:nvSpPr>
          <p:cNvPr id="3" name="Zástupný symbol pro obsah 2"/>
          <p:cNvSpPr>
            <a:spLocks noGrp="1"/>
          </p:cNvSpPr>
          <p:nvPr>
            <p:ph idx="1"/>
          </p:nvPr>
        </p:nvSpPr>
        <p:spPr>
          <a:xfrm>
            <a:off x="838200" y="1622289"/>
            <a:ext cx="10515600" cy="4351338"/>
          </a:xfrm>
        </p:spPr>
        <p:txBody>
          <a:bodyPr>
            <a:normAutofit fontScale="77500" lnSpcReduction="20000"/>
          </a:bodyPr>
          <a:lstStyle/>
          <a:p>
            <a:pPr lvl="0"/>
            <a:r>
              <a:rPr lang="cs-CZ" dirty="0"/>
              <a:t>1. Základní pojmy -médium, mediace, medializace</a:t>
            </a:r>
          </a:p>
          <a:p>
            <a:pPr lvl="0"/>
            <a:r>
              <a:rPr lang="cs-CZ" dirty="0"/>
              <a:t>2. Komunikace, společnost, média, etapy ve vývoji lidské komunikace</a:t>
            </a:r>
          </a:p>
          <a:p>
            <a:pPr lvl="0"/>
            <a:r>
              <a:rPr lang="cs-CZ" dirty="0"/>
              <a:t>3. Typologie sociální komunikace </a:t>
            </a:r>
          </a:p>
          <a:p>
            <a:pPr lvl="0"/>
            <a:r>
              <a:rPr lang="cs-CZ" dirty="0"/>
              <a:t>4. Masová média, jejich znaky, funkce a vývoj</a:t>
            </a:r>
          </a:p>
          <a:p>
            <a:pPr lvl="0"/>
            <a:r>
              <a:rPr lang="cs-CZ" dirty="0"/>
              <a:t>5. Publikum, etapy ve vývoji publika, typy publika</a:t>
            </a:r>
          </a:p>
          <a:p>
            <a:pPr lvl="0"/>
            <a:r>
              <a:rPr lang="cs-CZ" dirty="0"/>
              <a:t>6. Účinky médií a jejich fáze</a:t>
            </a:r>
          </a:p>
          <a:p>
            <a:pPr lvl="0"/>
            <a:r>
              <a:rPr lang="cs-CZ" dirty="0"/>
              <a:t>7. Média a moc, propaganda</a:t>
            </a:r>
          </a:p>
          <a:p>
            <a:pPr lvl="0"/>
            <a:r>
              <a:rPr lang="cs-CZ" dirty="0"/>
              <a:t>8. Typologie tištěných médií</a:t>
            </a:r>
          </a:p>
          <a:p>
            <a:pPr lvl="0"/>
            <a:r>
              <a:rPr lang="cs-CZ" dirty="0"/>
              <a:t>9. Čtyři teorie tisku</a:t>
            </a:r>
          </a:p>
          <a:p>
            <a:pPr lvl="0"/>
            <a:r>
              <a:rPr lang="cs-CZ" dirty="0"/>
              <a:t>10. Vysílání veřejné služby</a:t>
            </a:r>
          </a:p>
          <a:p>
            <a:pPr lvl="0"/>
            <a:r>
              <a:rPr lang="cs-CZ" dirty="0"/>
              <a:t>11. Mediální výchova a mediální gramotnost</a:t>
            </a:r>
          </a:p>
          <a:p>
            <a:pPr lvl="0"/>
            <a:r>
              <a:rPr lang="cs-CZ" dirty="0"/>
              <a:t>12. Významné osobnosti českých masových médií</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1018151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Podle těchto otázek můžeme rozlišovat tyto účinky médií:</a:t>
            </a:r>
            <a:br>
              <a:rPr lang="cs-CZ" dirty="0"/>
            </a:br>
            <a:endParaRPr lang="cs-CZ" dirty="0"/>
          </a:p>
        </p:txBody>
      </p:sp>
      <p:sp>
        <p:nvSpPr>
          <p:cNvPr id="3" name="Zástupný symbol pro obsah 2"/>
          <p:cNvSpPr>
            <a:spLocks noGrp="1"/>
          </p:cNvSpPr>
          <p:nvPr>
            <p:ph idx="1"/>
          </p:nvPr>
        </p:nvSpPr>
        <p:spPr>
          <a:xfrm>
            <a:off x="838200" y="1622289"/>
            <a:ext cx="10515600" cy="4351338"/>
          </a:xfrm>
        </p:spPr>
        <p:txBody>
          <a:bodyPr>
            <a:normAutofit fontScale="92500" lnSpcReduction="20000"/>
          </a:bodyPr>
          <a:lstStyle/>
          <a:p>
            <a:pPr lvl="0"/>
            <a:r>
              <a:rPr lang="cs-CZ" b="1" dirty="0"/>
              <a:t>Krátkodobé a dlouhodobé: </a:t>
            </a:r>
            <a:r>
              <a:rPr lang="cs-CZ" dirty="0"/>
              <a:t>(</a:t>
            </a:r>
            <a:r>
              <a:rPr lang="cs-CZ" b="1" dirty="0"/>
              <a:t>okamžité reakce</a:t>
            </a:r>
            <a:r>
              <a:rPr lang="cs-CZ" dirty="0"/>
              <a:t> na mediální podnět – např. zpráva o terorismu, pádu vlády, vítězství sportovce na olympiádě, </a:t>
            </a:r>
            <a:r>
              <a:rPr lang="cs-CZ" b="1" dirty="0"/>
              <a:t>dlouhodobé změny</a:t>
            </a:r>
            <a:r>
              <a:rPr lang="cs-CZ" dirty="0"/>
              <a:t> v postojích jednotlivce nebo v uspořádání společnosti, na nichž mohou mít média svůj podíl)</a:t>
            </a:r>
            <a:r>
              <a:rPr lang="cs-CZ" b="1" dirty="0"/>
              <a:t> </a:t>
            </a:r>
            <a:endParaRPr lang="cs-CZ" dirty="0"/>
          </a:p>
          <a:p>
            <a:pPr lvl="0"/>
            <a:r>
              <a:rPr lang="cs-CZ" b="1" dirty="0"/>
              <a:t>Přímé a nepřímé: </a:t>
            </a:r>
            <a:r>
              <a:rPr lang="cs-CZ" dirty="0"/>
              <a:t>(</a:t>
            </a:r>
            <a:r>
              <a:rPr lang="cs-CZ" b="1" dirty="0"/>
              <a:t>přímé účinky</a:t>
            </a:r>
            <a:r>
              <a:rPr lang="cs-CZ" dirty="0"/>
              <a:t> se dokazují velmi obtížně, ale můžeme je hledat například v předvolební kampani kandidáta na prezidentský úřad a jeho následným úspěchem ve volbách, k přímým účinkům lze řadit vliv reklamní kampaně na spotřebitelské chování zákazníka, pokud se konkrétní zboží po reklamní kampani skutečně úspěšně prodává – </a:t>
            </a:r>
            <a:r>
              <a:rPr lang="cs-CZ" b="1" dirty="0"/>
              <a:t>nepřímé účinky</a:t>
            </a:r>
            <a:r>
              <a:rPr lang="cs-CZ" dirty="0"/>
              <a:t> se projevují se značným časovým odstupem a v součinnosti s dalšími faktory</a:t>
            </a:r>
          </a:p>
          <a:p>
            <a:pPr lvl="0"/>
            <a:r>
              <a:rPr lang="cs-CZ" b="1" dirty="0"/>
              <a:t>Plánované a neplánované: (k plánovaným účinkům </a:t>
            </a:r>
            <a:r>
              <a:rPr lang="cs-CZ" dirty="0"/>
              <a:t>se řadí zejména: </a:t>
            </a:r>
            <a:r>
              <a:rPr lang="cs-CZ" b="1" dirty="0"/>
              <a:t>komerční, politický a sociální marketing, public relations – k neplánovaným účinkům </a:t>
            </a:r>
            <a:r>
              <a:rPr lang="cs-CZ" dirty="0"/>
              <a:t>se řadí například násilí ve filmu odvysílaném televizí a následné agresivní chování diváka apod</a:t>
            </a:r>
            <a:r>
              <a:rPr lang="cs-CZ" b="1" dirty="0"/>
              <a:t>.</a:t>
            </a:r>
            <a:r>
              <a:rPr lang="cs-CZ" dirty="0"/>
              <a:t>)</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4768826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Povaha účinků médií:</a:t>
            </a:r>
            <a:br>
              <a:rPr lang="cs-CZ" dirty="0"/>
            </a:br>
            <a:endParaRPr lang="cs-CZ" dirty="0"/>
          </a:p>
        </p:txBody>
      </p:sp>
      <p:sp>
        <p:nvSpPr>
          <p:cNvPr id="3" name="Zástupný symbol pro obsah 2"/>
          <p:cNvSpPr>
            <a:spLocks noGrp="1"/>
          </p:cNvSpPr>
          <p:nvPr>
            <p:ph idx="1"/>
          </p:nvPr>
        </p:nvSpPr>
        <p:spPr>
          <a:xfrm>
            <a:off x="838200" y="1318437"/>
            <a:ext cx="10515600" cy="4655190"/>
          </a:xfrm>
        </p:spPr>
        <p:txBody>
          <a:bodyPr>
            <a:normAutofit fontScale="92500" lnSpcReduction="20000"/>
          </a:bodyPr>
          <a:lstStyle/>
          <a:p>
            <a:pPr lvl="0"/>
            <a:endParaRPr lang="cs-CZ" sz="3000" b="1" dirty="0"/>
          </a:p>
          <a:p>
            <a:pPr lvl="0"/>
            <a:r>
              <a:rPr lang="cs-CZ" sz="3000" b="1" dirty="0"/>
              <a:t>Kognitivní (poznávací): média nabízejí podněty, které je možné se naučit – </a:t>
            </a:r>
            <a:r>
              <a:rPr lang="cs-CZ" sz="3000" dirty="0"/>
              <a:t>např. zeměpisné poznávací pořady, pořady o světě vědy a techniky, jazykové kurzy apod.</a:t>
            </a:r>
          </a:p>
          <a:p>
            <a:pPr lvl="0"/>
            <a:r>
              <a:rPr lang="cs-CZ" sz="3000" b="1" dirty="0"/>
              <a:t>Citové: </a:t>
            </a:r>
            <a:r>
              <a:rPr lang="cs-CZ" sz="3000" dirty="0"/>
              <a:t>zejména filmy a seriály vyvolávající </a:t>
            </a:r>
            <a:r>
              <a:rPr lang="cs-CZ" sz="3000" b="1" dirty="0"/>
              <a:t>dojetí, laskavost něhu, ale také třeba strach a napětí</a:t>
            </a:r>
            <a:endParaRPr lang="cs-CZ" sz="3000" dirty="0"/>
          </a:p>
          <a:p>
            <a:pPr lvl="0"/>
            <a:r>
              <a:rPr lang="cs-CZ" sz="3000" b="1" dirty="0"/>
              <a:t>Fyziologické: </a:t>
            </a:r>
            <a:r>
              <a:rPr lang="cs-CZ" sz="3000" dirty="0"/>
              <a:t>při poslechu hudby či sledování filmu, seriálu může dojít k</a:t>
            </a:r>
            <a:r>
              <a:rPr lang="cs-CZ" sz="3000" b="1" dirty="0"/>
              <a:t> uvolnění, relaxaci, ale i k rozrušení a stresu</a:t>
            </a:r>
            <a:endParaRPr lang="cs-CZ" sz="3000" dirty="0"/>
          </a:p>
          <a:p>
            <a:pPr lvl="0"/>
            <a:r>
              <a:rPr lang="cs-CZ" sz="3000" b="1" dirty="0"/>
              <a:t>Behaviorální: </a:t>
            </a:r>
            <a:r>
              <a:rPr lang="cs-CZ" sz="3000" dirty="0"/>
              <a:t>jedná se zejména o změny ve spotřebitelském chování zákazníka</a:t>
            </a:r>
          </a:p>
          <a:p>
            <a:pPr lvl="0"/>
            <a:r>
              <a:rPr lang="cs-CZ" sz="3000" b="1" dirty="0"/>
              <a:t>Hodnotové (konstruktivní či destruktivní): úcta ke slabším, </a:t>
            </a:r>
            <a:r>
              <a:rPr lang="cs-CZ" sz="3000" dirty="0"/>
              <a:t>znevýhodněným </a:t>
            </a:r>
            <a:r>
              <a:rPr lang="cs-CZ" sz="3000" b="1" dirty="0"/>
              <a:t>lidem</a:t>
            </a:r>
            <a:r>
              <a:rPr lang="cs-CZ" sz="3000" dirty="0"/>
              <a:t>, snaha pomoci nebo </a:t>
            </a:r>
            <a:r>
              <a:rPr lang="cs-CZ" sz="3000" b="1" dirty="0"/>
              <a:t>naopak snaha o násilné řešení konfliktů</a:t>
            </a:r>
            <a:endParaRPr lang="cs-CZ" sz="30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3763200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Denis McQuail</a:t>
            </a:r>
          </a:p>
        </p:txBody>
      </p:sp>
      <p:sp>
        <p:nvSpPr>
          <p:cNvPr id="3" name="Zástupný symbol pro obsah 2"/>
          <p:cNvSpPr>
            <a:spLocks noGrp="1"/>
          </p:cNvSpPr>
          <p:nvPr>
            <p:ph idx="1"/>
          </p:nvPr>
        </p:nvSpPr>
        <p:spPr>
          <a:xfrm>
            <a:off x="838200" y="1488558"/>
            <a:ext cx="10515600" cy="4485069"/>
          </a:xfrm>
        </p:spPr>
        <p:txBody>
          <a:bodyPr>
            <a:normAutofit fontScale="92500"/>
          </a:bodyPr>
          <a:lstStyle/>
          <a:p>
            <a:r>
              <a:rPr lang="cs-CZ" dirty="0"/>
              <a:t>rozlišil v roce 1999 </a:t>
            </a:r>
            <a:r>
              <a:rPr lang="cs-CZ" b="1" dirty="0"/>
              <a:t>čtyři fáze výzkumu mediálních účinků</a:t>
            </a:r>
            <a:r>
              <a:rPr lang="cs-CZ" dirty="0"/>
              <a:t>:</a:t>
            </a:r>
          </a:p>
          <a:p>
            <a:endParaRPr lang="cs-CZ" dirty="0"/>
          </a:p>
          <a:p>
            <a:pPr lvl="1"/>
            <a:r>
              <a:rPr lang="cs-CZ" sz="2800" dirty="0"/>
              <a:t>A) </a:t>
            </a:r>
            <a:r>
              <a:rPr lang="cs-CZ" sz="2800" b="1" dirty="0"/>
              <a:t>Neomezená moc médií (1900 – 1940</a:t>
            </a:r>
            <a:r>
              <a:rPr lang="cs-CZ" sz="2800" dirty="0"/>
              <a:t>): přímé působení mediálních obsahů, mediální obsahy vyvolávají u příjemců shodné účinky</a:t>
            </a:r>
          </a:p>
          <a:p>
            <a:pPr lvl="1"/>
            <a:r>
              <a:rPr lang="cs-CZ" sz="2800" dirty="0"/>
              <a:t>B) </a:t>
            </a:r>
            <a:r>
              <a:rPr lang="cs-CZ" sz="2800" b="1" dirty="0"/>
              <a:t>Neúčinnost médií (1940 – 1965):</a:t>
            </a:r>
            <a:r>
              <a:rPr lang="cs-CZ" sz="2800" dirty="0"/>
              <a:t>jak se odlišují jednotlivé osobnostní charakteristiky, může docházet k individualizovanému přijímání mediálních obsahů</a:t>
            </a:r>
          </a:p>
          <a:p>
            <a:pPr lvl="1"/>
            <a:r>
              <a:rPr lang="cs-CZ" sz="2800" dirty="0"/>
              <a:t>C) </a:t>
            </a:r>
            <a:r>
              <a:rPr lang="cs-CZ" sz="2800" b="1" dirty="0"/>
              <a:t>Nová víra v silné účinky médií (1965 – 1980): </a:t>
            </a:r>
            <a:r>
              <a:rPr lang="cs-CZ" sz="2800" dirty="0"/>
              <a:t>aktivní přístup příjemce k médiím</a:t>
            </a:r>
          </a:p>
          <a:p>
            <a:pPr lvl="1"/>
            <a:r>
              <a:rPr lang="cs-CZ" sz="2800" dirty="0"/>
              <a:t>D) </a:t>
            </a:r>
            <a:r>
              <a:rPr lang="cs-CZ" sz="2800" b="1" dirty="0"/>
              <a:t>Transakční představy o účincích médií (od 1980 dosud): </a:t>
            </a:r>
            <a:r>
              <a:rPr lang="cs-CZ" sz="2800" dirty="0"/>
              <a:t>silná pozice médií, ale současně i silná pozice publika </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9915432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12" name="Nadpis 7">
            <a:extLst>
              <a:ext uri="{FF2B5EF4-FFF2-40B4-BE49-F238E27FC236}">
                <a16:creationId xmlns:a16="http://schemas.microsoft.com/office/drawing/2014/main" id="{DE9EF04B-7723-48BE-A174-8A3C9E1C183D}"/>
              </a:ext>
            </a:extLst>
          </p:cNvPr>
          <p:cNvSpPr txBox="1">
            <a:spLocks/>
          </p:cNvSpPr>
          <p:nvPr/>
        </p:nvSpPr>
        <p:spPr>
          <a:xfrm>
            <a:off x="1524000" y="1932645"/>
            <a:ext cx="9144000" cy="2586191"/>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cs-CZ" sz="5400" b="1" dirty="0"/>
          </a:p>
          <a:p>
            <a:pPr algn="ctr"/>
            <a:r>
              <a:rPr lang="cs-CZ" sz="5500" b="1" dirty="0"/>
              <a:t>7. Média a moc, propaganda</a:t>
            </a:r>
          </a:p>
        </p:txBody>
      </p:sp>
    </p:spTree>
    <p:extLst>
      <p:ext uri="{BB962C8B-B14F-4D97-AF65-F5344CB8AC3E}">
        <p14:creationId xmlns:p14="http://schemas.microsoft.com/office/powerpoint/2010/main" val="24486130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622289"/>
            <a:ext cx="10515600" cy="4351338"/>
          </a:xfrm>
        </p:spPr>
        <p:txBody>
          <a:bodyPr>
            <a:normAutofit/>
          </a:bodyPr>
          <a:lstStyle/>
          <a:p>
            <a:endParaRPr lang="cs-CZ" b="1" dirty="0"/>
          </a:p>
          <a:p>
            <a:r>
              <a:rPr lang="cs-CZ" b="1" dirty="0"/>
              <a:t>Moc </a:t>
            </a:r>
            <a:r>
              <a:rPr lang="cs-CZ" dirty="0"/>
              <a:t>(vymezení sociologické): označení vyšší pozice ve společenském vztahu (donutit někoho, aby si počínal jinak, než chtěl). Tam, kde není možnost donucení, mluví se často o vlivu.</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1283389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John B. Thompson</a:t>
            </a:r>
            <a:endParaRPr lang="cs-CZ" dirty="0"/>
          </a:p>
        </p:txBody>
      </p:sp>
      <p:sp>
        <p:nvSpPr>
          <p:cNvPr id="3" name="Zástupný symbol pro obsah 2"/>
          <p:cNvSpPr>
            <a:spLocks noGrp="1"/>
          </p:cNvSpPr>
          <p:nvPr>
            <p:ph idx="1"/>
          </p:nvPr>
        </p:nvSpPr>
        <p:spPr>
          <a:xfrm>
            <a:off x="350874" y="1622289"/>
            <a:ext cx="11536327" cy="4351338"/>
          </a:xfrm>
        </p:spPr>
        <p:txBody>
          <a:bodyPr>
            <a:normAutofit/>
          </a:bodyPr>
          <a:lstStyle/>
          <a:p>
            <a:r>
              <a:rPr lang="cs-CZ" dirty="0"/>
              <a:t>v knize „Média a modernost. Sociální teorie médií“ (1995) rozlišuje </a:t>
            </a:r>
            <a:r>
              <a:rPr lang="cs-CZ" b="1" dirty="0"/>
              <a:t>4 typy</a:t>
            </a:r>
            <a:r>
              <a:rPr lang="cs-CZ" dirty="0"/>
              <a:t> výkonu moci ve společnosti:</a:t>
            </a:r>
          </a:p>
          <a:p>
            <a:endParaRPr lang="cs-CZ" dirty="0"/>
          </a:p>
          <a:p>
            <a:pPr lvl="1"/>
            <a:r>
              <a:rPr lang="cs-CZ" sz="2800" b="1" dirty="0"/>
              <a:t>A) Moc ekonomická</a:t>
            </a:r>
            <a:r>
              <a:rPr lang="cs-CZ" sz="2800" dirty="0"/>
              <a:t>: vyplývá z prostředků, které vytvářejí bohatství</a:t>
            </a:r>
          </a:p>
          <a:p>
            <a:pPr lvl="1"/>
            <a:r>
              <a:rPr lang="cs-CZ" sz="2800" b="1" dirty="0"/>
              <a:t>B) Moc politická</a:t>
            </a:r>
            <a:r>
              <a:rPr lang="cs-CZ" sz="2800" dirty="0"/>
              <a:t>: vyplývá z volené nebo dosazené pozice, kde je možné přijímat rozhodnutí</a:t>
            </a:r>
          </a:p>
          <a:p>
            <a:pPr lvl="1"/>
            <a:r>
              <a:rPr lang="cs-CZ" sz="2800" b="1" dirty="0"/>
              <a:t>C) Moc donucovací</a:t>
            </a:r>
            <a:r>
              <a:rPr lang="cs-CZ" sz="2800" dirty="0"/>
              <a:t>: vyplývá z možnosti užití donucovací síly</a:t>
            </a:r>
          </a:p>
          <a:p>
            <a:pPr lvl="1"/>
            <a:r>
              <a:rPr lang="cs-CZ" sz="2800" b="1" dirty="0"/>
              <a:t>D) Moc symbolická</a:t>
            </a:r>
            <a:r>
              <a:rPr lang="cs-CZ" sz="2800" dirty="0"/>
              <a:t>: vyplývá z možnosti vytvářet a mobilizovat prostřednictvím slov, obrazů či zvuků podporu pro výkon moci</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2746071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Vztah moci a médií (2 přístupy):</a:t>
            </a:r>
            <a:br>
              <a:rPr lang="cs-CZ" dirty="0"/>
            </a:br>
            <a:endParaRPr lang="cs-CZ" dirty="0"/>
          </a:p>
        </p:txBody>
      </p:sp>
      <p:sp>
        <p:nvSpPr>
          <p:cNvPr id="3" name="Zástupný symbol pro obsah 2"/>
          <p:cNvSpPr>
            <a:spLocks noGrp="1"/>
          </p:cNvSpPr>
          <p:nvPr>
            <p:ph idx="1"/>
          </p:nvPr>
        </p:nvSpPr>
        <p:spPr>
          <a:xfrm>
            <a:off x="838200" y="1622288"/>
            <a:ext cx="10515600" cy="4693451"/>
          </a:xfrm>
        </p:spPr>
        <p:txBody>
          <a:bodyPr>
            <a:normAutofit/>
          </a:bodyPr>
          <a:lstStyle/>
          <a:p>
            <a:pPr lvl="0"/>
            <a:r>
              <a:rPr lang="cs-CZ" dirty="0"/>
              <a:t>1) Média mají natolik silnou pozici ve společnosti, že už jejich fungování lze považovat za výkon moci, kdy média fungují v rámci existujících státních útvarů, ale sama s nimi nejsou ekonomicky provázána. Pokud si mocenská elita dokáže vytvořit a prosadit nástroje na ovládání a kontrolu médií, dosáhne takové dominance nad médii, a tím i nad veřejností, že ta budou stávající moc posilovat a upevňovat.</a:t>
            </a:r>
          </a:p>
          <a:p>
            <a:pPr lvl="0"/>
            <a:r>
              <a:rPr lang="cs-CZ" dirty="0"/>
              <a:t>2) Ve vztahu médií a moci lze nalézt pozitivní, až ozdravující rysy. Média působí jako hlídací pes demokracie, to znamená, že vykonávají kontrolní moc nad těmi, kdo mají moc výkonnou a legislativní (u nás prezident, vláda a parlament).</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6679105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Propaganda </a:t>
            </a:r>
          </a:p>
        </p:txBody>
      </p:sp>
      <p:sp>
        <p:nvSpPr>
          <p:cNvPr id="3" name="Zástupný symbol pro obsah 2"/>
          <p:cNvSpPr>
            <a:spLocks noGrp="1"/>
          </p:cNvSpPr>
          <p:nvPr>
            <p:ph idx="1"/>
          </p:nvPr>
        </p:nvSpPr>
        <p:spPr>
          <a:xfrm>
            <a:off x="838200" y="1622289"/>
            <a:ext cx="10515600" cy="4351338"/>
          </a:xfrm>
        </p:spPr>
        <p:txBody>
          <a:bodyPr>
            <a:normAutofit/>
          </a:bodyPr>
          <a:lstStyle/>
          <a:p>
            <a:r>
              <a:rPr lang="cs-CZ" dirty="0"/>
              <a:t>forma persvazivní (přesvědčovací komunikace), jde o úmyslnou manipulaci myšlenek a chování pomocí symbolů – je to plánovaná strategická komunikace</a:t>
            </a:r>
          </a:p>
          <a:p>
            <a:r>
              <a:rPr lang="cs-CZ" dirty="0"/>
              <a:t>má ofenzivní charakter, je dlouhodobá a koncepční, usiluje o formování světového názoru, o vytvoření žádoucího skupinového nebo celospolečenského vědomí a vzorů jednání.</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0793165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Typy propagandy:</a:t>
            </a:r>
          </a:p>
        </p:txBody>
      </p:sp>
      <p:sp>
        <p:nvSpPr>
          <p:cNvPr id="3" name="Zástupný symbol pro obsah 2"/>
          <p:cNvSpPr>
            <a:spLocks noGrp="1"/>
          </p:cNvSpPr>
          <p:nvPr>
            <p:ph idx="1"/>
          </p:nvPr>
        </p:nvSpPr>
        <p:spPr>
          <a:xfrm>
            <a:off x="838200" y="1622289"/>
            <a:ext cx="10515600" cy="4351338"/>
          </a:xfrm>
        </p:spPr>
        <p:txBody>
          <a:bodyPr>
            <a:normAutofit fontScale="92500" lnSpcReduction="10000"/>
          </a:bodyPr>
          <a:lstStyle/>
          <a:p>
            <a:pPr lvl="0"/>
            <a:r>
              <a:rPr lang="cs-CZ" dirty="0"/>
              <a:t>A) </a:t>
            </a:r>
            <a:r>
              <a:rPr lang="cs-CZ" b="1" dirty="0"/>
              <a:t>politická:</a:t>
            </a:r>
            <a:r>
              <a:rPr lang="cs-CZ" dirty="0"/>
              <a:t> zaměřená na udržení a získání politické moci</a:t>
            </a:r>
          </a:p>
          <a:p>
            <a:pPr lvl="0"/>
            <a:r>
              <a:rPr lang="cs-CZ" dirty="0"/>
              <a:t>B) </a:t>
            </a:r>
            <a:r>
              <a:rPr lang="cs-CZ" b="1" dirty="0"/>
              <a:t>ekonomická:</a:t>
            </a:r>
            <a:r>
              <a:rPr lang="cs-CZ" dirty="0"/>
              <a:t> zaměřená na to, aby lidé kupovali a prodávali zboží a udržovali důvěru v ekonomický systém</a:t>
            </a:r>
          </a:p>
          <a:p>
            <a:pPr lvl="0"/>
            <a:r>
              <a:rPr lang="cs-CZ" dirty="0"/>
              <a:t>C) </a:t>
            </a:r>
            <a:r>
              <a:rPr lang="cs-CZ" b="1" dirty="0"/>
              <a:t>válečná (vojenská): </a:t>
            </a:r>
            <a:r>
              <a:rPr lang="cs-CZ" dirty="0"/>
              <a:t>demoralizování nepřítele nebo podpora morálky vlastního vojska a obyvatel</a:t>
            </a:r>
          </a:p>
          <a:p>
            <a:pPr lvl="0"/>
            <a:r>
              <a:rPr lang="cs-CZ" dirty="0"/>
              <a:t>D) </a:t>
            </a:r>
            <a:r>
              <a:rPr lang="cs-CZ" b="1" dirty="0"/>
              <a:t>diplomatická: </a:t>
            </a:r>
            <a:r>
              <a:rPr lang="cs-CZ" dirty="0"/>
              <a:t>posílení přátelství (nepřátelství) spojenců (nepřátel)</a:t>
            </a:r>
          </a:p>
          <a:p>
            <a:pPr lvl="0"/>
            <a:r>
              <a:rPr lang="cs-CZ" dirty="0"/>
              <a:t>E) </a:t>
            </a:r>
            <a:r>
              <a:rPr lang="cs-CZ" b="1" dirty="0"/>
              <a:t>ideologická</a:t>
            </a:r>
            <a:r>
              <a:rPr lang="cs-CZ" dirty="0"/>
              <a:t>: šíření komplexních systémů idejí</a:t>
            </a:r>
          </a:p>
          <a:p>
            <a:pPr lvl="0"/>
            <a:r>
              <a:rPr lang="cs-CZ" dirty="0"/>
              <a:t>F) </a:t>
            </a:r>
            <a:r>
              <a:rPr lang="cs-CZ" b="1" dirty="0"/>
              <a:t>didaktická:</a:t>
            </a:r>
            <a:r>
              <a:rPr lang="cs-CZ" dirty="0"/>
              <a:t> forma výchovy populace, prosazování společensky žádoucích cílů</a:t>
            </a:r>
          </a:p>
          <a:p>
            <a:pPr lvl="0"/>
            <a:r>
              <a:rPr lang="cs-CZ" dirty="0"/>
              <a:t>G) </a:t>
            </a:r>
            <a:r>
              <a:rPr lang="cs-CZ" b="1" dirty="0" err="1"/>
              <a:t>eskapistická</a:t>
            </a:r>
            <a:r>
              <a:rPr lang="cs-CZ" b="1" dirty="0"/>
              <a:t>:</a:t>
            </a:r>
            <a:r>
              <a:rPr lang="cs-CZ" dirty="0"/>
              <a:t> specifická forma politické propagandy, využívá média k odvedení pozornosti od společenských problémů</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1877966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Na co je zaměřena politická propaganda?</a:t>
            </a:r>
            <a:br>
              <a:rPr lang="cs-CZ" dirty="0"/>
            </a:br>
            <a:endParaRPr lang="cs-CZ" dirty="0"/>
          </a:p>
        </p:txBody>
      </p:sp>
      <p:sp>
        <p:nvSpPr>
          <p:cNvPr id="3" name="Zástupný symbol pro obsah 2"/>
          <p:cNvSpPr>
            <a:spLocks noGrp="1"/>
          </p:cNvSpPr>
          <p:nvPr>
            <p:ph idx="1"/>
          </p:nvPr>
        </p:nvSpPr>
        <p:spPr>
          <a:xfrm>
            <a:off x="838200" y="1622289"/>
            <a:ext cx="10515600" cy="4351338"/>
          </a:xfrm>
        </p:spPr>
        <p:txBody>
          <a:bodyPr>
            <a:normAutofit/>
          </a:bodyPr>
          <a:lstStyle/>
          <a:p>
            <a:pPr lvl="0"/>
            <a:endParaRPr lang="cs-CZ" dirty="0"/>
          </a:p>
          <a:p>
            <a:pPr lvl="0"/>
            <a:endParaRPr lang="cs-CZ" dirty="0"/>
          </a:p>
          <a:p>
            <a:pPr lvl="0"/>
            <a:r>
              <a:rPr lang="cs-CZ" dirty="0"/>
              <a:t>A) Na posílení mezinárodní ho ostavení státu</a:t>
            </a:r>
          </a:p>
          <a:p>
            <a:pPr lvl="0"/>
            <a:r>
              <a:rPr lang="cs-CZ" dirty="0"/>
              <a:t>B) Na udržení a získání politické moci</a:t>
            </a:r>
          </a:p>
          <a:p>
            <a:pPr lvl="0"/>
            <a:r>
              <a:rPr lang="cs-CZ" dirty="0"/>
              <a:t>C) Na výchovu populace ke zdravému životnímu stylu</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210181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55A62198-121B-4310-8074-45A652EF1B96}"/>
              </a:ext>
            </a:extLst>
          </p:cNvPr>
          <p:cNvSpPr>
            <a:spLocks noGrp="1"/>
          </p:cNvSpPr>
          <p:nvPr>
            <p:ph type="ctrTitle"/>
          </p:nvPr>
        </p:nvSpPr>
        <p:spPr>
          <a:xfrm>
            <a:off x="1524000" y="1932646"/>
            <a:ext cx="9144000" cy="2387600"/>
          </a:xfrm>
        </p:spPr>
        <p:txBody>
          <a:bodyPr>
            <a:normAutofit fontScale="90000"/>
          </a:bodyPr>
          <a:lstStyle/>
          <a:p>
            <a:r>
              <a:rPr lang="cs-CZ" b="1" dirty="0"/>
              <a:t>1. Základní pojmy – médium/média, mediace, medializace</a:t>
            </a:r>
            <a:endParaRPr lang="cs-CZ" dirty="0"/>
          </a:p>
        </p:txBody>
      </p:sp>
      <p:sp>
        <p:nvSpPr>
          <p:cNvPr id="3" name="Zástupný symbol pro obsah 2"/>
          <p:cNvSpPr>
            <a:spLocks noGrp="1"/>
          </p:cNvSpPr>
          <p:nvPr>
            <p:ph type="subTitle" idx="1"/>
          </p:nvPr>
        </p:nvSpPr>
        <p:spPr/>
        <p:txBody>
          <a:bodyPr>
            <a:normAutofit/>
          </a:bodyPr>
          <a:lstStyle/>
          <a:p>
            <a:endParaRPr lang="cs-CZ" sz="2600" b="1"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8417535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Základ propagandy tvoří:</a:t>
            </a:r>
            <a:br>
              <a:rPr lang="cs-CZ" dirty="0"/>
            </a:br>
            <a:endParaRPr lang="cs-CZ" dirty="0"/>
          </a:p>
        </p:txBody>
      </p:sp>
      <p:sp>
        <p:nvSpPr>
          <p:cNvPr id="3" name="Zástupný symbol pro obsah 2"/>
          <p:cNvSpPr>
            <a:spLocks noGrp="1"/>
          </p:cNvSpPr>
          <p:nvPr>
            <p:ph idx="1"/>
          </p:nvPr>
        </p:nvSpPr>
        <p:spPr>
          <a:xfrm>
            <a:off x="838200" y="1622289"/>
            <a:ext cx="10515600" cy="4351338"/>
          </a:xfrm>
        </p:spPr>
        <p:txBody>
          <a:bodyPr>
            <a:normAutofit/>
          </a:bodyPr>
          <a:lstStyle/>
          <a:p>
            <a:pPr lvl="0"/>
            <a:endParaRPr lang="cs-CZ" dirty="0"/>
          </a:p>
          <a:p>
            <a:pPr lvl="0"/>
            <a:endParaRPr lang="cs-CZ" dirty="0"/>
          </a:p>
          <a:p>
            <a:pPr lvl="0"/>
            <a:r>
              <a:rPr lang="cs-CZ" dirty="0"/>
              <a:t>A) Persvaze (přesvědčování)</a:t>
            </a:r>
          </a:p>
          <a:p>
            <a:pPr lvl="0"/>
            <a:r>
              <a:rPr lang="cs-CZ" dirty="0"/>
              <a:t>B) Pochybování</a:t>
            </a:r>
          </a:p>
          <a:p>
            <a:pPr lvl="0"/>
            <a:r>
              <a:rPr lang="cs-CZ" dirty="0"/>
              <a:t>C) Údiv</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5070811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Které charakteristiky jsou nejvíce typické pro propagandu?</a:t>
            </a:r>
            <a:br>
              <a:rPr lang="cs-CZ" dirty="0"/>
            </a:br>
            <a:endParaRPr lang="cs-CZ" dirty="0"/>
          </a:p>
        </p:txBody>
      </p:sp>
      <p:sp>
        <p:nvSpPr>
          <p:cNvPr id="3" name="Zástupný symbol pro obsah 2"/>
          <p:cNvSpPr>
            <a:spLocks noGrp="1"/>
          </p:cNvSpPr>
          <p:nvPr>
            <p:ph idx="1"/>
          </p:nvPr>
        </p:nvSpPr>
        <p:spPr>
          <a:xfrm>
            <a:off x="838200" y="1622289"/>
            <a:ext cx="10515600" cy="4351338"/>
          </a:xfrm>
        </p:spPr>
        <p:txBody>
          <a:bodyPr>
            <a:normAutofit/>
          </a:bodyPr>
          <a:lstStyle/>
          <a:p>
            <a:pPr lvl="0"/>
            <a:endParaRPr lang="cs-CZ" dirty="0"/>
          </a:p>
          <a:p>
            <a:pPr lvl="0"/>
            <a:endParaRPr lang="cs-CZ" dirty="0"/>
          </a:p>
          <a:p>
            <a:pPr lvl="0"/>
            <a:r>
              <a:rPr lang="cs-CZ" dirty="0"/>
              <a:t>A) Ofenzivní, dlouhodobá, koncepční</a:t>
            </a:r>
          </a:p>
          <a:p>
            <a:pPr lvl="0"/>
            <a:r>
              <a:rPr lang="cs-CZ" dirty="0"/>
              <a:t>B) Nahodilá, násilná, křehká</a:t>
            </a:r>
          </a:p>
          <a:p>
            <a:pPr lvl="0"/>
            <a:r>
              <a:rPr lang="cs-CZ" dirty="0"/>
              <a:t>C) Pochybující, krátkodobá, zvídavá</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7755381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Thompson</a:t>
            </a:r>
            <a:r>
              <a:rPr lang="cs-CZ" dirty="0"/>
              <a:t> rozlišuje 4 typy výkonu moci ve společnosti:</a:t>
            </a:r>
            <a:br>
              <a:rPr lang="cs-CZ" dirty="0"/>
            </a:br>
            <a:endParaRPr lang="cs-CZ" dirty="0"/>
          </a:p>
        </p:txBody>
      </p:sp>
      <p:sp>
        <p:nvSpPr>
          <p:cNvPr id="3" name="Zástupný symbol pro obsah 2"/>
          <p:cNvSpPr>
            <a:spLocks noGrp="1"/>
          </p:cNvSpPr>
          <p:nvPr>
            <p:ph idx="1"/>
          </p:nvPr>
        </p:nvSpPr>
        <p:spPr>
          <a:xfrm>
            <a:off x="838200" y="1622289"/>
            <a:ext cx="10515600" cy="4351338"/>
          </a:xfrm>
        </p:spPr>
        <p:txBody>
          <a:bodyPr>
            <a:normAutofit/>
          </a:bodyPr>
          <a:lstStyle/>
          <a:p>
            <a:pPr lvl="0"/>
            <a:endParaRPr lang="cs-CZ" dirty="0"/>
          </a:p>
          <a:p>
            <a:pPr lvl="0"/>
            <a:endParaRPr lang="cs-CZ" dirty="0"/>
          </a:p>
          <a:p>
            <a:pPr lvl="0"/>
            <a:r>
              <a:rPr lang="cs-CZ" dirty="0"/>
              <a:t>A) ekonomická, politická, donucovací, symbolická</a:t>
            </a:r>
          </a:p>
          <a:p>
            <a:pPr lvl="0"/>
            <a:r>
              <a:rPr lang="cs-CZ" dirty="0"/>
              <a:t>B) zákonodárná, výkonná, soudní, mediální</a:t>
            </a:r>
          </a:p>
          <a:p>
            <a:pPr lvl="0"/>
            <a:r>
              <a:rPr lang="cs-CZ" dirty="0"/>
              <a:t>C) ekonomická, kulturní, politická, církevní</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7039908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err="1"/>
              <a:t>Radiojournal</a:t>
            </a:r>
            <a:r>
              <a:rPr lang="cs-CZ" dirty="0"/>
              <a:t> byla společnost, která se zabývala:</a:t>
            </a:r>
            <a:br>
              <a:rPr lang="cs-CZ" dirty="0"/>
            </a:br>
            <a:endParaRPr lang="cs-CZ" dirty="0"/>
          </a:p>
        </p:txBody>
      </p:sp>
      <p:sp>
        <p:nvSpPr>
          <p:cNvPr id="3" name="Zástupný symbol pro obsah 2"/>
          <p:cNvSpPr>
            <a:spLocks noGrp="1"/>
          </p:cNvSpPr>
          <p:nvPr>
            <p:ph idx="1"/>
          </p:nvPr>
        </p:nvSpPr>
        <p:spPr>
          <a:xfrm>
            <a:off x="838200" y="1622289"/>
            <a:ext cx="10515600" cy="4351338"/>
          </a:xfrm>
        </p:spPr>
        <p:txBody>
          <a:bodyPr>
            <a:normAutofit/>
          </a:bodyPr>
          <a:lstStyle/>
          <a:p>
            <a:pPr lvl="0"/>
            <a:endParaRPr lang="cs-CZ" dirty="0"/>
          </a:p>
          <a:p>
            <a:pPr lvl="0"/>
            <a:endParaRPr lang="cs-CZ" dirty="0"/>
          </a:p>
          <a:p>
            <a:pPr lvl="0"/>
            <a:r>
              <a:rPr lang="cs-CZ" dirty="0"/>
              <a:t>A) československým rozhlasovým vysíláním</a:t>
            </a:r>
          </a:p>
          <a:p>
            <a:pPr lvl="0"/>
            <a:r>
              <a:rPr lang="cs-CZ" dirty="0"/>
              <a:t>B) československým televizním vysíláním</a:t>
            </a:r>
          </a:p>
          <a:p>
            <a:pPr lvl="0"/>
            <a:r>
              <a:rPr lang="cs-CZ" dirty="0"/>
              <a:t>C) československým agenturním zpravodajstvím</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2260074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13" name="Nadpis 7">
            <a:extLst>
              <a:ext uri="{FF2B5EF4-FFF2-40B4-BE49-F238E27FC236}">
                <a16:creationId xmlns:a16="http://schemas.microsoft.com/office/drawing/2014/main" id="{1E2AC700-EACF-43D8-9EE0-5DCB52075F3B}"/>
              </a:ext>
            </a:extLst>
          </p:cNvPr>
          <p:cNvSpPr txBox="1">
            <a:spLocks/>
          </p:cNvSpPr>
          <p:nvPr/>
        </p:nvSpPr>
        <p:spPr>
          <a:xfrm>
            <a:off x="1524000" y="1932645"/>
            <a:ext cx="9144000" cy="2586191"/>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cs-CZ" sz="5400" b="1" dirty="0"/>
          </a:p>
          <a:p>
            <a:pPr algn="ctr"/>
            <a:r>
              <a:rPr lang="cs-CZ" sz="5500" b="1" dirty="0"/>
              <a:t>8. Typologie tištěných médií</a:t>
            </a:r>
          </a:p>
        </p:txBody>
      </p:sp>
    </p:spTree>
    <p:extLst>
      <p:ext uri="{BB962C8B-B14F-4D97-AF65-F5344CB8AC3E}">
        <p14:creationId xmlns:p14="http://schemas.microsoft.com/office/powerpoint/2010/main" val="20420193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041991"/>
            <a:ext cx="10515600" cy="4931636"/>
          </a:xfrm>
        </p:spPr>
        <p:txBody>
          <a:bodyPr>
            <a:normAutofit/>
          </a:bodyPr>
          <a:lstStyle/>
          <a:p>
            <a:r>
              <a:rPr lang="cs-CZ" b="1" dirty="0"/>
              <a:t>Tištěná média: </a:t>
            </a:r>
            <a:r>
              <a:rPr lang="cs-CZ" dirty="0"/>
              <a:t>média, jejichž obsah je vázaný na papír – patří sem letáky, noviny, časopisy, knihy aj.</a:t>
            </a:r>
          </a:p>
          <a:p>
            <a:endParaRPr lang="cs-CZ" b="1" dirty="0"/>
          </a:p>
          <a:p>
            <a:r>
              <a:rPr lang="cs-CZ" b="1" dirty="0"/>
              <a:t>Kritéria typologie: </a:t>
            </a:r>
            <a:endParaRPr lang="cs-CZ" dirty="0"/>
          </a:p>
          <a:p>
            <a:pPr lvl="1"/>
            <a:r>
              <a:rPr lang="cs-CZ" sz="2800" dirty="0"/>
              <a:t>A) Podle dosahu</a:t>
            </a:r>
          </a:p>
          <a:p>
            <a:pPr lvl="1"/>
            <a:r>
              <a:rPr lang="cs-CZ" sz="2800" dirty="0"/>
              <a:t>B) Podle periodicity</a:t>
            </a:r>
          </a:p>
          <a:p>
            <a:pPr lvl="1"/>
            <a:r>
              <a:rPr lang="cs-CZ" sz="2800" dirty="0"/>
              <a:t>C) Podle obsahu</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1434899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 Podle dosahu</a:t>
            </a:r>
          </a:p>
        </p:txBody>
      </p:sp>
      <p:sp>
        <p:nvSpPr>
          <p:cNvPr id="3" name="Zástupný symbol pro obsah 2"/>
          <p:cNvSpPr>
            <a:spLocks noGrp="1"/>
          </p:cNvSpPr>
          <p:nvPr>
            <p:ph idx="1"/>
          </p:nvPr>
        </p:nvSpPr>
        <p:spPr>
          <a:xfrm>
            <a:off x="838200" y="1622289"/>
            <a:ext cx="10515600" cy="4351338"/>
          </a:xfrm>
        </p:spPr>
        <p:txBody>
          <a:bodyPr>
            <a:normAutofit/>
          </a:bodyPr>
          <a:lstStyle/>
          <a:p>
            <a:endParaRPr lang="cs-CZ" dirty="0"/>
          </a:p>
          <a:p>
            <a:r>
              <a:rPr lang="cs-CZ" dirty="0"/>
              <a:t>tištěná média se dopravují do určitých ohraničených území a člení se na</a:t>
            </a:r>
            <a:r>
              <a:rPr lang="cs-CZ" b="1" dirty="0"/>
              <a:t>: </a:t>
            </a:r>
          </a:p>
          <a:p>
            <a:pPr lvl="1"/>
            <a:r>
              <a:rPr lang="cs-CZ" sz="2700" b="1" dirty="0"/>
              <a:t>lokální </a:t>
            </a:r>
            <a:r>
              <a:rPr lang="cs-CZ" sz="2700" dirty="0"/>
              <a:t>(obecní zpravodaje, vesnické noviny)</a:t>
            </a:r>
            <a:endParaRPr lang="cs-CZ" sz="2700" b="1" dirty="0"/>
          </a:p>
          <a:p>
            <a:pPr lvl="1"/>
            <a:r>
              <a:rPr lang="cs-CZ" sz="2700" b="1" dirty="0"/>
              <a:t>regionální </a:t>
            </a:r>
            <a:r>
              <a:rPr lang="cs-CZ" sz="2700" dirty="0"/>
              <a:t>(Českobudějovický deník, Hlas Vysočiny)</a:t>
            </a:r>
            <a:endParaRPr lang="cs-CZ" sz="2700" b="1" dirty="0"/>
          </a:p>
          <a:p>
            <a:pPr lvl="1"/>
            <a:r>
              <a:rPr lang="cs-CZ" sz="2700" b="1" dirty="0"/>
              <a:t>nadregionální </a:t>
            </a:r>
            <a:r>
              <a:rPr lang="cs-CZ" sz="2700" dirty="0"/>
              <a:t>(Šumavský zpravodaj)</a:t>
            </a:r>
          </a:p>
          <a:p>
            <a:pPr lvl="1"/>
            <a:r>
              <a:rPr lang="cs-CZ" sz="2700" b="1" dirty="0"/>
              <a:t>celostátní </a:t>
            </a:r>
            <a:r>
              <a:rPr lang="cs-CZ" sz="2700" dirty="0"/>
              <a:t>(Lidové noviny, Hospodářské noviny)</a:t>
            </a:r>
            <a:endParaRPr lang="cs-CZ" sz="2700" b="1" dirty="0"/>
          </a:p>
          <a:p>
            <a:pPr lvl="1"/>
            <a:r>
              <a:rPr lang="cs-CZ" sz="2700" b="1" dirty="0"/>
              <a:t>nadnárodní </a:t>
            </a:r>
            <a:r>
              <a:rPr lang="cs-CZ" sz="2700" dirty="0"/>
              <a:t>(</a:t>
            </a:r>
            <a:r>
              <a:rPr lang="cs-CZ" sz="2700" dirty="0" err="1"/>
              <a:t>Reader´s</a:t>
            </a:r>
            <a:r>
              <a:rPr lang="cs-CZ" sz="2700" dirty="0"/>
              <a:t> Digest)</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0086722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 Podle periodicity</a:t>
            </a:r>
          </a:p>
        </p:txBody>
      </p:sp>
      <p:sp>
        <p:nvSpPr>
          <p:cNvPr id="3" name="Zástupný symbol pro obsah 2"/>
          <p:cNvSpPr>
            <a:spLocks noGrp="1"/>
          </p:cNvSpPr>
          <p:nvPr>
            <p:ph idx="1"/>
          </p:nvPr>
        </p:nvSpPr>
        <p:spPr>
          <a:xfrm>
            <a:off x="838200" y="1499191"/>
            <a:ext cx="10515600" cy="4474436"/>
          </a:xfrm>
        </p:spPr>
        <p:txBody>
          <a:bodyPr>
            <a:normAutofit lnSpcReduction="10000"/>
          </a:bodyPr>
          <a:lstStyle/>
          <a:p>
            <a:r>
              <a:rPr lang="cs-CZ" dirty="0"/>
              <a:t>periodicitu definuje zákon o právech a povinnostech při vydávání periodického tisku.</a:t>
            </a:r>
          </a:p>
          <a:p>
            <a:r>
              <a:rPr lang="cs-CZ" b="1" dirty="0"/>
              <a:t>Periodický tisk:</a:t>
            </a:r>
            <a:r>
              <a:rPr lang="cs-CZ" dirty="0"/>
              <a:t> jsou noviny, časopisy a jiné tiskoviny vydávané pod </a:t>
            </a:r>
            <a:r>
              <a:rPr lang="cs-CZ" b="1" dirty="0"/>
              <a:t>stejným názvem, se stejným obsahovým zaměřením a v jednotné grafické úpravě nejméně 2krát v kalendářním roce.</a:t>
            </a:r>
            <a:endParaRPr lang="cs-CZ" dirty="0"/>
          </a:p>
          <a:p>
            <a:pPr lvl="1"/>
            <a:r>
              <a:rPr lang="cs-CZ" sz="2600" b="1" dirty="0"/>
              <a:t>Noviny: </a:t>
            </a:r>
            <a:r>
              <a:rPr lang="cs-CZ" sz="2600" dirty="0"/>
              <a:t>tištěná média (periodika), která vycházejí minimálně dvakrát týdně a obsahují aktuální politickou část, která se vyznačuje tematickou pestrostí (diverzitou)</a:t>
            </a:r>
          </a:p>
          <a:p>
            <a:pPr lvl="1"/>
            <a:r>
              <a:rPr lang="cs-CZ" sz="2600" b="1" dirty="0"/>
              <a:t>Časopis: </a:t>
            </a:r>
            <a:r>
              <a:rPr lang="cs-CZ" sz="2600" dirty="0"/>
              <a:t>tištěné médium, vychází v delších intervalech než noviny, maximálně jedenkrát týdně a minimálně dvakrát ročně</a:t>
            </a:r>
            <a:r>
              <a:rPr lang="cs-CZ" dirty="0"/>
              <a:t>.</a:t>
            </a:r>
          </a:p>
          <a:p>
            <a:r>
              <a:rPr lang="cs-CZ" b="1" dirty="0"/>
              <a:t>Za periodická tištěná média se NEPOVAŽUJÍ: Sbírky zákonů a úřední věstníky</a:t>
            </a: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6078406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 Podle obsahu</a:t>
            </a:r>
          </a:p>
        </p:txBody>
      </p:sp>
      <p:sp>
        <p:nvSpPr>
          <p:cNvPr id="3" name="Zástupný symbol pro obsah 2"/>
          <p:cNvSpPr>
            <a:spLocks noGrp="1"/>
          </p:cNvSpPr>
          <p:nvPr>
            <p:ph idx="1"/>
          </p:nvPr>
        </p:nvSpPr>
        <p:spPr>
          <a:xfrm>
            <a:off x="838200" y="1622289"/>
            <a:ext cx="10515600" cy="4351338"/>
          </a:xfrm>
        </p:spPr>
        <p:txBody>
          <a:bodyPr>
            <a:normAutofit/>
          </a:bodyPr>
          <a:lstStyle/>
          <a:p>
            <a:endParaRPr lang="cs-CZ" b="1" dirty="0"/>
          </a:p>
          <a:p>
            <a:endParaRPr lang="cs-CZ" b="1" dirty="0"/>
          </a:p>
          <a:p>
            <a:r>
              <a:rPr lang="cs-CZ" b="1" dirty="0"/>
              <a:t>zpravodajské týdeníky </a:t>
            </a:r>
            <a:r>
              <a:rPr lang="cs-CZ" dirty="0"/>
              <a:t>(Týden, Instinkt)</a:t>
            </a:r>
          </a:p>
          <a:p>
            <a:r>
              <a:rPr lang="cs-CZ" b="1" dirty="0"/>
              <a:t>společenský a životní styl </a:t>
            </a:r>
            <a:r>
              <a:rPr lang="cs-CZ" dirty="0"/>
              <a:t>(Květy, Vlasta, </a:t>
            </a:r>
            <a:r>
              <a:rPr lang="cs-CZ" dirty="0" err="1"/>
              <a:t>Xantypa</a:t>
            </a:r>
            <a:r>
              <a:rPr lang="cs-CZ" dirty="0"/>
              <a:t>)</a:t>
            </a:r>
            <a:endParaRPr lang="cs-CZ" b="1" dirty="0"/>
          </a:p>
          <a:p>
            <a:r>
              <a:rPr lang="cs-CZ" b="1" dirty="0"/>
              <a:t>pro děti a mládež </a:t>
            </a:r>
            <a:r>
              <a:rPr lang="cs-CZ" dirty="0"/>
              <a:t>(ABC, Bravo, Dívka)</a:t>
            </a:r>
          </a:p>
          <a:p>
            <a:r>
              <a:rPr lang="cs-CZ" b="1" dirty="0"/>
              <a:t>zájmy a hobby </a:t>
            </a:r>
            <a:r>
              <a:rPr lang="cs-CZ" dirty="0"/>
              <a:t>(Golf, Tenis, Cyklistika, Včelařství)</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9413573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12" name="Nadpis 7">
            <a:extLst>
              <a:ext uri="{FF2B5EF4-FFF2-40B4-BE49-F238E27FC236}">
                <a16:creationId xmlns:a16="http://schemas.microsoft.com/office/drawing/2014/main" id="{FDF2B68B-3CDC-491A-A5B1-C450A01FEEBA}"/>
              </a:ext>
            </a:extLst>
          </p:cNvPr>
          <p:cNvSpPr txBox="1">
            <a:spLocks/>
          </p:cNvSpPr>
          <p:nvPr/>
        </p:nvSpPr>
        <p:spPr>
          <a:xfrm>
            <a:off x="1524000" y="1932645"/>
            <a:ext cx="9144000" cy="2586191"/>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cs-CZ" sz="5400" b="1" dirty="0"/>
          </a:p>
          <a:p>
            <a:pPr algn="ctr"/>
            <a:r>
              <a:rPr lang="cs-CZ" sz="5500" b="1" dirty="0"/>
              <a:t>9. Čtyři teorie tisku</a:t>
            </a:r>
          </a:p>
        </p:txBody>
      </p:sp>
    </p:spTree>
    <p:extLst>
      <p:ext uri="{BB962C8B-B14F-4D97-AF65-F5344CB8AC3E}">
        <p14:creationId xmlns:p14="http://schemas.microsoft.com/office/powerpoint/2010/main" val="1870889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901995" y="786809"/>
            <a:ext cx="10515600" cy="4556008"/>
          </a:xfrm>
        </p:spPr>
        <p:txBody>
          <a:bodyPr>
            <a:normAutofit/>
          </a:bodyPr>
          <a:lstStyle/>
          <a:p>
            <a:endParaRPr lang="cs-CZ" sz="2600" b="1" dirty="0"/>
          </a:p>
          <a:p>
            <a:r>
              <a:rPr lang="cs-CZ" sz="2600" b="1" dirty="0"/>
              <a:t>Medializace</a:t>
            </a:r>
            <a:r>
              <a:rPr lang="cs-CZ" sz="2600" dirty="0"/>
              <a:t> – sociální změna, jejíž podstatou je nebývalé rozšíření komunikačních médií a jejich stále zřetelnější podíl na životě společnosti</a:t>
            </a:r>
          </a:p>
          <a:p>
            <a:r>
              <a:rPr lang="cs-CZ" sz="2600" b="1" dirty="0"/>
              <a:t>Rysy medializace</a:t>
            </a:r>
            <a:r>
              <a:rPr lang="cs-CZ" sz="2600" dirty="0"/>
              <a:t>:</a:t>
            </a:r>
          </a:p>
          <a:p>
            <a:pPr lvl="1"/>
            <a:r>
              <a:rPr lang="cs-CZ" sz="2500" b="1" dirty="0"/>
              <a:t>a) extenze</a:t>
            </a:r>
            <a:r>
              <a:rPr lang="cs-CZ" sz="2500" dirty="0"/>
              <a:t>: média rozšiřují možnosti lidské komunikace</a:t>
            </a:r>
          </a:p>
          <a:p>
            <a:pPr lvl="1"/>
            <a:r>
              <a:rPr lang="cs-CZ" sz="2500" b="1" dirty="0"/>
              <a:t>b) substituce</a:t>
            </a:r>
            <a:r>
              <a:rPr lang="cs-CZ" sz="2500" dirty="0"/>
              <a:t>: média nahrazují některé sociální aktivity (televizní debata nahrazuje předvolební mítink)</a:t>
            </a:r>
          </a:p>
          <a:p>
            <a:pPr lvl="1"/>
            <a:r>
              <a:rPr lang="cs-CZ" sz="2500" b="1" dirty="0"/>
              <a:t>c)</a:t>
            </a:r>
            <a:r>
              <a:rPr lang="cs-CZ" sz="2500" dirty="0"/>
              <a:t> </a:t>
            </a:r>
            <a:r>
              <a:rPr lang="cs-CZ" sz="2500" b="1" dirty="0"/>
              <a:t>amalgamizace</a:t>
            </a:r>
            <a:r>
              <a:rPr lang="cs-CZ" sz="2500" dirty="0"/>
              <a:t>: postupně se stírají hranice mezi mediálními a nemediálními aktivitami – mediální definice reality se míchá v jeden amalgám se sociální definicí reality</a:t>
            </a:r>
          </a:p>
          <a:p>
            <a:pPr lvl="1"/>
            <a:r>
              <a:rPr lang="cs-CZ" sz="2500" b="1" dirty="0"/>
              <a:t>d)</a:t>
            </a:r>
            <a:r>
              <a:rPr lang="cs-CZ" sz="2500" dirty="0"/>
              <a:t> </a:t>
            </a:r>
            <a:r>
              <a:rPr lang="cs-CZ" sz="2500" b="1" dirty="0"/>
              <a:t>akomodace</a:t>
            </a:r>
            <a:r>
              <a:rPr lang="cs-CZ" sz="2500" dirty="0"/>
              <a:t>: média jsou významným průmyslovým odvětvím</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5688349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95670" y="382772"/>
            <a:ext cx="10515600" cy="5901071"/>
          </a:xfrm>
        </p:spPr>
        <p:txBody>
          <a:bodyPr>
            <a:normAutofit fontScale="92500" lnSpcReduction="20000"/>
          </a:bodyPr>
          <a:lstStyle/>
          <a:p>
            <a:r>
              <a:rPr lang="cs-CZ" b="1" dirty="0"/>
              <a:t>Čtyři teorie tisku formulovali v roce 1956 v článku „</a:t>
            </a:r>
            <a:r>
              <a:rPr lang="cs-CZ" b="1" dirty="0" err="1"/>
              <a:t>Four</a:t>
            </a:r>
            <a:r>
              <a:rPr lang="cs-CZ" b="1" dirty="0"/>
              <a:t> </a:t>
            </a:r>
            <a:r>
              <a:rPr lang="cs-CZ" b="1" dirty="0" err="1"/>
              <a:t>Theories</a:t>
            </a:r>
            <a:r>
              <a:rPr lang="cs-CZ" b="1" dirty="0"/>
              <a:t> of </a:t>
            </a:r>
            <a:r>
              <a:rPr lang="cs-CZ" b="1" dirty="0" err="1"/>
              <a:t>the</a:t>
            </a:r>
            <a:r>
              <a:rPr lang="cs-CZ" b="1" dirty="0"/>
              <a:t> </a:t>
            </a:r>
            <a:r>
              <a:rPr lang="cs-CZ" b="1" dirty="0" err="1"/>
              <a:t>Press</a:t>
            </a:r>
            <a:r>
              <a:rPr lang="cs-CZ" b="1" dirty="0"/>
              <a:t>“ mediální analytici </a:t>
            </a:r>
            <a:r>
              <a:rPr lang="cs-CZ" b="1" dirty="0" err="1"/>
              <a:t>Fredrich</a:t>
            </a:r>
            <a:r>
              <a:rPr lang="cs-CZ" b="1" dirty="0"/>
              <a:t> </a:t>
            </a:r>
            <a:r>
              <a:rPr lang="cs-CZ" b="1" dirty="0" err="1"/>
              <a:t>Siebert</a:t>
            </a:r>
            <a:r>
              <a:rPr lang="cs-CZ" b="1" dirty="0"/>
              <a:t>, Theodor </a:t>
            </a:r>
            <a:r>
              <a:rPr lang="cs-CZ" b="1" dirty="0" err="1"/>
              <a:t>Peterson</a:t>
            </a:r>
            <a:r>
              <a:rPr lang="cs-CZ" b="1" dirty="0"/>
              <a:t>, </a:t>
            </a:r>
            <a:r>
              <a:rPr lang="cs-CZ" b="1" dirty="0" err="1"/>
              <a:t>Wilbur</a:t>
            </a:r>
            <a:r>
              <a:rPr lang="cs-CZ" b="1" dirty="0"/>
              <a:t> </a:t>
            </a:r>
            <a:r>
              <a:rPr lang="cs-CZ" b="1" dirty="0" err="1"/>
              <a:t>Schramm</a:t>
            </a:r>
            <a:r>
              <a:rPr lang="cs-CZ" b="1" dirty="0"/>
              <a:t>.</a:t>
            </a:r>
            <a:endParaRPr lang="cs-CZ" dirty="0"/>
          </a:p>
          <a:p>
            <a:r>
              <a:rPr lang="cs-CZ" b="1" dirty="0"/>
              <a:t>Jedná se o čtyři přístupy řešení vztahu mezi společností (politickým režimem) a médii. </a:t>
            </a:r>
            <a:endParaRPr lang="cs-CZ" dirty="0"/>
          </a:p>
          <a:p>
            <a:pPr lvl="0"/>
            <a:r>
              <a:rPr lang="cs-CZ" sz="2600" b="1" dirty="0"/>
              <a:t>Autoritářská teorie</a:t>
            </a:r>
            <a:r>
              <a:rPr lang="cs-CZ" sz="2600" dirty="0"/>
              <a:t>: média jsou prostředek pro sdělování postojů a názorů nějaké autority (například panovník nebo politik, který je vlastníkem médií) a souhlasí se stávajícím rozdělením moci</a:t>
            </a:r>
          </a:p>
          <a:p>
            <a:pPr lvl="0"/>
            <a:r>
              <a:rPr lang="cs-CZ" sz="2600" b="1" dirty="0"/>
              <a:t>Libertariánská teorie</a:t>
            </a:r>
            <a:r>
              <a:rPr lang="cs-CZ" sz="2600" dirty="0"/>
              <a:t>: je označována také jako teorie svobodného tisku. Zabraňuje, aby stát kontroloval veřejnou komunikaci  - všechny mediálně prezentované názory jsou v rovnováze.</a:t>
            </a:r>
          </a:p>
          <a:p>
            <a:r>
              <a:rPr lang="cs-CZ" sz="2600" dirty="0"/>
              <a:t>Média jsou uspořádána tak, aby mohla kdykoli říci, co se jim zachce.</a:t>
            </a:r>
          </a:p>
          <a:p>
            <a:pPr lvl="0"/>
            <a:r>
              <a:rPr lang="cs-CZ" sz="2600" b="1" dirty="0"/>
              <a:t>Teorie společenské odpovědnosti</a:t>
            </a:r>
            <a:r>
              <a:rPr lang="cs-CZ" sz="2600" dirty="0"/>
              <a:t>: média by měla nacházet rozličné pohledy na daný problém, ale měla by mít hranici, za niž nejdou (například nepodporovat násilí, zločinnost, terorismus atd.)</a:t>
            </a:r>
          </a:p>
          <a:p>
            <a:pPr lvl="0"/>
            <a:r>
              <a:rPr lang="cs-CZ" sz="2600" b="1" dirty="0"/>
              <a:t>Sovětská komunistická teorie médií</a:t>
            </a:r>
            <a:r>
              <a:rPr lang="cs-CZ" sz="2600" dirty="0"/>
              <a:t>: média jsou nástroj jednoho typu socializace a formování veřejného mínění, média slouží jako prostředek vzdělávání a osvěty (výchova socialistického občana)</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8686354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Denis McQuail</a:t>
            </a:r>
            <a:endParaRPr lang="cs-CZ" dirty="0"/>
          </a:p>
        </p:txBody>
      </p:sp>
      <p:sp>
        <p:nvSpPr>
          <p:cNvPr id="3" name="Zástupný symbol pro obsah 2"/>
          <p:cNvSpPr>
            <a:spLocks noGrp="1"/>
          </p:cNvSpPr>
          <p:nvPr>
            <p:ph idx="1"/>
          </p:nvPr>
        </p:nvSpPr>
        <p:spPr>
          <a:xfrm>
            <a:off x="838200" y="1622289"/>
            <a:ext cx="10515600" cy="4351338"/>
          </a:xfrm>
        </p:spPr>
        <p:txBody>
          <a:bodyPr>
            <a:normAutofit/>
          </a:bodyPr>
          <a:lstStyle/>
          <a:p>
            <a:endParaRPr lang="cs-CZ" dirty="0"/>
          </a:p>
          <a:p>
            <a:r>
              <a:rPr lang="cs-CZ" dirty="0"/>
              <a:t>navrhl další 2 koncepce:</a:t>
            </a:r>
          </a:p>
          <a:p>
            <a:pPr lvl="1"/>
            <a:r>
              <a:rPr lang="cs-CZ" sz="2800" b="1" dirty="0"/>
              <a:t>A) Rozvojová teorie médií</a:t>
            </a:r>
            <a:r>
              <a:rPr lang="cs-CZ" sz="2800" dirty="0"/>
              <a:t>: média by měla přispívat k modernizaci společnosti, měla by naplňovat socializační a vzdělávací cíle.</a:t>
            </a:r>
          </a:p>
          <a:p>
            <a:pPr lvl="1"/>
            <a:r>
              <a:rPr lang="cs-CZ" sz="2800" b="1" dirty="0"/>
              <a:t>B) Teorie demokratické participace</a:t>
            </a:r>
            <a:r>
              <a:rPr lang="cs-CZ" sz="2800" dirty="0"/>
              <a:t>: média představují společenskou instituci, nemá existovat žádná demokratická kontrola médií, média by měla být uspořádána tak, aby podporovala zájmy menšin a jednotlivců.</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1919560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12" name="Nadpis 7">
            <a:extLst>
              <a:ext uri="{FF2B5EF4-FFF2-40B4-BE49-F238E27FC236}">
                <a16:creationId xmlns:a16="http://schemas.microsoft.com/office/drawing/2014/main" id="{868A334E-51B2-4D68-B555-044C41B28347}"/>
              </a:ext>
            </a:extLst>
          </p:cNvPr>
          <p:cNvSpPr txBox="1">
            <a:spLocks/>
          </p:cNvSpPr>
          <p:nvPr/>
        </p:nvSpPr>
        <p:spPr>
          <a:xfrm>
            <a:off x="1524000" y="1932645"/>
            <a:ext cx="9144000" cy="2586191"/>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cs-CZ" sz="5400" b="1" dirty="0"/>
          </a:p>
          <a:p>
            <a:pPr algn="ctr"/>
            <a:r>
              <a:rPr lang="cs-CZ" sz="5500" b="1" dirty="0"/>
              <a:t>10. Vysílání veřejné služby</a:t>
            </a:r>
          </a:p>
        </p:txBody>
      </p:sp>
    </p:spTree>
    <p:extLst>
      <p:ext uri="{BB962C8B-B14F-4D97-AF65-F5344CB8AC3E}">
        <p14:creationId xmlns:p14="http://schemas.microsoft.com/office/powerpoint/2010/main" val="424987346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105786"/>
            <a:ext cx="10515600" cy="4867841"/>
          </a:xfrm>
        </p:spPr>
        <p:txBody>
          <a:bodyPr>
            <a:normAutofit/>
          </a:bodyPr>
          <a:lstStyle/>
          <a:p>
            <a:endParaRPr lang="cs-CZ" dirty="0"/>
          </a:p>
          <a:p>
            <a:r>
              <a:rPr lang="cs-CZ" dirty="0"/>
              <a:t>Mezi média s vysílaným signálem se řadí televizní a rozhlasové organizace:</a:t>
            </a:r>
          </a:p>
          <a:p>
            <a:pPr lvl="1"/>
            <a:r>
              <a:rPr lang="cs-CZ" sz="2800" b="1" dirty="0"/>
              <a:t>A) veřejného sektoru </a:t>
            </a:r>
            <a:r>
              <a:rPr lang="cs-CZ" sz="2800" dirty="0"/>
              <a:t>(státní, veřejnoprávní – vysílání veřejné služby)</a:t>
            </a:r>
          </a:p>
          <a:p>
            <a:pPr lvl="1"/>
            <a:r>
              <a:rPr lang="cs-CZ" sz="2800" b="1" dirty="0"/>
              <a:t>B) soukromého sektoru</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5536314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Veřejný sektor</a:t>
            </a:r>
          </a:p>
        </p:txBody>
      </p:sp>
      <p:sp>
        <p:nvSpPr>
          <p:cNvPr id="3" name="Zástupný symbol pro obsah 2"/>
          <p:cNvSpPr>
            <a:spLocks noGrp="1"/>
          </p:cNvSpPr>
          <p:nvPr>
            <p:ph idx="1"/>
          </p:nvPr>
        </p:nvSpPr>
        <p:spPr>
          <a:xfrm>
            <a:off x="838200" y="1622289"/>
            <a:ext cx="10515600" cy="4351338"/>
          </a:xfrm>
        </p:spPr>
        <p:txBody>
          <a:bodyPr>
            <a:normAutofit/>
          </a:bodyPr>
          <a:lstStyle/>
          <a:p>
            <a:r>
              <a:rPr lang="cs-CZ" dirty="0"/>
              <a:t>v oblasti vysílacích médií se liší stupněm svázanosti se státním aparátem a vládou:</a:t>
            </a:r>
          </a:p>
          <a:p>
            <a:endParaRPr lang="cs-CZ" dirty="0"/>
          </a:p>
          <a:p>
            <a:pPr lvl="0"/>
            <a:r>
              <a:rPr lang="cs-CZ" b="1" dirty="0"/>
              <a:t>1) Státní rozhlas a státní televize</a:t>
            </a:r>
            <a:r>
              <a:rPr lang="cs-CZ" dirty="0"/>
              <a:t> jsou bezprostředně podřízeny státnímu aparátu – v zemích s autoritářským režimem mu jednostranně a bezvýhradně slouží</a:t>
            </a:r>
          </a:p>
          <a:p>
            <a:pPr lvl="0"/>
            <a:r>
              <a:rPr lang="cs-CZ" b="1" dirty="0"/>
              <a:t>2) Veřejnoprávní rozhlas a televize </a:t>
            </a:r>
            <a:r>
              <a:rPr lang="cs-CZ" dirty="0"/>
              <a:t>jsou zřizovány zákonem s tím, že jsou nestátní organizací, vykonávající neziskovou veřejnou službu</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96018046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Soukromý sektor</a:t>
            </a:r>
          </a:p>
        </p:txBody>
      </p:sp>
      <p:sp>
        <p:nvSpPr>
          <p:cNvPr id="3" name="Zástupný symbol pro obsah 2"/>
          <p:cNvSpPr>
            <a:spLocks noGrp="1"/>
          </p:cNvSpPr>
          <p:nvPr>
            <p:ph idx="1"/>
          </p:nvPr>
        </p:nvSpPr>
        <p:spPr>
          <a:xfrm>
            <a:off x="838200" y="1622289"/>
            <a:ext cx="10515600" cy="4554674"/>
          </a:xfrm>
        </p:spPr>
        <p:txBody>
          <a:bodyPr>
            <a:normAutofit/>
          </a:bodyPr>
          <a:lstStyle/>
          <a:p>
            <a:r>
              <a:rPr lang="cs-CZ" dirty="0"/>
              <a:t>V oblasti vysílacích médií je organizován na bázi soukromého podnikání, poprvé se objevilo a dosud existuje hlavně v USA.</a:t>
            </a:r>
          </a:p>
          <a:p>
            <a:r>
              <a:rPr lang="cs-CZ" dirty="0"/>
              <a:t>V Evropě rozhlasové vysílání začínalo jako licencované soukromé podnikání, jakmile se ale začal rozhlas masové rozšiřovat, národní státy v Evropě jeho vysílání zestátnily. Například do společnosti </a:t>
            </a:r>
            <a:r>
              <a:rPr lang="cs-CZ" dirty="0" err="1"/>
              <a:t>Radiojournal</a:t>
            </a:r>
            <a:r>
              <a:rPr lang="cs-CZ" dirty="0"/>
              <a:t> u nás vstoupil v roce 1925 většinovým podílem československý stát. Také soukromá BBC (</a:t>
            </a:r>
            <a:r>
              <a:rPr lang="cs-CZ" dirty="0" err="1"/>
              <a:t>British</a:t>
            </a:r>
            <a:r>
              <a:rPr lang="cs-CZ" dirty="0"/>
              <a:t> Broadcasting </a:t>
            </a:r>
            <a:r>
              <a:rPr lang="cs-CZ" dirty="0" err="1"/>
              <a:t>Company</a:t>
            </a:r>
            <a:r>
              <a:rPr lang="cs-CZ" dirty="0"/>
              <a:t>) se v roce 1927 stala veřejnou korporací BBC (</a:t>
            </a:r>
            <a:r>
              <a:rPr lang="cs-CZ" dirty="0" err="1"/>
              <a:t>British</a:t>
            </a:r>
            <a:r>
              <a:rPr lang="cs-CZ" dirty="0"/>
              <a:t> Broadcasting Corporation)!!! BBC se stala průkopníkem: na rozdíl od ostatních evropských rozhlasů se nestala součástí státního aparátu, ale zůstala veřejnou korporací nezávislou na státu.</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06969189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691116"/>
            <a:ext cx="10515600" cy="5282511"/>
          </a:xfrm>
        </p:spPr>
        <p:txBody>
          <a:bodyPr>
            <a:normAutofit/>
          </a:bodyPr>
          <a:lstStyle/>
          <a:p>
            <a:endParaRPr lang="cs-CZ" dirty="0"/>
          </a:p>
          <a:p>
            <a:r>
              <a:rPr lang="cs-CZ" dirty="0"/>
              <a:t>Veřejnoprávní modely vysílání se v západoevropských demokraciích rozvíjely po 2. světové válce, až po roce 1989 ve východní Evropě. Veřejnoprávní rozhlasy a televize zůstávaly nadále monopolním vysílatelem v dané zemi – limity kmitočtového spektra bránily vzniku soukromého vysílání, roli hrála i investiční a provozní náročnost vysílání.</a:t>
            </a:r>
          </a:p>
          <a:p>
            <a:r>
              <a:rPr lang="cs-CZ" dirty="0"/>
              <a:t>Rozvoj soukromého rozhlasového vysílání v západní Evropě 70. léta 20.století, rozvoj soukromého televizního vysílání v západní Evropě 80. léta 20. století. – To znamená, že v této době vzniká </a:t>
            </a:r>
            <a:r>
              <a:rPr lang="cs-CZ" b="1" dirty="0"/>
              <a:t>duální systém vysílání – současně existuje veřejnoprávní a soukromé rozhlasové a televizní vysílání </a:t>
            </a: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05654126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12" name="Nadpis 7">
            <a:extLst>
              <a:ext uri="{FF2B5EF4-FFF2-40B4-BE49-F238E27FC236}">
                <a16:creationId xmlns:a16="http://schemas.microsoft.com/office/drawing/2014/main" id="{706114E5-D009-4A0E-9715-7817C4B56838}"/>
              </a:ext>
            </a:extLst>
          </p:cNvPr>
          <p:cNvSpPr txBox="1">
            <a:spLocks/>
          </p:cNvSpPr>
          <p:nvPr/>
        </p:nvSpPr>
        <p:spPr>
          <a:xfrm>
            <a:off x="1524000" y="1932645"/>
            <a:ext cx="9144000" cy="2586191"/>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cs-CZ" sz="5400" b="1" dirty="0"/>
          </a:p>
          <a:p>
            <a:pPr algn="ctr"/>
            <a:r>
              <a:rPr lang="cs-CZ" sz="5500" b="1" dirty="0"/>
              <a:t>11. Mediální výchova a mediální gramotnost</a:t>
            </a:r>
          </a:p>
        </p:txBody>
      </p:sp>
    </p:spTree>
    <p:extLst>
      <p:ext uri="{BB962C8B-B14F-4D97-AF65-F5344CB8AC3E}">
        <p14:creationId xmlns:p14="http://schemas.microsoft.com/office/powerpoint/2010/main" val="50961109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084521"/>
            <a:ext cx="10515600" cy="5092442"/>
          </a:xfrm>
        </p:spPr>
        <p:txBody>
          <a:bodyPr>
            <a:normAutofit/>
          </a:bodyPr>
          <a:lstStyle/>
          <a:p>
            <a:endParaRPr lang="cs-CZ" b="1" dirty="0"/>
          </a:p>
          <a:p>
            <a:endParaRPr lang="cs-CZ" b="1" dirty="0"/>
          </a:p>
          <a:p>
            <a:r>
              <a:rPr lang="cs-CZ" b="1" dirty="0"/>
              <a:t>Mediální gramotnost: </a:t>
            </a:r>
            <a:r>
              <a:rPr lang="cs-CZ" dirty="0"/>
              <a:t>znalosti a dovednosti, které umožňují chápat a kriticky vyhodnocovat různé aspekty médií (mediálních obsahů)</a:t>
            </a:r>
          </a:p>
          <a:p>
            <a:endParaRPr lang="cs-CZ" dirty="0"/>
          </a:p>
          <a:p>
            <a:r>
              <a:rPr lang="cs-CZ" b="1" dirty="0"/>
              <a:t>Mediální výchova: </a:t>
            </a:r>
            <a:r>
              <a:rPr lang="cs-CZ" dirty="0"/>
              <a:t>systematické předávání poznatků o médiích</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9916615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
            </a:r>
            <a:br>
              <a:rPr lang="cs-CZ" dirty="0"/>
            </a:br>
            <a:r>
              <a:rPr lang="cs-CZ" sz="4900" dirty="0"/>
              <a:t>Roviny mediální gramotnosti:</a:t>
            </a:r>
            <a:r>
              <a:rPr lang="cs-CZ" dirty="0"/>
              <a:t/>
            </a:r>
            <a:br>
              <a:rPr lang="cs-CZ" dirty="0"/>
            </a:br>
            <a:endParaRPr lang="cs-CZ" dirty="0"/>
          </a:p>
        </p:txBody>
      </p:sp>
      <p:sp>
        <p:nvSpPr>
          <p:cNvPr id="3" name="Zástupný symbol pro obsah 2"/>
          <p:cNvSpPr>
            <a:spLocks noGrp="1"/>
          </p:cNvSpPr>
          <p:nvPr>
            <p:ph idx="1"/>
          </p:nvPr>
        </p:nvSpPr>
        <p:spPr>
          <a:xfrm>
            <a:off x="838200" y="1622289"/>
            <a:ext cx="10515600" cy="4554674"/>
          </a:xfrm>
        </p:spPr>
        <p:txBody>
          <a:bodyPr>
            <a:normAutofit/>
          </a:bodyPr>
          <a:lstStyle/>
          <a:p>
            <a:pPr lvl="0"/>
            <a:endParaRPr lang="cs-CZ" b="1" dirty="0"/>
          </a:p>
          <a:p>
            <a:pPr lvl="0"/>
            <a:r>
              <a:rPr lang="cs-CZ" b="1" dirty="0"/>
              <a:t>Mediální výchova</a:t>
            </a:r>
            <a:r>
              <a:rPr lang="cs-CZ" dirty="0"/>
              <a:t>: - </a:t>
            </a:r>
            <a:r>
              <a:rPr lang="cs-CZ" b="1" dirty="0"/>
              <a:t>školní</a:t>
            </a:r>
            <a:r>
              <a:rPr lang="cs-CZ" dirty="0"/>
              <a:t> (viz průřezová témata Rámcového vzdělávacího programu pro základní školy a střední školy); - </a:t>
            </a:r>
            <a:r>
              <a:rPr lang="cs-CZ" b="1" dirty="0"/>
              <a:t>mimoškolní </a:t>
            </a:r>
            <a:r>
              <a:rPr lang="cs-CZ" dirty="0"/>
              <a:t>(zájmové kroužky mladých novinářů)</a:t>
            </a:r>
          </a:p>
          <a:p>
            <a:pPr lvl="0"/>
            <a:r>
              <a:rPr lang="cs-CZ" b="1" dirty="0"/>
              <a:t>Profesní vzdělávání</a:t>
            </a:r>
            <a:r>
              <a:rPr lang="cs-CZ" dirty="0"/>
              <a:t>: - </a:t>
            </a:r>
            <a:r>
              <a:rPr lang="cs-CZ" b="1" dirty="0"/>
              <a:t>vzdělávání učitelů, i budoucích učitelů</a:t>
            </a:r>
            <a:r>
              <a:rPr lang="cs-CZ" dirty="0"/>
              <a:t>, kteří učí nebo budou učit mediální výchovu; </a:t>
            </a:r>
            <a:r>
              <a:rPr lang="cs-CZ" b="1" dirty="0"/>
              <a:t>vzdělávání novinářů</a:t>
            </a:r>
            <a:endParaRPr lang="cs-CZ" dirty="0"/>
          </a:p>
          <a:p>
            <a:pPr lvl="0"/>
            <a:r>
              <a:rPr lang="cs-CZ" b="1" dirty="0"/>
              <a:t>Mediální osvěta</a:t>
            </a:r>
            <a:r>
              <a:rPr lang="cs-CZ" dirty="0"/>
              <a:t>: - </a:t>
            </a:r>
            <a:r>
              <a:rPr lang="cs-CZ" b="1" dirty="0"/>
              <a:t>mediální kritika</a:t>
            </a:r>
            <a:r>
              <a:rPr lang="cs-CZ" dirty="0"/>
              <a:t>: pořady o médiích v rozhlase a v televizi; označování vhodnosti pořadů v televizi (např. pořad není vhodný pro děti)</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844000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265814"/>
            <a:ext cx="10515600" cy="5707813"/>
          </a:xfrm>
        </p:spPr>
        <p:txBody>
          <a:bodyPr>
            <a:normAutofit/>
          </a:bodyPr>
          <a:lstStyle/>
          <a:p>
            <a:endParaRPr lang="cs-CZ" b="1" dirty="0"/>
          </a:p>
          <a:p>
            <a:endParaRPr lang="cs-CZ" b="1" dirty="0"/>
          </a:p>
          <a:p>
            <a:r>
              <a:rPr lang="cs-CZ" b="1" dirty="0"/>
              <a:t>Mediace </a:t>
            </a:r>
            <a:r>
              <a:rPr lang="cs-CZ" dirty="0"/>
              <a:t>– proces, při němž mezi dvě strany vstupuje nějaký prostředník, aby ovlivnil či zajistil vztah mezi nimi</a:t>
            </a:r>
          </a:p>
          <a:p>
            <a:r>
              <a:rPr lang="cs-CZ" b="1" dirty="0"/>
              <a:t>Médium – </a:t>
            </a:r>
            <a:r>
              <a:rPr lang="cs-CZ" dirty="0"/>
              <a:t>prostředek</a:t>
            </a:r>
            <a:r>
              <a:rPr lang="en-US" dirty="0"/>
              <a:t>; </a:t>
            </a:r>
            <a:r>
              <a:rPr lang="cs-CZ" dirty="0"/>
              <a:t>prostředí; to, co zprostředkovává nějaký děj</a:t>
            </a:r>
          </a:p>
          <a:p>
            <a:r>
              <a:rPr lang="cs-CZ" b="1" dirty="0"/>
              <a:t>Médium – </a:t>
            </a:r>
            <a:r>
              <a:rPr lang="cs-CZ" dirty="0"/>
              <a:t>(v oboru mediální studia) je to důležitý článek mezi komunikátorem a adresátem</a:t>
            </a:r>
            <a:r>
              <a:rPr lang="cs-CZ" b="1" dirty="0"/>
              <a:t>   </a:t>
            </a:r>
            <a:r>
              <a:rPr lang="cs-CZ" dirty="0"/>
              <a:t>například mezi redakcí novin, časopisu, rozhlasové nebo televizní redakce, internetovým (e-mailovým či facebookovým) zdrojem a čtenářem, posluchačem, divákem, účastníkem internetové diskuse apod.</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58747623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80731" y="1733108"/>
            <a:ext cx="10515600" cy="1935236"/>
          </a:xfrm>
        </p:spPr>
        <p:txBody>
          <a:bodyPr>
            <a:normAutofit fontScale="90000"/>
          </a:bodyPr>
          <a:lstStyle/>
          <a:p>
            <a:pPr algn="ctr"/>
            <a:r>
              <a:rPr lang="cs-CZ" b="1" dirty="0"/>
              <a:t/>
            </a:r>
            <a:br>
              <a:rPr lang="cs-CZ" b="1" dirty="0"/>
            </a:br>
            <a:r>
              <a:rPr lang="cs-CZ" sz="6000" b="1" dirty="0"/>
              <a:t>12. Významné osobnosti českých masových médií</a:t>
            </a:r>
            <a:r>
              <a:rPr lang="cs-CZ" dirty="0"/>
              <a:t/>
            </a:r>
            <a:br>
              <a:rPr lang="cs-CZ" dirty="0"/>
            </a:b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97008763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Josef Kajetán Tyl (1808 – 1856)</a:t>
            </a:r>
            <a:r>
              <a:rPr lang="cs-CZ" dirty="0"/>
              <a:t/>
            </a:r>
            <a:br>
              <a:rPr lang="cs-CZ" dirty="0"/>
            </a:br>
            <a:endParaRPr lang="cs-CZ" dirty="0"/>
          </a:p>
        </p:txBody>
      </p:sp>
      <p:sp>
        <p:nvSpPr>
          <p:cNvPr id="3" name="Zástupný symbol pro obsah 2"/>
          <p:cNvSpPr>
            <a:spLocks noGrp="1"/>
          </p:cNvSpPr>
          <p:nvPr>
            <p:ph idx="1"/>
          </p:nvPr>
        </p:nvSpPr>
        <p:spPr>
          <a:xfrm>
            <a:off x="838200" y="1622289"/>
            <a:ext cx="10515600" cy="4554674"/>
          </a:xfrm>
        </p:spPr>
        <p:txBody>
          <a:bodyPr>
            <a:normAutofit/>
          </a:bodyPr>
          <a:lstStyle/>
          <a:p>
            <a:endParaRPr lang="cs-CZ" dirty="0"/>
          </a:p>
          <a:p>
            <a:r>
              <a:rPr lang="cs-CZ" dirty="0"/>
              <a:t>spisovatel, dramatik, novinář</a:t>
            </a:r>
          </a:p>
          <a:p>
            <a:r>
              <a:rPr lang="cs-CZ" dirty="0"/>
              <a:t>1833 založil časopis </a:t>
            </a:r>
            <a:r>
              <a:rPr lang="cs-CZ" i="1" dirty="0"/>
              <a:t>Jindy a nyní</a:t>
            </a:r>
            <a:r>
              <a:rPr lang="cs-CZ" dirty="0"/>
              <a:t> – ten přejmenoval na </a:t>
            </a:r>
            <a:r>
              <a:rPr lang="cs-CZ" i="1" dirty="0"/>
              <a:t>Květy české</a:t>
            </a:r>
            <a:r>
              <a:rPr lang="cs-CZ" dirty="0"/>
              <a:t> - chtěl vytvořit český časopis, který by nekopíroval zahraniční vzory</a:t>
            </a:r>
          </a:p>
          <a:p>
            <a:r>
              <a:rPr lang="cs-CZ" dirty="0"/>
              <a:t>časopis s názvem </a:t>
            </a:r>
            <a:r>
              <a:rPr lang="cs-CZ" i="1" dirty="0"/>
              <a:t>Květy </a:t>
            </a:r>
            <a:r>
              <a:rPr lang="cs-CZ" dirty="0"/>
              <a:t>vychází dodnes</a:t>
            </a:r>
          </a:p>
          <a:p>
            <a:r>
              <a:rPr lang="cs-CZ" dirty="0"/>
              <a:t>snaha o osvětu a veřejnou aktivizaci zejména venkovského publika</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5146752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Karel Havlíček Borovský (1821 – 1856)</a:t>
            </a:r>
            <a:r>
              <a:rPr lang="cs-CZ" dirty="0"/>
              <a:t/>
            </a:r>
            <a:br>
              <a:rPr lang="cs-CZ" dirty="0"/>
            </a:br>
            <a:endParaRPr lang="cs-CZ" dirty="0"/>
          </a:p>
        </p:txBody>
      </p:sp>
      <p:sp>
        <p:nvSpPr>
          <p:cNvPr id="3" name="Zástupný symbol pro obsah 2"/>
          <p:cNvSpPr>
            <a:spLocks noGrp="1"/>
          </p:cNvSpPr>
          <p:nvPr>
            <p:ph idx="1"/>
          </p:nvPr>
        </p:nvSpPr>
        <p:spPr>
          <a:xfrm>
            <a:off x="838200" y="1622289"/>
            <a:ext cx="10515600" cy="4554674"/>
          </a:xfrm>
        </p:spPr>
        <p:txBody>
          <a:bodyPr>
            <a:normAutofit lnSpcReduction="10000"/>
          </a:bodyPr>
          <a:lstStyle/>
          <a:p>
            <a:r>
              <a:rPr lang="cs-CZ" dirty="0"/>
              <a:t>1846 redaktor </a:t>
            </a:r>
            <a:r>
              <a:rPr lang="cs-CZ" i="1" dirty="0"/>
              <a:t>Pražské noviny</a:t>
            </a:r>
            <a:endParaRPr lang="cs-CZ" dirty="0"/>
          </a:p>
          <a:p>
            <a:r>
              <a:rPr lang="cs-CZ" dirty="0"/>
              <a:t>1848 založil první český deník </a:t>
            </a:r>
            <a:r>
              <a:rPr lang="cs-CZ" i="1" dirty="0"/>
              <a:t>Národní noviny</a:t>
            </a:r>
            <a:endParaRPr lang="cs-CZ" dirty="0"/>
          </a:p>
          <a:p>
            <a:r>
              <a:rPr lang="cs-CZ" dirty="0"/>
              <a:t>1849 založil časopis </a:t>
            </a:r>
            <a:r>
              <a:rPr lang="cs-CZ" i="1" dirty="0"/>
              <a:t>Slovan</a:t>
            </a:r>
            <a:r>
              <a:rPr lang="cs-CZ" dirty="0"/>
              <a:t> (</a:t>
            </a:r>
            <a:r>
              <a:rPr lang="cs-CZ" i="1" dirty="0"/>
              <a:t>Národní noviny</a:t>
            </a:r>
            <a:r>
              <a:rPr lang="cs-CZ" dirty="0"/>
              <a:t> byly z politických důvodů zastaveny), i zde veřejně kritizuje rakouské politické poměry</a:t>
            </a:r>
          </a:p>
          <a:p>
            <a:r>
              <a:rPr lang="cs-CZ" dirty="0"/>
              <a:t>1851 exil Brixen (Švýcarsko)</a:t>
            </a:r>
          </a:p>
          <a:p>
            <a:r>
              <a:rPr lang="cs-CZ" dirty="0"/>
              <a:t>1855 zpět v Čechách</a:t>
            </a:r>
          </a:p>
          <a:p>
            <a:r>
              <a:rPr lang="cs-CZ" dirty="0"/>
              <a:t>zastánce austroslavismu: spolupráce slovanských národů v rámci habsburské monarchie</a:t>
            </a:r>
          </a:p>
          <a:p>
            <a:r>
              <a:rPr lang="cs-CZ" dirty="0"/>
              <a:t>nekompromisní kritické myšlení, logické argumenty, kultivovaný český jazyk</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43042787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Julius Grégr (1831 – 1896)</a:t>
            </a:r>
            <a:r>
              <a:rPr lang="cs-CZ" dirty="0"/>
              <a:t/>
            </a:r>
            <a:br>
              <a:rPr lang="cs-CZ" dirty="0"/>
            </a:br>
            <a:endParaRPr lang="cs-CZ" dirty="0"/>
          </a:p>
        </p:txBody>
      </p:sp>
      <p:sp>
        <p:nvSpPr>
          <p:cNvPr id="3" name="Zástupný symbol pro obsah 2"/>
          <p:cNvSpPr>
            <a:spLocks noGrp="1"/>
          </p:cNvSpPr>
          <p:nvPr>
            <p:ph idx="1"/>
          </p:nvPr>
        </p:nvSpPr>
        <p:spPr>
          <a:xfrm>
            <a:off x="838200" y="1622289"/>
            <a:ext cx="10515600" cy="4554674"/>
          </a:xfrm>
        </p:spPr>
        <p:txBody>
          <a:bodyPr>
            <a:normAutofit/>
          </a:bodyPr>
          <a:lstStyle/>
          <a:p>
            <a:endParaRPr lang="cs-CZ" dirty="0"/>
          </a:p>
          <a:p>
            <a:r>
              <a:rPr lang="cs-CZ" dirty="0"/>
              <a:t>český politik a novinář</a:t>
            </a:r>
          </a:p>
          <a:p>
            <a:r>
              <a:rPr lang="cs-CZ" dirty="0"/>
              <a:t>1862 majitelem a redaktorem novin </a:t>
            </a:r>
            <a:r>
              <a:rPr lang="cs-CZ" i="1" dirty="0"/>
              <a:t>Národní listy</a:t>
            </a:r>
            <a:r>
              <a:rPr lang="cs-CZ" dirty="0"/>
              <a:t>, zde se mu podařilo soustředit tehdejší výkvět českého novinářství – v </a:t>
            </a:r>
            <a:r>
              <a:rPr lang="cs-CZ" i="1" dirty="0"/>
              <a:t>Národních listech</a:t>
            </a:r>
            <a:r>
              <a:rPr lang="cs-CZ" dirty="0"/>
              <a:t> publikovali například Jakub Arbes a Jan Neruda</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15695548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František Gel (1901 - 1972)</a:t>
            </a:r>
            <a:r>
              <a:rPr lang="cs-CZ" dirty="0"/>
              <a:t/>
            </a:r>
            <a:br>
              <a:rPr lang="cs-CZ" dirty="0"/>
            </a:br>
            <a:endParaRPr lang="cs-CZ" dirty="0"/>
          </a:p>
        </p:txBody>
      </p:sp>
      <p:sp>
        <p:nvSpPr>
          <p:cNvPr id="3" name="Zástupný symbol pro obsah 2"/>
          <p:cNvSpPr>
            <a:spLocks noGrp="1"/>
          </p:cNvSpPr>
          <p:nvPr>
            <p:ph idx="1"/>
          </p:nvPr>
        </p:nvSpPr>
        <p:spPr>
          <a:xfrm>
            <a:off x="838200" y="1622289"/>
            <a:ext cx="10515600" cy="4554674"/>
          </a:xfrm>
        </p:spPr>
        <p:txBody>
          <a:bodyPr>
            <a:normAutofit/>
          </a:bodyPr>
          <a:lstStyle/>
          <a:p>
            <a:endParaRPr lang="cs-CZ" dirty="0"/>
          </a:p>
          <a:p>
            <a:r>
              <a:rPr lang="cs-CZ" dirty="0"/>
              <a:t>1924 – Lidové noviny - redaktor</a:t>
            </a:r>
          </a:p>
          <a:p>
            <a:r>
              <a:rPr lang="cs-CZ" dirty="0"/>
              <a:t>1945 redaktor politického vysílání Československého rozhlasu, zpravodaj z Norimberského procesu</a:t>
            </a:r>
          </a:p>
          <a:p>
            <a:r>
              <a:rPr lang="cs-CZ" dirty="0"/>
              <a:t>1955 učitel žurnalistiky na Filosofické fakultě Univerzity Karlovy</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85699397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Pavel Tigrid (1917–2003)</a:t>
            </a:r>
            <a:r>
              <a:rPr lang="cs-CZ" dirty="0"/>
              <a:t/>
            </a:r>
            <a:br>
              <a:rPr lang="cs-CZ" dirty="0"/>
            </a:br>
            <a:endParaRPr lang="cs-CZ" dirty="0"/>
          </a:p>
        </p:txBody>
      </p:sp>
      <p:sp>
        <p:nvSpPr>
          <p:cNvPr id="3" name="Zástupný symbol pro obsah 2"/>
          <p:cNvSpPr>
            <a:spLocks noGrp="1"/>
          </p:cNvSpPr>
          <p:nvPr>
            <p:ph idx="1"/>
          </p:nvPr>
        </p:nvSpPr>
        <p:spPr>
          <a:xfrm>
            <a:off x="838200" y="1622289"/>
            <a:ext cx="10515600" cy="4554674"/>
          </a:xfrm>
        </p:spPr>
        <p:txBody>
          <a:bodyPr>
            <a:normAutofit/>
          </a:bodyPr>
          <a:lstStyle/>
          <a:p>
            <a:r>
              <a:rPr lang="cs-CZ" dirty="0"/>
              <a:t>spisovatel, publicista, politik</a:t>
            </a:r>
          </a:p>
          <a:p>
            <a:r>
              <a:rPr lang="cs-CZ" dirty="0"/>
              <a:t>představil českého protikomunistického exilu</a:t>
            </a:r>
          </a:p>
          <a:p>
            <a:r>
              <a:rPr lang="cs-CZ" dirty="0"/>
              <a:t>1939 emigrace do Anglie, zde se v Londýně podílí na exilovém vysílání BBC</a:t>
            </a:r>
          </a:p>
          <a:p>
            <a:r>
              <a:rPr lang="cs-CZ" dirty="0"/>
              <a:t>1945 návrat do Prahy, šéfredaktor časopisu </a:t>
            </a:r>
            <a:r>
              <a:rPr lang="cs-CZ" i="1" dirty="0"/>
              <a:t>Obzory</a:t>
            </a:r>
            <a:endParaRPr lang="cs-CZ" dirty="0"/>
          </a:p>
          <a:p>
            <a:r>
              <a:rPr lang="cs-CZ" dirty="0"/>
              <a:t>1948. opět emigrace, redaktor rozhlasového vysílání Svobodná Evropa, redaktor časopisu </a:t>
            </a:r>
            <a:r>
              <a:rPr lang="cs-CZ" i="1" dirty="0"/>
              <a:t>Svědectví</a:t>
            </a:r>
            <a:endParaRPr lang="cs-CZ" dirty="0"/>
          </a:p>
          <a:p>
            <a:r>
              <a:rPr lang="cs-CZ" dirty="0"/>
              <a:t>po roce 1989 opět návrat do Československa, poradce prezidenta Václava Havla, ministr kultury</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45722909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4900" b="1" dirty="0" smtClean="0"/>
              <a:t>Literatura</a:t>
            </a:r>
            <a:r>
              <a:rPr lang="cs-CZ" dirty="0"/>
              <a:t/>
            </a:r>
            <a:br>
              <a:rPr lang="cs-CZ" dirty="0"/>
            </a:br>
            <a:endParaRPr lang="cs-CZ" dirty="0"/>
          </a:p>
        </p:txBody>
      </p:sp>
      <p:sp>
        <p:nvSpPr>
          <p:cNvPr id="3" name="Zástupný symbol pro obsah 2"/>
          <p:cNvSpPr>
            <a:spLocks noGrp="1"/>
          </p:cNvSpPr>
          <p:nvPr>
            <p:ph idx="1"/>
          </p:nvPr>
        </p:nvSpPr>
        <p:spPr>
          <a:xfrm>
            <a:off x="838201" y="1095703"/>
            <a:ext cx="10515600" cy="5081260"/>
          </a:xfrm>
        </p:spPr>
        <p:txBody>
          <a:bodyPr>
            <a:noAutofit/>
          </a:bodyPr>
          <a:lstStyle/>
          <a:p>
            <a:r>
              <a:rPr lang="cs-CZ" sz="2600" dirty="0"/>
              <a:t>JIRÁK, J., KÖPPLOVÁ, B. 2009</a:t>
            </a:r>
            <a:r>
              <a:rPr lang="cs-CZ" sz="2600" i="1" dirty="0"/>
              <a:t>. Masová média</a:t>
            </a:r>
            <a:r>
              <a:rPr lang="cs-CZ" sz="2600" dirty="0"/>
              <a:t>. Praha: Portál, ISBN 978-80-7367-466-3</a:t>
            </a:r>
          </a:p>
          <a:p>
            <a:r>
              <a:rPr lang="cs-CZ" sz="2600" dirty="0"/>
              <a:t>JIRÁK, J., KÖPPLOVÁ, B. 2003. </a:t>
            </a:r>
            <a:r>
              <a:rPr lang="cs-CZ" sz="2600" i="1" dirty="0"/>
              <a:t>Média a společnost</a:t>
            </a:r>
            <a:r>
              <a:rPr lang="cs-CZ" sz="2600" dirty="0"/>
              <a:t>. Praha: Portál, ISBN 80-7178-697-7</a:t>
            </a:r>
          </a:p>
          <a:p>
            <a:r>
              <a:rPr lang="cs-CZ" sz="2600" dirty="0"/>
              <a:t>KONČELÍK, J. a kol. 2010. </a:t>
            </a:r>
            <a:r>
              <a:rPr lang="cs-CZ" sz="2600" i="1" dirty="0"/>
              <a:t>Dějiny českých médií v datech</a:t>
            </a:r>
            <a:r>
              <a:rPr lang="cs-CZ" sz="2600" dirty="0"/>
              <a:t>. Praha: Portál, ISBN 978-80-7376-698-8</a:t>
            </a:r>
          </a:p>
          <a:p>
            <a:r>
              <a:rPr lang="cs-CZ" sz="2600" dirty="0"/>
              <a:t>OSVALDOVÁ, B., HALADA, J. 2007. </a:t>
            </a:r>
            <a:r>
              <a:rPr lang="cs-CZ" sz="2600" i="1" dirty="0"/>
              <a:t>Praktická encyklopedie žurnalistiky a marketingové komunikace</a:t>
            </a:r>
            <a:r>
              <a:rPr lang="cs-CZ" sz="2600" dirty="0"/>
              <a:t>. Praha: </a:t>
            </a:r>
            <a:r>
              <a:rPr lang="cs-CZ" sz="2600" dirty="0" err="1"/>
              <a:t>Libri</a:t>
            </a:r>
            <a:r>
              <a:rPr lang="cs-CZ" sz="2600" dirty="0"/>
              <a:t>, ISBN 978-80-7277-266-7 </a:t>
            </a:r>
          </a:p>
          <a:p>
            <a:r>
              <a:rPr lang="cs-CZ" sz="2600" dirty="0"/>
              <a:t>REIFOVÁ, I. a kol. </a:t>
            </a:r>
            <a:r>
              <a:rPr lang="cs-CZ" sz="2600" i="1" dirty="0"/>
              <a:t>Slovník mediální komunikace</a:t>
            </a:r>
            <a:r>
              <a:rPr lang="cs-CZ" sz="2600" dirty="0"/>
              <a:t>. Praha: Portál, 2004, ISBN 80-7178-926-7</a:t>
            </a:r>
          </a:p>
          <a:p>
            <a:r>
              <a:rPr lang="cs-CZ" sz="2600" dirty="0"/>
              <a:t>SCHULZ, W. a kol. 1998. </a:t>
            </a:r>
            <a:r>
              <a:rPr lang="cs-CZ" sz="2600" i="1" dirty="0"/>
              <a:t>Analýza obsahu mediálních sdělení</a:t>
            </a:r>
            <a:r>
              <a:rPr lang="cs-CZ" sz="2600" dirty="0"/>
              <a:t>. Praha: Karolinum, ISBN80-7184-548-5</a:t>
            </a:r>
          </a:p>
          <a:p>
            <a:endParaRPr lang="cs-CZ" sz="26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846441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850605"/>
            <a:ext cx="10515600" cy="5123022"/>
          </a:xfrm>
        </p:spPr>
        <p:txBody>
          <a:bodyPr>
            <a:normAutofit/>
          </a:bodyPr>
          <a:lstStyle/>
          <a:p>
            <a:pPr marL="0" indent="0">
              <a:buNone/>
            </a:pPr>
            <a:endParaRPr lang="cs-CZ" dirty="0"/>
          </a:p>
          <a:p>
            <a:r>
              <a:rPr lang="cs-CZ" dirty="0"/>
              <a:t>Média jsou prostředky masové či mediální komunikace, které přenášejí informace v různých formách a za různým účelem, rozlišujeme: </a:t>
            </a:r>
          </a:p>
          <a:p>
            <a:pPr lvl="1"/>
            <a:r>
              <a:rPr lang="cs-CZ" sz="2500" b="1" dirty="0"/>
              <a:t>a) tištěná média</a:t>
            </a:r>
            <a:r>
              <a:rPr lang="cs-CZ" sz="2500" dirty="0"/>
              <a:t> (noviny, časopisy), </a:t>
            </a:r>
          </a:p>
          <a:p>
            <a:pPr lvl="1"/>
            <a:r>
              <a:rPr lang="cs-CZ" sz="2500" b="1" dirty="0"/>
              <a:t>b) elektronická média</a:t>
            </a:r>
            <a:r>
              <a:rPr lang="cs-CZ" sz="2500" dirty="0"/>
              <a:t> (rozhlas, televize),</a:t>
            </a:r>
          </a:p>
          <a:p>
            <a:pPr lvl="1"/>
            <a:r>
              <a:rPr lang="cs-CZ" sz="2500" b="1" dirty="0"/>
              <a:t>c)</a:t>
            </a:r>
            <a:r>
              <a:rPr lang="cs-CZ" sz="2500" dirty="0"/>
              <a:t> </a:t>
            </a:r>
            <a:r>
              <a:rPr lang="cs-CZ" sz="2500" b="1" dirty="0"/>
              <a:t>nová média</a:t>
            </a:r>
            <a:r>
              <a:rPr lang="cs-CZ" sz="2500" dirty="0"/>
              <a:t> (internet, sociální sítě - Facebook, Instagram, </a:t>
            </a:r>
            <a:r>
              <a:rPr lang="cs-CZ" sz="2500" dirty="0" err="1"/>
              <a:t>LinkedIn</a:t>
            </a:r>
            <a:r>
              <a:rPr lang="cs-CZ" sz="2500" dirty="0"/>
              <a:t>, apod.)</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85405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11" name="Nadpis 7">
            <a:extLst>
              <a:ext uri="{FF2B5EF4-FFF2-40B4-BE49-F238E27FC236}">
                <a16:creationId xmlns:a16="http://schemas.microsoft.com/office/drawing/2014/main" id="{DC597B01-6344-4B7D-A2DA-43722A39D159}"/>
              </a:ext>
            </a:extLst>
          </p:cNvPr>
          <p:cNvSpPr txBox="1">
            <a:spLocks/>
          </p:cNvSpPr>
          <p:nvPr/>
        </p:nvSpPr>
        <p:spPr>
          <a:xfrm>
            <a:off x="1524000" y="1932646"/>
            <a:ext cx="9144000" cy="2387600"/>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cs-CZ" sz="5400" b="1" dirty="0"/>
              <a:t>2. Komunikace, společnost, média, etapy ve vývoji lidské komunikace</a:t>
            </a:r>
            <a:endParaRPr lang="cs-CZ" sz="5400" dirty="0"/>
          </a:p>
        </p:txBody>
      </p:sp>
    </p:spTree>
    <p:extLst>
      <p:ext uri="{BB962C8B-B14F-4D97-AF65-F5344CB8AC3E}">
        <p14:creationId xmlns:p14="http://schemas.microsoft.com/office/powerpoint/2010/main" val="610629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925033"/>
            <a:ext cx="10515600" cy="5048594"/>
          </a:xfrm>
        </p:spPr>
        <p:txBody>
          <a:bodyPr>
            <a:normAutofit/>
          </a:bodyPr>
          <a:lstStyle/>
          <a:p>
            <a:r>
              <a:rPr lang="cs-CZ" b="1" dirty="0"/>
              <a:t>Základní etapy ve vývoji lidské komunikace:</a:t>
            </a:r>
          </a:p>
          <a:p>
            <a:endParaRPr lang="cs-CZ" dirty="0"/>
          </a:p>
          <a:p>
            <a:pPr lvl="1"/>
            <a:r>
              <a:rPr lang="cs-CZ" sz="2800" dirty="0"/>
              <a:t>A) epocha znamení a signálů </a:t>
            </a:r>
          </a:p>
          <a:p>
            <a:pPr lvl="1"/>
            <a:r>
              <a:rPr lang="cs-CZ" sz="2800" dirty="0"/>
              <a:t>B) epocha mluvení a jazyka</a:t>
            </a:r>
          </a:p>
          <a:p>
            <a:pPr lvl="1"/>
            <a:r>
              <a:rPr lang="cs-CZ" sz="2800" dirty="0"/>
              <a:t>C) epocha psaní</a:t>
            </a:r>
          </a:p>
          <a:p>
            <a:pPr lvl="1"/>
            <a:r>
              <a:rPr lang="cs-CZ" sz="2800" dirty="0"/>
              <a:t>D) epocha tisku</a:t>
            </a:r>
          </a:p>
          <a:p>
            <a:pPr lvl="1"/>
            <a:r>
              <a:rPr lang="cs-CZ" sz="2800" dirty="0"/>
              <a:t>E) epocha masové komunikace</a:t>
            </a:r>
          </a:p>
          <a:p>
            <a:pPr lvl="1"/>
            <a:r>
              <a:rPr lang="cs-CZ" sz="2800" dirty="0"/>
              <a:t>F) epocha počítačů a síťových médií</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777122037"/>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1952</Words>
  <Application>Microsoft Office PowerPoint</Application>
  <PresentationFormat>Širokoúhlá obrazovka</PresentationFormat>
  <Paragraphs>333</Paragraphs>
  <Slides>66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66</vt:i4>
      </vt:variant>
    </vt:vector>
  </HeadingPairs>
  <TitlesOfParts>
    <vt:vector size="70" baseType="lpstr">
      <vt:lpstr>Arial</vt:lpstr>
      <vt:lpstr>Calibri</vt:lpstr>
      <vt:lpstr>Calibri Light</vt:lpstr>
      <vt:lpstr>Motiv Office</vt:lpstr>
      <vt:lpstr>Úvod do studia médií</vt:lpstr>
      <vt:lpstr>Anotace</vt:lpstr>
      <vt:lpstr>Témata</vt:lpstr>
      <vt:lpstr>1. Základní pojmy – médium/média, mediace, medializace</vt:lpstr>
      <vt:lpstr>Prezentace aplikace PowerPoint</vt:lpstr>
      <vt:lpstr>Prezentace aplikace PowerPoint</vt:lpstr>
      <vt:lpstr>Prezentace aplikace PowerPoint</vt:lpstr>
      <vt:lpstr>Prezentace aplikace PowerPoint</vt:lpstr>
      <vt:lpstr>Prezentace aplikace PowerPoint</vt:lpstr>
      <vt:lpstr>Marshall McLuhan (1911 – 1980)</vt:lpstr>
      <vt:lpstr>Werner Faulstich</vt:lpstr>
      <vt:lpstr>Mark Poster</vt:lpstr>
      <vt:lpstr>Prezentace aplikace PowerPoint</vt:lpstr>
      <vt:lpstr>Prezentace aplikace PowerPoint</vt:lpstr>
      <vt:lpstr>Typy sociální komunikace </vt:lpstr>
      <vt:lpstr>Celospolečenská komunikace </vt:lpstr>
      <vt:lpstr>Prezentace aplikace PowerPoint</vt:lpstr>
      <vt:lpstr>Znaky masových médií </vt:lpstr>
      <vt:lpstr>Funkce masových médií </vt:lpstr>
      <vt:lpstr>Vývoj masových médií </vt:lpstr>
      <vt:lpstr>Periodizace vývoje masových médií </vt:lpstr>
      <vt:lpstr>Prezentace aplikace PowerPoint</vt:lpstr>
      <vt:lpstr>Prezentace aplikace PowerPoint</vt:lpstr>
      <vt:lpstr>Prezentace aplikace PowerPoint</vt:lpstr>
      <vt:lpstr>Prezentace aplikace PowerPoint</vt:lpstr>
      <vt:lpstr>Pojetí publika </vt:lpstr>
      <vt:lpstr>Prezentace aplikace PowerPoint</vt:lpstr>
      <vt:lpstr>Prezentace aplikace PowerPoint</vt:lpstr>
      <vt:lpstr> Kritéria pro třídění předpokládaných účinků médií (podle Watsona, 1998): </vt:lpstr>
      <vt:lpstr>Podle těchto otázek můžeme rozlišovat tyto účinky médií: </vt:lpstr>
      <vt:lpstr>Povaha účinků médií: </vt:lpstr>
      <vt:lpstr>Denis McQuail</vt:lpstr>
      <vt:lpstr>Prezentace aplikace PowerPoint</vt:lpstr>
      <vt:lpstr>Prezentace aplikace PowerPoint</vt:lpstr>
      <vt:lpstr>John B. Thompson</vt:lpstr>
      <vt:lpstr>Vztah moci a médií (2 přístupy): </vt:lpstr>
      <vt:lpstr>Propaganda </vt:lpstr>
      <vt:lpstr>Typy propagandy:</vt:lpstr>
      <vt:lpstr>Na co je zaměřena politická propaganda? </vt:lpstr>
      <vt:lpstr>Základ propagandy tvoří: </vt:lpstr>
      <vt:lpstr>Které charakteristiky jsou nejvíce typické pro propagandu? </vt:lpstr>
      <vt:lpstr>Thompson rozlišuje 4 typy výkonu moci ve společnosti: </vt:lpstr>
      <vt:lpstr>Radiojournal byla společnost, která se zabývala: </vt:lpstr>
      <vt:lpstr>Prezentace aplikace PowerPoint</vt:lpstr>
      <vt:lpstr>Prezentace aplikace PowerPoint</vt:lpstr>
      <vt:lpstr>A) Podle dosahu</vt:lpstr>
      <vt:lpstr>B) Podle periodicity</vt:lpstr>
      <vt:lpstr>C) Podle obsahu</vt:lpstr>
      <vt:lpstr>Prezentace aplikace PowerPoint</vt:lpstr>
      <vt:lpstr>Prezentace aplikace PowerPoint</vt:lpstr>
      <vt:lpstr>Denis McQuail</vt:lpstr>
      <vt:lpstr>Prezentace aplikace PowerPoint</vt:lpstr>
      <vt:lpstr>Prezentace aplikace PowerPoint</vt:lpstr>
      <vt:lpstr>Veřejný sektor</vt:lpstr>
      <vt:lpstr>Soukromý sektor</vt:lpstr>
      <vt:lpstr>Prezentace aplikace PowerPoint</vt:lpstr>
      <vt:lpstr>Prezentace aplikace PowerPoint</vt:lpstr>
      <vt:lpstr>Prezentace aplikace PowerPoint</vt:lpstr>
      <vt:lpstr> Roviny mediální gramotnosti: </vt:lpstr>
      <vt:lpstr> 12. Významné osobnosti českých masových médií </vt:lpstr>
      <vt:lpstr>Josef Kajetán Tyl (1808 – 1856) </vt:lpstr>
      <vt:lpstr>Karel Havlíček Borovský (1821 – 1856) </vt:lpstr>
      <vt:lpstr>Julius Grégr (1831 – 1896) </vt:lpstr>
      <vt:lpstr>František Gel (1901 - 1972) </vt:lpstr>
      <vt:lpstr>Pavel Tigrid (1917–2003) </vt:lpstr>
      <vt:lpstr>Literatura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Pavlicikova</cp:lastModifiedBy>
  <cp:revision>59</cp:revision>
  <dcterms:created xsi:type="dcterms:W3CDTF">2017-05-10T10:51:34Z</dcterms:created>
  <dcterms:modified xsi:type="dcterms:W3CDTF">2017-06-22T08:50:20Z</dcterms:modified>
</cp:coreProperties>
</file>