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1" r:id="rId4"/>
    <p:sldId id="284" r:id="rId5"/>
    <p:sldId id="278" r:id="rId6"/>
    <p:sldId id="282" r:id="rId7"/>
    <p:sldId id="283" r:id="rId8"/>
    <p:sldId id="28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>
        <p:scale>
          <a:sx n="75" d="100"/>
          <a:sy n="75" d="100"/>
        </p:scale>
        <p:origin x="-1812" y="-9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smtClean="0"/>
              <a:t>Technologie a řízení letecké dopravy: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9</a:t>
            </a:r>
            <a:r>
              <a:rPr lang="cs-CZ" b="1" dirty="0" smtClean="0"/>
              <a:t>. </a:t>
            </a:r>
            <a:r>
              <a:rPr lang="cs-CZ" b="1" dirty="0"/>
              <a:t>Obchodně-provozní modely leteckých společností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532" y="1202760"/>
            <a:ext cx="11037228" cy="4974203"/>
          </a:xfrm>
        </p:spPr>
        <p:txBody>
          <a:bodyPr>
            <a:noAutofit/>
          </a:bodyPr>
          <a:lstStyle/>
          <a:p>
            <a:pPr algn="just"/>
            <a:r>
              <a:rPr lang="cs-CZ" altLang="cs-CZ" sz="2100" dirty="0" smtClean="0"/>
              <a:t>Na základě pravidelnosti letecké dopravy:</a:t>
            </a:r>
            <a:endParaRPr lang="en-GB" altLang="cs-CZ" sz="2100" dirty="0"/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cs-CZ" altLang="cs-CZ" sz="2100" dirty="0"/>
              <a:t>Pravidelné - </a:t>
            </a:r>
            <a:r>
              <a:rPr lang="cs-CZ" altLang="cs-CZ" sz="2100" dirty="0" smtClean="0"/>
              <a:t>jejich lety jsou realizovány na základě letového plánu;</a:t>
            </a:r>
            <a:endParaRPr lang="en-GB" altLang="cs-CZ" sz="2100" dirty="0"/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Nepravidelné </a:t>
            </a:r>
            <a:r>
              <a:rPr lang="cs-CZ" altLang="cs-CZ" sz="2100" dirty="0"/>
              <a:t>-</a:t>
            </a:r>
            <a:r>
              <a:rPr lang="cs-CZ" altLang="cs-CZ" sz="2100" dirty="0" smtClean="0"/>
              <a:t> </a:t>
            </a:r>
            <a:r>
              <a:rPr lang="cs-CZ" altLang="cs-CZ" sz="2100" b="1" dirty="0" smtClean="0"/>
              <a:t>Chartery</a:t>
            </a:r>
            <a:r>
              <a:rPr lang="cs-CZ" altLang="cs-CZ" sz="2100" dirty="0" smtClean="0"/>
              <a:t> nebo lety na objednávku.</a:t>
            </a:r>
            <a:endParaRPr lang="en-GB" altLang="cs-CZ" sz="2100" dirty="0"/>
          </a:p>
          <a:p>
            <a:pPr algn="just"/>
            <a:r>
              <a:rPr lang="cs-CZ" altLang="cs-CZ" sz="2100" dirty="0" smtClean="0"/>
              <a:t>Na základě obsluhovaných trhů:</a:t>
            </a:r>
            <a:endParaRPr lang="en-GB" altLang="cs-CZ" sz="2100" dirty="0"/>
          </a:p>
          <a:p>
            <a:pPr marL="698500" lvl="1" indent="-3429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Vnitrostátní</a:t>
            </a:r>
            <a:endParaRPr lang="en-GB" altLang="cs-CZ" sz="2100" dirty="0"/>
          </a:p>
          <a:p>
            <a:pPr marL="698500" lvl="1" indent="-3429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Mezinárodní</a:t>
            </a:r>
            <a:r>
              <a:rPr lang="en-GB" altLang="cs-CZ" sz="2100" dirty="0" smtClean="0"/>
              <a:t> </a:t>
            </a:r>
            <a:r>
              <a:rPr lang="en-GB" altLang="cs-CZ" sz="2100" dirty="0"/>
              <a:t>(US </a:t>
            </a:r>
            <a:r>
              <a:rPr lang="cs-CZ" altLang="cs-CZ" sz="2100" dirty="0" smtClean="0"/>
              <a:t>a</a:t>
            </a:r>
            <a:r>
              <a:rPr lang="en-GB" altLang="cs-CZ" sz="2100" dirty="0" smtClean="0"/>
              <a:t> </a:t>
            </a:r>
            <a:r>
              <a:rPr lang="en-GB" altLang="cs-CZ" sz="2100" dirty="0"/>
              <a:t>EU </a:t>
            </a:r>
            <a:r>
              <a:rPr lang="cs-CZ" altLang="cs-CZ" sz="2100" dirty="0" smtClean="0"/>
              <a:t>přístup</a:t>
            </a:r>
            <a:r>
              <a:rPr lang="en-GB" altLang="cs-CZ" sz="2100" dirty="0" smtClean="0"/>
              <a:t>)</a:t>
            </a:r>
            <a:endParaRPr lang="en-GB" altLang="cs-CZ" sz="2100" dirty="0"/>
          </a:p>
          <a:p>
            <a:pPr algn="just"/>
            <a:r>
              <a:rPr lang="cs-CZ" altLang="cs-CZ" sz="2100" dirty="0" smtClean="0"/>
              <a:t>Na základě orientace na segment trhu:</a:t>
            </a:r>
            <a:endParaRPr lang="en-GB" altLang="cs-CZ" sz="2100" dirty="0"/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Osobní letečtí dopravci </a:t>
            </a:r>
            <a:r>
              <a:rPr lang="cs-CZ" altLang="cs-CZ" sz="2100" dirty="0"/>
              <a:t>-</a:t>
            </a:r>
            <a:r>
              <a:rPr lang="cs-CZ" altLang="cs-CZ" sz="2100" dirty="0" smtClean="0"/>
              <a:t> </a:t>
            </a:r>
            <a:r>
              <a:rPr lang="cs-CZ" altLang="cs-CZ" sz="2100" b="1" dirty="0" smtClean="0"/>
              <a:t>tradiční aerolinky </a:t>
            </a:r>
            <a:r>
              <a:rPr lang="cs-CZ" altLang="cs-CZ" sz="2100" dirty="0" smtClean="0"/>
              <a:t>vs. </a:t>
            </a:r>
            <a:r>
              <a:rPr lang="cs-CZ" altLang="cs-CZ" sz="2100" b="1" dirty="0" smtClean="0"/>
              <a:t>Nízkonákladové letecké společnosti</a:t>
            </a:r>
            <a:r>
              <a:rPr lang="cs-CZ" altLang="cs-CZ" sz="2100" dirty="0" smtClean="0"/>
              <a:t> </a:t>
            </a:r>
            <a:r>
              <a:rPr lang="cs-CZ" altLang="cs-CZ" sz="2100" dirty="0" smtClean="0"/>
              <a:t>(</a:t>
            </a:r>
            <a:r>
              <a:rPr lang="cs-CZ" altLang="cs-CZ" sz="2100" dirty="0" err="1" smtClean="0"/>
              <a:t>LCCs</a:t>
            </a:r>
            <a:r>
              <a:rPr lang="cs-CZ" altLang="cs-CZ" sz="2100" dirty="0" smtClean="0"/>
              <a:t>).</a:t>
            </a:r>
            <a:endParaRPr lang="en-GB" altLang="cs-CZ" sz="2100" dirty="0"/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Kombinace – přeprava nákladu probíhá  v letadle na linkách osobní letecké dopravy, kde část prostoru letadla je vyčleněna pro přepravu nákladu.</a:t>
            </a:r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Nákladní letečtí dopravci – orientují se čistě jen na přepravu nákladu.</a:t>
            </a:r>
            <a:endParaRPr lang="en-GB" altLang="cs-CZ" sz="2100" dirty="0"/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cs-CZ" altLang="cs-CZ" sz="2100" dirty="0" smtClean="0"/>
              <a:t>Poštovní letečtí dopravci</a:t>
            </a:r>
            <a:endParaRPr lang="en-GB" altLang="cs-CZ" sz="2100" dirty="0"/>
          </a:p>
          <a:p>
            <a:pPr lvl="1" indent="-330200" algn="just">
              <a:buFont typeface="Wingdings" panose="05000000000000000000" pitchFamily="2" charset="2"/>
              <a:buChar char="Ø"/>
            </a:pPr>
            <a:r>
              <a:rPr lang="en-GB" altLang="cs-CZ" sz="2100" dirty="0" err="1" smtClean="0"/>
              <a:t>Integr</a:t>
            </a:r>
            <a:r>
              <a:rPr lang="cs-CZ" altLang="cs-CZ" sz="2100" dirty="0" err="1" smtClean="0"/>
              <a:t>átoři</a:t>
            </a:r>
            <a:r>
              <a:rPr lang="cs-CZ" altLang="cs-CZ" sz="2100" dirty="0" smtClean="0"/>
              <a:t> – „zásilkové“ letecké společnosti.</a:t>
            </a:r>
            <a:endParaRPr lang="en-GB" altLang="cs-CZ" sz="2100" dirty="0"/>
          </a:p>
          <a:p>
            <a:pPr marL="457200" indent="-457200" algn="just">
              <a:buFont typeface="+mj-lt"/>
              <a:buAutoNum type="arabicParenR"/>
              <a:defRPr/>
            </a:pPr>
            <a:endParaRPr lang="cs-CZ" sz="22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134570"/>
            <a:ext cx="10515600" cy="1325563"/>
          </a:xfrm>
        </p:spPr>
        <p:txBody>
          <a:bodyPr/>
          <a:lstStyle/>
          <a:p>
            <a:r>
              <a:rPr lang="cs-CZ" b="1" dirty="0" smtClean="0"/>
              <a:t>Základní dělení leteckých společností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0452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573" y="1122940"/>
            <a:ext cx="11298111" cy="4974203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cs-CZ" sz="2100" dirty="0" smtClean="0"/>
              <a:t>Rozlišujeme dva odlišné přístupy k vytváření letecké sítě:</a:t>
            </a:r>
          </a:p>
          <a:p>
            <a:pPr marL="723900" indent="-279400"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Hub-and-</a:t>
            </a:r>
            <a:r>
              <a:rPr lang="cs-CZ" sz="2100" dirty="0" err="1" smtClean="0"/>
              <a:t>Spoke</a:t>
            </a:r>
            <a:r>
              <a:rPr lang="cs-CZ" sz="2100" dirty="0" smtClean="0"/>
              <a:t> model (H&amp;S);</a:t>
            </a:r>
          </a:p>
          <a:p>
            <a:pPr marL="723900" indent="-279400" algn="just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Point-to-Point model (P2P).</a:t>
            </a:r>
          </a:p>
          <a:p>
            <a:pPr marL="444500" indent="-444500" algn="just">
              <a:buNone/>
              <a:defRPr/>
            </a:pPr>
            <a:r>
              <a:rPr lang="cs-CZ" sz="2100" b="1" dirty="0" smtClean="0"/>
              <a:t>Hub-and-</a:t>
            </a:r>
            <a:r>
              <a:rPr lang="cs-CZ" sz="2100" b="1" dirty="0" err="1" smtClean="0"/>
              <a:t>Spoke</a:t>
            </a:r>
            <a:r>
              <a:rPr lang="cs-CZ" sz="2100" b="1" dirty="0" smtClean="0"/>
              <a:t> (výhody):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K obsluze celé sítě je potřeba výrazně méně linek.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Vzhledem k nízkým nárokům na počet linek a za předpokladu, že počet letounů ve flotile je stejný, letecké společnosti mohou naplánovat častější lety na každé trase a plně využít kapacitu každého letadla.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Centralistický systém v „hubovém” letišti vede k úsporám z rozsahu.</a:t>
            </a:r>
          </a:p>
          <a:p>
            <a:pPr marL="0" indent="0" algn="just">
              <a:spcBef>
                <a:spcPts val="600"/>
              </a:spcBef>
              <a:buNone/>
              <a:defRPr/>
            </a:pPr>
            <a:r>
              <a:rPr lang="cs-CZ" sz="2100" b="1" dirty="0" smtClean="0"/>
              <a:t>Point-to-Point (výhody):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Minimalizuje přestupy a dobu přepravy.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cs-CZ" sz="2100" dirty="0" smtClean="0"/>
              <a:t>Žádná vzájemná závislost letů na centrálním „hubu“ - zpožděný let nebo uzavřené letiště významně neovlivní jiné letové řády.</a:t>
            </a:r>
            <a:endParaRPr lang="cs-CZ" sz="21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109170"/>
            <a:ext cx="10515600" cy="1325563"/>
          </a:xfrm>
        </p:spPr>
        <p:txBody>
          <a:bodyPr/>
          <a:lstStyle/>
          <a:p>
            <a:r>
              <a:rPr lang="cs-CZ" b="1" dirty="0" smtClean="0"/>
              <a:t>Koncepce sítě leteckých linek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098" y="1101280"/>
            <a:ext cx="3875586" cy="1801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8802215" y="731948"/>
            <a:ext cx="2773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Zdroj</a:t>
            </a:r>
            <a:r>
              <a:rPr lang="es-ES" dirty="0" smtClean="0"/>
              <a:t>: </a:t>
            </a:r>
            <a:r>
              <a:rPr lang="es-ES" dirty="0"/>
              <a:t>Rodrigue et al., 2006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44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796044"/>
            <a:ext cx="11420768" cy="49742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2400" dirty="0" smtClean="0"/>
              <a:t>Základní znaky:</a:t>
            </a:r>
          </a:p>
          <a:p>
            <a:pPr marL="533400" indent="-533400" algn="just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Kapacita v letadle (sedadla) jsou nabízena široké veřejnosti v návaznosti na veřejný letový řád;</a:t>
            </a:r>
          </a:p>
          <a:p>
            <a:pPr marL="533400" indent="-533400" algn="just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Většinou vytvářejí systém Hub and </a:t>
            </a:r>
            <a:r>
              <a:rPr lang="cs-CZ" altLang="cs-CZ" sz="2400" dirty="0" err="1" smtClean="0"/>
              <a:t>spoke</a:t>
            </a:r>
            <a:r>
              <a:rPr lang="cs-CZ" altLang="cs-CZ" sz="2400" dirty="0" smtClean="0"/>
              <a:t>;</a:t>
            </a:r>
          </a:p>
          <a:p>
            <a:pPr marL="533400" lvl="1" indent="-533400"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Tradiční služby pro zákazníky (různé třídy letenek, občerstvení v ceně letenky, </a:t>
            </a:r>
            <a:r>
              <a:rPr lang="cs-CZ" altLang="cs-CZ" dirty="0" smtClean="0"/>
              <a:t>zábava na palubě</a:t>
            </a:r>
            <a:r>
              <a:rPr lang="cs-CZ" altLang="cs-CZ" dirty="0" smtClean="0"/>
              <a:t>, VIP salonky na letištích, věrnostní programy a další);</a:t>
            </a:r>
          </a:p>
          <a:p>
            <a:pPr marL="533400" lvl="1" indent="-533400"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Nabízejí letenky prostřednictvím leteckých agentů a kanceláří;</a:t>
            </a:r>
          </a:p>
          <a:p>
            <a:pPr marL="533400" lvl="1" indent="-533400"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Spolupráce s jinými aerolinkami – letenky jsou nabízeny i jinými leteckými společnostmi či přímo na palubě jejich letadel (v rámci letecké aliance);</a:t>
            </a:r>
          </a:p>
          <a:p>
            <a:pPr marL="533400" lvl="1" indent="-533400"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Transferové (přestupní) lety.</a:t>
            </a:r>
            <a:endParaRPr lang="cs-CZ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Tradiční osobní letečtí dopravci</a:t>
            </a:r>
            <a:endParaRPr lang="cs-CZ" b="1" dirty="0"/>
          </a:p>
        </p:txBody>
      </p:sp>
      <p:pic>
        <p:nvPicPr>
          <p:cNvPr id="8" name="Picture 4" descr="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27" t="10687" r="6296" b="12973"/>
          <a:stretch>
            <a:fillRect/>
          </a:stretch>
        </p:blipFill>
        <p:spPr bwMode="auto">
          <a:xfrm>
            <a:off x="8227256" y="824722"/>
            <a:ext cx="3408362" cy="120251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50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3732" y="1391920"/>
            <a:ext cx="11037228" cy="5091043"/>
          </a:xfrm>
        </p:spPr>
        <p:txBody>
          <a:bodyPr>
            <a:noAutofit/>
          </a:bodyPr>
          <a:lstStyle/>
          <a:p>
            <a:pPr marL="914400" lvl="2" indent="-914400" algn="just">
              <a:buNone/>
              <a:defRPr/>
            </a:pPr>
            <a:r>
              <a:rPr lang="cs-CZ" altLang="cs-CZ" sz="2300" dirty="0" smtClean="0"/>
              <a:t>Jak je možné, že nabízejí letenky za velmi nízké ceny? (hlavní příklady)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Provozují leteckou dopravu</a:t>
            </a:r>
            <a:r>
              <a:rPr lang="cs-CZ" altLang="cs-CZ" sz="2300" dirty="0" smtClean="0"/>
              <a:t> s náklady trvale pod úrovní výnosů;</a:t>
            </a:r>
            <a:endParaRPr lang="cs-CZ" altLang="cs-CZ" sz="2300" dirty="0" smtClean="0"/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Strategie provozu na krátké vzdálenosti, nabídka nízkých a neomezených tarifů, vysoké frekvence point-to-point letů, vynikající přesnost;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Žádné tradiční nákladové položky, jako je bezplatné jídlo, předem přidělená sedadla nebo přestupní lety;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Většinou využívají sekundární či regionální letiště z důvodu nízkých poplatků;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Denní provoz letadel je vyšší - rozložení fixních nákladů na více hodin.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Většinou budují flotily s jedním typem letounu (ekonomická letadla s větší kapacitou) – z důvodu úspory nákladů na údržbu a servis letadel.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Většinou nabízejí převážně on-line rezervaci (</a:t>
            </a:r>
            <a:r>
              <a:rPr lang="cs-CZ" altLang="cs-CZ" sz="2300" dirty="0" err="1" smtClean="0"/>
              <a:t>booking</a:t>
            </a:r>
            <a:r>
              <a:rPr lang="cs-CZ" altLang="cs-CZ" sz="2300" dirty="0" smtClean="0"/>
              <a:t>) letenek.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r>
              <a:rPr lang="cs-CZ" altLang="cs-CZ" sz="2300" dirty="0" smtClean="0"/>
              <a:t>Prodávají jídlo, pití a jiné zboží přímo na palubě letadla během letu.</a:t>
            </a:r>
          </a:p>
          <a:p>
            <a:pPr marL="723900" lvl="2" indent="-457200" algn="just">
              <a:buFont typeface="Wingdings" panose="05000000000000000000" pitchFamily="2" charset="2"/>
              <a:buChar char="Ø"/>
              <a:defRPr/>
            </a:pPr>
            <a:endParaRPr lang="cs-CZ" altLang="cs-CZ" sz="23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Nízkonákladoví letečtí dopravci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8684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432" y="1508760"/>
            <a:ext cx="11037228" cy="49742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300" dirty="0" smtClean="0"/>
              <a:t>Základní znaky:</a:t>
            </a:r>
          </a:p>
          <a:p>
            <a:r>
              <a:rPr lang="cs-CZ" altLang="cs-CZ" sz="2300" dirty="0" smtClean="0"/>
              <a:t>Nízkonákladové modely – žádné tradiční výhody, vysoká hustota sedadel, apod.;</a:t>
            </a:r>
          </a:p>
          <a:p>
            <a:r>
              <a:rPr lang="cs-CZ" altLang="cs-CZ" sz="2300" dirty="0" smtClean="0"/>
              <a:t>Celá kapacita letounu prodávaná zákazníkovi (obvykle cestovní kanceláře nebo zájmové kluby) na základě "smlouvy o pronájmu„;</a:t>
            </a:r>
          </a:p>
          <a:p>
            <a:r>
              <a:rPr lang="cs-CZ" altLang="cs-CZ" sz="2300" dirty="0" smtClean="0"/>
              <a:t>Konkurenční ceny založené na skutečných nákladech, ale také na vnějších faktorech:</a:t>
            </a:r>
          </a:p>
          <a:p>
            <a:pPr marL="990600" indent="-546100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Nízké využití během zimní sezóny („</a:t>
            </a:r>
            <a:r>
              <a:rPr lang="cs-CZ" altLang="cs-CZ" sz="2300" dirty="0" err="1" smtClean="0"/>
              <a:t>Wet</a:t>
            </a:r>
            <a:r>
              <a:rPr lang="cs-CZ" altLang="cs-CZ" sz="2300" dirty="0" smtClean="0"/>
              <a:t> leasing“ jako řešení);</a:t>
            </a:r>
          </a:p>
          <a:p>
            <a:pPr marL="990600" indent="-546100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Velmi vysoké využití letounů v turistické sezóně </a:t>
            </a:r>
            <a:r>
              <a:rPr lang="cs-CZ" altLang="cs-CZ" sz="2300" dirty="0" smtClean="0"/>
              <a:t>(15 až 17 letových hodin denně);</a:t>
            </a:r>
          </a:p>
          <a:p>
            <a:pPr marL="990600" lvl="1" indent="-533400">
              <a:buFont typeface="Wingdings" panose="05000000000000000000" pitchFamily="2" charset="2"/>
              <a:buChar char="Ø"/>
            </a:pPr>
            <a:r>
              <a:rPr lang="cs-CZ" altLang="cs-CZ" sz="2300" dirty="0" smtClean="0"/>
              <a:t>Většinou nutné létat v noci z důvodu požadavků turistů - zákazníků;</a:t>
            </a:r>
          </a:p>
          <a:p>
            <a:r>
              <a:rPr lang="cs-CZ" altLang="cs-CZ" sz="2300" dirty="0" smtClean="0"/>
              <a:t>Zákazník je odpovědný za využití celé kapacity letounu;</a:t>
            </a:r>
          </a:p>
          <a:p>
            <a:r>
              <a:rPr lang="cs-CZ" altLang="cs-CZ" sz="2300" dirty="0" smtClean="0"/>
              <a:t>Volba destinací je v kompetenci zákazníka (cestovní kanceláře).</a:t>
            </a:r>
            <a:endParaRPr lang="cs-CZ" altLang="cs-CZ" sz="23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Chartery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449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6400" y="1476069"/>
            <a:ext cx="11493500" cy="4974203"/>
          </a:xfrm>
        </p:spPr>
        <p:txBody>
          <a:bodyPr>
            <a:noAutofit/>
          </a:bodyPr>
          <a:lstStyle/>
          <a:p>
            <a:pPr algn="just"/>
            <a:r>
              <a:rPr lang="cs-CZ" altLang="cs-CZ" sz="2000" dirty="0" smtClean="0"/>
              <a:t>Všeobecná (nebo těžká) letecká nákladní doprava:</a:t>
            </a:r>
            <a:endParaRPr lang="cs-CZ" altLang="cs-CZ" sz="2000" dirty="0" smtClean="0"/>
          </a:p>
          <a:p>
            <a:pPr marL="901700" lvl="1" indent="-4445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Objemné komodity, ale i kusové zásilky malého objemu;</a:t>
            </a:r>
          </a:p>
          <a:p>
            <a:pPr marL="901700" lvl="1" indent="-4445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Tradiční point-to-point pravidelné i nepravidelné linky (</a:t>
            </a:r>
            <a:r>
              <a:rPr lang="cs-CZ" altLang="cs-CZ" sz="2000" b="1" dirty="0" smtClean="0"/>
              <a:t>čistě nákladní aerolinky </a:t>
            </a:r>
            <a:r>
              <a:rPr lang="cs-CZ" altLang="cs-CZ" sz="2000" dirty="0" smtClean="0"/>
              <a:t>– například společnost </a:t>
            </a:r>
            <a:r>
              <a:rPr lang="cs-CZ" altLang="cs-CZ" sz="2000" dirty="0" err="1" smtClean="0"/>
              <a:t>CargoLux</a:t>
            </a:r>
            <a:r>
              <a:rPr lang="cs-CZ" altLang="cs-CZ" sz="2000" dirty="0" smtClean="0"/>
              <a:t>);</a:t>
            </a:r>
          </a:p>
          <a:p>
            <a:pPr marL="901700" lvl="1" indent="-4445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Okolo 85% z celkové letecké nákladní dopravy.</a:t>
            </a:r>
          </a:p>
          <a:p>
            <a:pPr algn="just"/>
            <a:r>
              <a:rPr lang="cs-CZ" altLang="cs-CZ" sz="2000" dirty="0" smtClean="0"/>
              <a:t>Zásilková doprava („Expresní“):</a:t>
            </a:r>
          </a:p>
          <a:p>
            <a:pPr marL="901700" indent="-4572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Integrované služby typu </a:t>
            </a:r>
            <a:r>
              <a:rPr lang="cs-CZ" altLang="cs-CZ" sz="2000" dirty="0" err="1" smtClean="0"/>
              <a:t>door</a:t>
            </a:r>
            <a:r>
              <a:rPr lang="cs-CZ" altLang="cs-CZ" sz="2000" dirty="0" smtClean="0"/>
              <a:t>-to-</a:t>
            </a:r>
            <a:r>
              <a:rPr lang="cs-CZ" altLang="cs-CZ" sz="2000" dirty="0" err="1" smtClean="0"/>
              <a:t>door</a:t>
            </a:r>
            <a:r>
              <a:rPr lang="cs-CZ" altLang="cs-CZ" sz="2000" dirty="0" smtClean="0"/>
              <a:t> </a:t>
            </a:r>
            <a:r>
              <a:rPr lang="cs-CZ" altLang="cs-CZ" sz="2000" dirty="0" smtClean="0"/>
              <a:t>(</a:t>
            </a:r>
            <a:r>
              <a:rPr lang="cs-CZ" altLang="cs-CZ" sz="2000" b="1" dirty="0" smtClean="0"/>
              <a:t>Integrátoři </a:t>
            </a:r>
            <a:r>
              <a:rPr lang="cs-CZ" altLang="cs-CZ" sz="2000" dirty="0" smtClean="0"/>
              <a:t>– například společnosti FedEx, UPS, DHL, TNT);</a:t>
            </a:r>
          </a:p>
          <a:p>
            <a:pPr marL="901700" lvl="1" indent="-4572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Okolo 11% z celkové letecké nákladní dopravy.</a:t>
            </a:r>
          </a:p>
          <a:p>
            <a:pPr algn="just"/>
            <a:r>
              <a:rPr lang="cs-CZ" altLang="cs-CZ" sz="2000" dirty="0" smtClean="0"/>
              <a:t>Doprava pošty:</a:t>
            </a:r>
          </a:p>
          <a:p>
            <a:pPr marL="901700" lvl="1" indent="-4572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Distribuce v rámci národního poštovního systému;</a:t>
            </a:r>
          </a:p>
          <a:p>
            <a:pPr marL="901700" lvl="1" indent="-4572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Mezinárodní přeprava v rámci smlouvy s leteckými společnostmi;</a:t>
            </a:r>
          </a:p>
          <a:p>
            <a:pPr marL="901700" lvl="1" indent="-457200"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Okolo 4% z celkové letecké nákladní dopravy.</a:t>
            </a:r>
          </a:p>
          <a:p>
            <a:pPr marL="703263" lvl="2" indent="0">
              <a:buNone/>
              <a:defRPr/>
            </a:pPr>
            <a:endParaRPr lang="cs-CZ" alt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Letečtí nákladní dopravci (</a:t>
            </a:r>
            <a:r>
              <a:rPr lang="cs-CZ" b="1" dirty="0" err="1" smtClean="0"/>
              <a:t>All</a:t>
            </a:r>
            <a:r>
              <a:rPr lang="cs-CZ" b="1" dirty="0" smtClean="0"/>
              <a:t> </a:t>
            </a:r>
            <a:r>
              <a:rPr lang="cs-CZ" b="1" dirty="0" err="1" smtClean="0"/>
              <a:t>Cargo</a:t>
            </a:r>
            <a:r>
              <a:rPr lang="cs-CZ" b="1" dirty="0" smtClean="0"/>
              <a:t>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8449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8832" y="1476069"/>
            <a:ext cx="11037228" cy="497420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cs-CZ" sz="2400" dirty="0" smtClean="0"/>
              <a:t>Nejvyšší forma spolupráce </a:t>
            </a:r>
            <a:r>
              <a:rPr lang="cs-CZ" sz="2400" dirty="0"/>
              <a:t>především klasických aerolinek – globalizace nabídky a distribuce leteckých dopravních </a:t>
            </a:r>
            <a:r>
              <a:rPr lang="cs-CZ" sz="2400" dirty="0" smtClean="0"/>
              <a:t>služeb. Základní znaky:</a:t>
            </a:r>
            <a:endParaRPr lang="cs-CZ" sz="2400" dirty="0"/>
          </a:p>
          <a:p>
            <a:pPr marL="901700" indent="-3683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Koordinace letových řádů aliančních partnerů</a:t>
            </a:r>
          </a:p>
          <a:p>
            <a:pPr marL="901700" indent="-3683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Harmonizace kapacit nabízených na linkách</a:t>
            </a:r>
          </a:p>
          <a:p>
            <a:pPr marL="901700" indent="-3683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Sjednocení rezervačních a odbavovacích systémů</a:t>
            </a:r>
          </a:p>
          <a:p>
            <a:pPr marL="901700" indent="-3683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Nabídka průběžných cen do destinací aliance</a:t>
            </a:r>
          </a:p>
          <a:p>
            <a:pPr marL="901700" indent="-3683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Vytvoření společného </a:t>
            </a:r>
            <a:r>
              <a:rPr lang="cs-CZ" sz="2400" dirty="0" smtClean="0"/>
              <a:t>věrnostního programu - „</a:t>
            </a:r>
            <a:r>
              <a:rPr lang="cs-CZ" sz="2400" dirty="0" err="1" smtClean="0"/>
              <a:t>frequent</a:t>
            </a:r>
            <a:r>
              <a:rPr lang="cs-CZ" sz="2400" dirty="0" smtClean="0"/>
              <a:t> </a:t>
            </a:r>
            <a:r>
              <a:rPr lang="cs-CZ" sz="2400" dirty="0" err="1"/>
              <a:t>flyer</a:t>
            </a:r>
            <a:r>
              <a:rPr lang="cs-CZ" sz="2400" dirty="0"/>
              <a:t> programe“ (FFP)</a:t>
            </a:r>
          </a:p>
          <a:p>
            <a:pPr marL="901700" indent="-3683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Alianční nabídka doplňkových služeb cestujícím</a:t>
            </a:r>
          </a:p>
          <a:p>
            <a:pPr marL="901700" indent="-368300" algn="just"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Unifikace letadlového parku a opravárenských kapacit</a:t>
            </a:r>
          </a:p>
          <a:p>
            <a:pPr marL="901700" indent="-368300" algn="just">
              <a:spcBef>
                <a:spcPts val="300"/>
              </a:spcBef>
              <a:buFont typeface="Wingdings" panose="05000000000000000000" pitchFamily="2" charset="2"/>
              <a:buChar char="Ø"/>
              <a:defRPr/>
            </a:pPr>
            <a:r>
              <a:rPr lang="cs-CZ" sz="2400" dirty="0"/>
              <a:t>Integrace a sdílení jiných činností..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Nadpis 7"/>
          <p:cNvSpPr>
            <a:spLocks noGrp="1"/>
          </p:cNvSpPr>
          <p:nvPr>
            <p:ph type="title"/>
          </p:nvPr>
        </p:nvSpPr>
        <p:spPr>
          <a:xfrm>
            <a:off x="787400" y="312370"/>
            <a:ext cx="10515600" cy="1325563"/>
          </a:xfrm>
        </p:spPr>
        <p:txBody>
          <a:bodyPr/>
          <a:lstStyle/>
          <a:p>
            <a:r>
              <a:rPr lang="cs-CZ" b="1" dirty="0" smtClean="0"/>
              <a:t>Aliance leteckých dopravců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7451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1942</TotalTime>
  <Words>785</Words>
  <Application>Microsoft Office PowerPoint</Application>
  <PresentationFormat>Vlastní</PresentationFormat>
  <Paragraphs>77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Technologie a řízení letecké dopravy: 9. Obchodně-provozní modely leteckých společností</vt:lpstr>
      <vt:lpstr>Základní dělení leteckých společností</vt:lpstr>
      <vt:lpstr>Koncepce sítě leteckých linek</vt:lpstr>
      <vt:lpstr>Tradiční osobní letečtí dopravci</vt:lpstr>
      <vt:lpstr>Nízkonákladoví letečtí dopravci</vt:lpstr>
      <vt:lpstr>Chartery</vt:lpstr>
      <vt:lpstr>Letečtí nákladní dopravci (All Cargo)</vt:lpstr>
      <vt:lpstr>Aliance leteckých dopravců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Bartuška Ladislav</cp:lastModifiedBy>
  <cp:revision>125</cp:revision>
  <dcterms:created xsi:type="dcterms:W3CDTF">2017-05-10T10:51:34Z</dcterms:created>
  <dcterms:modified xsi:type="dcterms:W3CDTF">2017-07-07T14:47:37Z</dcterms:modified>
</cp:coreProperties>
</file>