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77" r:id="rId5"/>
    <p:sldId id="278" r:id="rId6"/>
    <p:sldId id="276" r:id="rId7"/>
    <p:sldId id="280" r:id="rId8"/>
    <p:sldId id="281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>
        <p:scale>
          <a:sx n="75" d="100"/>
          <a:sy n="75" d="100"/>
        </p:scale>
        <p:origin x="-1812" y="-9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3.7.2017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3.7.2017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3.7.2017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3.7.2017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Technologie a řízení letecké dopravy: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/>
              <a:t>8</a:t>
            </a:r>
            <a:r>
              <a:rPr lang="cs-CZ" b="1" dirty="0" smtClean="0"/>
              <a:t>. Letecký přepravní proces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972" y="449580"/>
            <a:ext cx="11037228" cy="5552523"/>
          </a:xfrm>
        </p:spPr>
        <p:txBody>
          <a:bodyPr>
            <a:noAutofit/>
          </a:bodyPr>
          <a:lstStyle/>
          <a:p>
            <a:pPr marL="109537" indent="0" algn="just">
              <a:buFont typeface="Georgia" pitchFamily="18" charset="0"/>
              <a:buNone/>
              <a:defRPr/>
            </a:pPr>
            <a:r>
              <a:rPr lang="cs-CZ" sz="2400" dirty="0"/>
              <a:t>Leteckým přepravním procesem můžeme nazvat souhrn jednotlivých fází, které cestující absolvuje při využití letecké dopravy. Celkový dojem, pohodlí a rychlost leteckého přepravního procesu jsou ovlivněny i dalšími, nepřímo souvisejícími fázemi, které musí cestující absolvovat pro to, aby daný let mohl uskutečnit.</a:t>
            </a:r>
          </a:p>
          <a:p>
            <a:pPr marL="109537" indent="0" algn="just">
              <a:buFont typeface="Georgia" pitchFamily="18" charset="0"/>
              <a:buNone/>
              <a:defRPr/>
            </a:pPr>
            <a:endParaRPr lang="cs-CZ" sz="900" dirty="0"/>
          </a:p>
          <a:p>
            <a:pPr marL="566737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cs-CZ" sz="2400" dirty="0"/>
              <a:t>Přeprava na letiště</a:t>
            </a:r>
          </a:p>
          <a:p>
            <a:pPr marL="566737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cs-CZ" sz="2400" dirty="0"/>
              <a:t>Odbavení cestujících k letu</a:t>
            </a:r>
          </a:p>
          <a:p>
            <a:pPr marL="566737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cs-CZ" sz="2400" dirty="0"/>
              <a:t>Bezpečnostní kontrola</a:t>
            </a:r>
          </a:p>
          <a:p>
            <a:pPr marL="566737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cs-CZ" sz="2400" dirty="0"/>
              <a:t>Čekání před odletem</a:t>
            </a:r>
          </a:p>
          <a:p>
            <a:pPr marL="566737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cs-CZ" sz="2400" dirty="0"/>
              <a:t>Nástup na palubu letadla</a:t>
            </a:r>
          </a:p>
          <a:p>
            <a:pPr marL="566737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cs-CZ" sz="2400" dirty="0"/>
              <a:t>Služby na palubě</a:t>
            </a:r>
          </a:p>
          <a:p>
            <a:pPr marL="566737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cs-CZ" sz="2400" dirty="0"/>
              <a:t>Vlastní letecká přeprava</a:t>
            </a:r>
          </a:p>
          <a:p>
            <a:pPr marL="566737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cs-CZ" sz="2400" dirty="0"/>
              <a:t>Výstup do terminálu</a:t>
            </a:r>
          </a:p>
          <a:p>
            <a:pPr marL="566737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cs-CZ" sz="2400" dirty="0"/>
              <a:t>Odjezd z letiště</a:t>
            </a:r>
          </a:p>
          <a:p>
            <a:pPr marL="541338" lvl="0" indent="-541338" algn="just">
              <a:buNone/>
            </a:pPr>
            <a:endParaRPr lang="cs-CZ" sz="24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5535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3732" y="1691640"/>
            <a:ext cx="11037228" cy="4974203"/>
          </a:xfrm>
        </p:spPr>
        <p:txBody>
          <a:bodyPr>
            <a:noAutofit/>
          </a:bodyPr>
          <a:lstStyle/>
          <a:p>
            <a:pPr marL="109537" indent="0" algn="just">
              <a:buFont typeface="Georgia" pitchFamily="18" charset="0"/>
              <a:buNone/>
              <a:defRPr/>
            </a:pPr>
            <a:r>
              <a:rPr lang="cs-CZ" sz="2400" dirty="0"/>
              <a:t>Proces odbavení (</a:t>
            </a:r>
            <a:r>
              <a:rPr lang="cs-CZ" sz="2400" dirty="0" err="1"/>
              <a:t>check</a:t>
            </a:r>
            <a:r>
              <a:rPr lang="cs-CZ" sz="2400" dirty="0"/>
              <a:t>-in) cestujícího k letu má za cíl zajistit, aby nástup na palubu daného letadla byl umožněn pouze cestujícím, kteří mají</a:t>
            </a:r>
            <a:r>
              <a:rPr lang="cs-CZ" sz="2400" dirty="0" smtClean="0"/>
              <a:t>:</a:t>
            </a:r>
            <a:endParaRPr lang="cs-CZ" sz="900" dirty="0"/>
          </a:p>
          <a:p>
            <a:pPr algn="just">
              <a:defRPr/>
            </a:pPr>
            <a:r>
              <a:rPr lang="cs-CZ" sz="2400" b="1" dirty="0"/>
              <a:t>potvrzenou rezervaci</a:t>
            </a:r>
            <a:r>
              <a:rPr lang="cs-CZ" sz="2400" i="1" dirty="0"/>
              <a:t> </a:t>
            </a:r>
            <a:r>
              <a:rPr lang="cs-CZ" sz="2400" dirty="0"/>
              <a:t>a zaplaceno jízdné pro příslušný let</a:t>
            </a:r>
            <a:r>
              <a:rPr lang="cs-CZ" sz="2400" dirty="0" smtClean="0"/>
              <a:t>;</a:t>
            </a:r>
            <a:endParaRPr lang="cs-CZ" sz="900" dirty="0"/>
          </a:p>
          <a:p>
            <a:pPr algn="just">
              <a:defRPr/>
            </a:pPr>
            <a:r>
              <a:rPr lang="cs-CZ" sz="2400" dirty="0"/>
              <a:t>osobní, vízové, zdravotní </a:t>
            </a:r>
            <a:r>
              <a:rPr lang="cs-CZ" sz="2400" b="1" dirty="0"/>
              <a:t>doklady</a:t>
            </a:r>
            <a:r>
              <a:rPr lang="cs-CZ" sz="2400" i="1" dirty="0"/>
              <a:t> </a:t>
            </a:r>
            <a:r>
              <a:rPr lang="cs-CZ" sz="2400" dirty="0"/>
              <a:t>odpovídající požadavkům přijímajícího </a:t>
            </a:r>
            <a:r>
              <a:rPr lang="cs-CZ" sz="2400" dirty="0" smtClean="0"/>
              <a:t>státu;</a:t>
            </a:r>
          </a:p>
          <a:p>
            <a:pPr algn="just">
              <a:defRPr/>
            </a:pPr>
            <a:r>
              <a:rPr lang="cs-CZ" sz="2400" dirty="0" smtClean="0"/>
              <a:t>počet</a:t>
            </a:r>
            <a:r>
              <a:rPr lang="cs-CZ" sz="2400" dirty="0"/>
              <a:t>, objem či váhu zapsaných (odbavených) </a:t>
            </a:r>
            <a:r>
              <a:rPr lang="cs-CZ" sz="2400" b="1" dirty="0"/>
              <a:t>zavazadel </a:t>
            </a:r>
            <a:r>
              <a:rPr lang="cs-CZ" sz="2400" dirty="0"/>
              <a:t>odpovídající zaplacenému jízdnému</a:t>
            </a:r>
            <a:r>
              <a:rPr lang="cs-CZ" sz="2400" dirty="0" smtClean="0"/>
              <a:t>;</a:t>
            </a:r>
            <a:endParaRPr lang="cs-CZ" sz="900" dirty="0"/>
          </a:p>
          <a:p>
            <a:pPr algn="just">
              <a:defRPr/>
            </a:pPr>
            <a:r>
              <a:rPr lang="cs-CZ" sz="2400" dirty="0"/>
              <a:t>počet, velikost, váhu a obsah kabinových (příručních, nezapsaných) zavazadel odpovídající </a:t>
            </a:r>
            <a:r>
              <a:rPr lang="cs-CZ" sz="2400" b="1" dirty="0"/>
              <a:t>bezpečnostním předpisům</a:t>
            </a:r>
            <a:r>
              <a:rPr lang="cs-CZ" sz="2400" dirty="0"/>
              <a:t> a předpisům daného dopravce.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787400" y="312370"/>
            <a:ext cx="10515600" cy="1325563"/>
          </a:xfrm>
        </p:spPr>
        <p:txBody>
          <a:bodyPr/>
          <a:lstStyle/>
          <a:p>
            <a:r>
              <a:rPr lang="cs-CZ" b="1" dirty="0" smtClean="0"/>
              <a:t>Odbavení cestujících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31655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3732" y="1508760"/>
            <a:ext cx="11037228" cy="4974203"/>
          </a:xfrm>
        </p:spPr>
        <p:txBody>
          <a:bodyPr>
            <a:noAutofit/>
          </a:bodyPr>
          <a:lstStyle/>
          <a:p>
            <a:pPr marL="457200" indent="-457200" algn="just">
              <a:buFont typeface="+mj-lt"/>
              <a:buAutoNum type="arabicParenR"/>
              <a:defRPr/>
            </a:pPr>
            <a:r>
              <a:rPr lang="cs-CZ" sz="2200" dirty="0"/>
              <a:t>Cestující předkládá letenku, z níž je mu odebrán letový kupon odpovídající danému úseku jeho cesty. </a:t>
            </a:r>
            <a:endParaRPr lang="cs-CZ" sz="2200" dirty="0" smtClean="0"/>
          </a:p>
          <a:p>
            <a:pPr marL="457200" indent="-457200" algn="just">
              <a:buFont typeface="+mj-lt"/>
              <a:buAutoNum type="arabicParenR"/>
              <a:defRPr/>
            </a:pPr>
            <a:r>
              <a:rPr lang="cs-CZ" sz="2200" dirty="0" smtClean="0"/>
              <a:t>Cestující </a:t>
            </a:r>
            <a:r>
              <a:rPr lang="cs-CZ" sz="2200" dirty="0"/>
              <a:t>předkládá identifikační doklad (národní ID karta, pas</a:t>
            </a:r>
            <a:r>
              <a:rPr lang="cs-CZ" sz="2200" dirty="0" smtClean="0"/>
              <a:t>).</a:t>
            </a:r>
            <a:endParaRPr lang="cs-CZ" sz="2200" dirty="0"/>
          </a:p>
          <a:p>
            <a:pPr marL="457200" indent="-457200" algn="just">
              <a:buFont typeface="+mj-lt"/>
              <a:buAutoNum type="arabicParenR"/>
              <a:defRPr/>
            </a:pPr>
            <a:r>
              <a:rPr lang="cs-CZ" sz="2200" dirty="0" smtClean="0"/>
              <a:t>Cestujícímu </a:t>
            </a:r>
            <a:r>
              <a:rPr lang="cs-CZ" sz="2200" dirty="0"/>
              <a:t>jsou převzata k přepravě jeho zavazadla, je mu nabídnuto místo odpovídající zaplacenému jízdnému a osobním preferencím (v případě volných míst). </a:t>
            </a:r>
            <a:endParaRPr lang="cs-CZ" sz="2200" dirty="0" smtClean="0"/>
          </a:p>
          <a:p>
            <a:pPr marL="457200" indent="-457200" algn="just">
              <a:buFont typeface="+mj-lt"/>
              <a:buAutoNum type="arabicParenR"/>
              <a:defRPr/>
            </a:pPr>
            <a:r>
              <a:rPr lang="cs-CZ" sz="2200" dirty="0" smtClean="0"/>
              <a:t>Cestující </a:t>
            </a:r>
            <a:r>
              <a:rPr lang="cs-CZ" sz="2200" dirty="0"/>
              <a:t>je upozorněn na bezpečnostní předpisy a jsou mu položeny otázky související se zajištěním bezpečnosti obsahu jeho zavazadel. </a:t>
            </a:r>
            <a:endParaRPr lang="cs-CZ" sz="2200" dirty="0" smtClean="0"/>
          </a:p>
          <a:p>
            <a:pPr marL="457200" indent="-457200" algn="just">
              <a:buFont typeface="+mj-lt"/>
              <a:buAutoNum type="arabicParenR"/>
              <a:defRPr/>
            </a:pPr>
            <a:r>
              <a:rPr lang="cs-CZ" sz="2200" dirty="0" smtClean="0"/>
              <a:t>Cestující </a:t>
            </a:r>
            <a:r>
              <a:rPr lang="cs-CZ" sz="2200" dirty="0"/>
              <a:t>dostává palubní vstupenku a zavazadlový lístek. </a:t>
            </a:r>
            <a:endParaRPr lang="cs-CZ" sz="2200" dirty="0" smtClean="0"/>
          </a:p>
          <a:p>
            <a:pPr marL="457200" indent="-457200" algn="just">
              <a:buFont typeface="+mj-lt"/>
              <a:buAutoNum type="arabicParenR"/>
              <a:defRPr/>
            </a:pPr>
            <a:r>
              <a:rPr lang="cs-CZ" sz="2200" dirty="0" smtClean="0"/>
              <a:t>Palubní </a:t>
            </a:r>
            <a:r>
              <a:rPr lang="cs-CZ" sz="2200" dirty="0"/>
              <a:t>vstupenku pak předkládá společně s předepsaným osobním identifikačním dokladem ke kontrole státnímu pasovému orgánu (u cestujících letících do zemí s vízovou povinností). 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787400" y="312370"/>
            <a:ext cx="10515600" cy="1325563"/>
          </a:xfrm>
        </p:spPr>
        <p:txBody>
          <a:bodyPr/>
          <a:lstStyle/>
          <a:p>
            <a:r>
              <a:rPr lang="cs-CZ" b="1" dirty="0" smtClean="0"/>
              <a:t>Proces odbavení (</a:t>
            </a:r>
            <a:r>
              <a:rPr lang="cs-CZ" b="1" dirty="0" err="1" smtClean="0"/>
              <a:t>check</a:t>
            </a:r>
            <a:r>
              <a:rPr lang="cs-CZ" b="1" dirty="0" smtClean="0"/>
              <a:t> in)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00452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3252" y="754380"/>
            <a:ext cx="11037228" cy="4974203"/>
          </a:xfrm>
        </p:spPr>
        <p:txBody>
          <a:bodyPr>
            <a:noAutofit/>
          </a:bodyPr>
          <a:lstStyle/>
          <a:p>
            <a:pPr marL="109537" indent="0">
              <a:buFont typeface="Georgia" pitchFamily="18" charset="0"/>
              <a:buNone/>
              <a:defRPr/>
            </a:pPr>
            <a:r>
              <a:rPr lang="cs-CZ" sz="2200" dirty="0"/>
              <a:t>Z pohledu organizace odbavení jsou obvykle používány následující druhy odbavení:</a:t>
            </a:r>
          </a:p>
          <a:p>
            <a:pPr algn="just">
              <a:defRPr/>
            </a:pPr>
            <a:r>
              <a:rPr lang="cs-CZ" sz="2200" b="1" dirty="0"/>
              <a:t>Společné odbavení</a:t>
            </a:r>
            <a:r>
              <a:rPr lang="cs-CZ" sz="2200" dirty="0"/>
              <a:t> - u přepážek je možné se odbavit na kteroukoliv linku stanovených leteckých společností odlétající v určitém časovém úseku (např. 12 hodin, 24 hodin, 6 hodin). </a:t>
            </a:r>
          </a:p>
          <a:p>
            <a:pPr algn="just">
              <a:defRPr/>
            </a:pPr>
            <a:r>
              <a:rPr lang="cs-CZ" sz="2200" b="1" dirty="0"/>
              <a:t>Odbavení podle letu </a:t>
            </a:r>
            <a:r>
              <a:rPr lang="cs-CZ" sz="2200" dirty="0"/>
              <a:t>nebo podle </a:t>
            </a:r>
            <a:r>
              <a:rPr lang="cs-CZ" sz="2200" dirty="0" smtClean="0"/>
              <a:t>společnosti - jednotlivé </a:t>
            </a:r>
            <a:r>
              <a:rPr lang="cs-CZ" sz="2200" dirty="0"/>
              <a:t>přepážky nebo určitý počet přepážek jsou určené pro odbavení určitého letu nebo více letů určité společnosti. </a:t>
            </a:r>
          </a:p>
          <a:p>
            <a:pPr algn="just">
              <a:defRPr/>
            </a:pPr>
            <a:r>
              <a:rPr lang="cs-CZ" sz="2200" b="1" dirty="0"/>
              <a:t>Expresní odbavení </a:t>
            </a:r>
            <a:r>
              <a:rPr lang="cs-CZ" sz="2200" dirty="0"/>
              <a:t>- je prováděno pouze pro cestující bez zapsaných zavazadel, je speciálně označeno. </a:t>
            </a:r>
            <a:endParaRPr lang="cs-CZ" sz="2200" dirty="0" smtClean="0"/>
          </a:p>
          <a:p>
            <a:pPr algn="just">
              <a:defRPr/>
            </a:pPr>
            <a:r>
              <a:rPr lang="cs-CZ" sz="2200" b="1" dirty="0" smtClean="0"/>
              <a:t>Odbavení </a:t>
            </a:r>
            <a:r>
              <a:rPr lang="cs-CZ" sz="2200" b="1" dirty="0"/>
              <a:t>v </a:t>
            </a:r>
            <a:r>
              <a:rPr lang="cs-CZ" sz="2200" b="1" dirty="0" err="1"/>
              <a:t>gate</a:t>
            </a:r>
            <a:r>
              <a:rPr lang="cs-CZ" sz="2200" b="1" dirty="0"/>
              <a:t> </a:t>
            </a:r>
            <a:r>
              <a:rPr lang="cs-CZ" sz="2200" dirty="0"/>
              <a:t>- je odbavení až přímo u východu. Může být použito pouze v případě, že cestující je už odbaven včetně zavazadel dříve, např. v městské kanceláři nebo v hotelu. </a:t>
            </a:r>
          </a:p>
          <a:p>
            <a:pPr algn="just">
              <a:defRPr/>
            </a:pPr>
            <a:r>
              <a:rPr lang="cs-CZ" sz="2200" b="1" dirty="0"/>
              <a:t>Samoobslužné odbavení </a:t>
            </a:r>
            <a:r>
              <a:rPr lang="cs-CZ" sz="2200" dirty="0"/>
              <a:t>- cestující se identifikuje obvykle svou platební kartou a na let se odbaví sám při využití interaktivní komunikace s odbavovacím zařízením. </a:t>
            </a:r>
            <a:r>
              <a:rPr lang="cs-CZ" sz="2200" dirty="0" smtClean="0"/>
              <a:t>Zapsaná zavazadla odevzdá na drop </a:t>
            </a:r>
            <a:r>
              <a:rPr lang="cs-CZ" sz="2200" dirty="0" err="1" smtClean="0"/>
              <a:t>off</a:t>
            </a:r>
            <a:r>
              <a:rPr lang="cs-CZ" sz="2200" i="1" dirty="0" smtClean="0"/>
              <a:t> </a:t>
            </a:r>
            <a:r>
              <a:rPr lang="cs-CZ" sz="2200" dirty="0" smtClean="0"/>
              <a:t>přepážce. </a:t>
            </a:r>
          </a:p>
          <a:p>
            <a:pPr algn="just">
              <a:defRPr/>
            </a:pPr>
            <a:r>
              <a:rPr lang="cs-CZ" sz="2200" b="1" dirty="0" smtClean="0"/>
              <a:t>Internetové odbavení </a:t>
            </a:r>
            <a:r>
              <a:rPr lang="cs-CZ" sz="2200" dirty="0" smtClean="0"/>
              <a:t>- umožňuje cestujícímu odbavit se ještě před cestou na letiště. Zapsaná zavazadla odevzdá na drop </a:t>
            </a:r>
            <a:r>
              <a:rPr lang="cs-CZ" sz="2200" dirty="0" err="1" smtClean="0"/>
              <a:t>off</a:t>
            </a:r>
            <a:r>
              <a:rPr lang="cs-CZ" sz="2200" i="1" dirty="0" smtClean="0"/>
              <a:t> </a:t>
            </a:r>
            <a:r>
              <a:rPr lang="cs-CZ" sz="2200" dirty="0" smtClean="0"/>
              <a:t>přepážce. </a:t>
            </a:r>
            <a:endParaRPr lang="cs-CZ" sz="22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3986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Zástupný symbol pro obsah 3" descr="sejmout000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892" y="1084580"/>
            <a:ext cx="9144000" cy="481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924560" y="190450"/>
            <a:ext cx="10515600" cy="1325563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Proces odbavení cestujících na odletech a příletech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284330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1352" y="1397734"/>
            <a:ext cx="11037228" cy="4974203"/>
          </a:xfrm>
        </p:spPr>
        <p:txBody>
          <a:bodyPr>
            <a:noAutofit/>
          </a:bodyPr>
          <a:lstStyle/>
          <a:p>
            <a:pPr marL="109537" indent="0" algn="just">
              <a:buNone/>
              <a:defRPr/>
            </a:pPr>
            <a:r>
              <a:rPr lang="cs-CZ" sz="1800" dirty="0" smtClean="0"/>
              <a:t>Technická obsluha letadla zahrnuje činnosti spojené s údržbou, doplňování materiálu a technickým ošetřením letadla na stojánkách odbavovacích ploch na letišti. Většina aerolinek si na tyto činnosti najímá pozemní obsluhu letiště, specializované </a:t>
            </a:r>
            <a:r>
              <a:rPr lang="cs-CZ" sz="1800" dirty="0" err="1" smtClean="0"/>
              <a:t>handlingové</a:t>
            </a:r>
            <a:r>
              <a:rPr lang="cs-CZ" sz="1800" dirty="0" smtClean="0"/>
              <a:t> agenty nebo dokonce jiné aerolinky.</a:t>
            </a:r>
          </a:p>
          <a:p>
            <a:pPr marL="395287" indent="-285750" algn="just">
              <a:defRPr/>
            </a:pPr>
            <a:r>
              <a:rPr lang="en-US" sz="1800" dirty="0" smtClean="0"/>
              <a:t> </a:t>
            </a:r>
            <a:r>
              <a:rPr lang="cs-CZ" sz="1800" b="1" dirty="0" smtClean="0"/>
              <a:t>Palubní služba –</a:t>
            </a:r>
            <a:r>
              <a:rPr lang="cs-CZ" sz="1800" dirty="0" smtClean="0"/>
              <a:t> posádka provádí přípravu na další let, čistí interiéry letadla nebo doplňuje </a:t>
            </a:r>
            <a:r>
              <a:rPr lang="cs-CZ" sz="1800" smtClean="0"/>
              <a:t>spotřební materiály.</a:t>
            </a:r>
            <a:endParaRPr lang="cs-CZ" sz="1800" b="1" dirty="0"/>
          </a:p>
          <a:p>
            <a:pPr marL="452437" indent="-342900" algn="just">
              <a:defRPr/>
            </a:pPr>
            <a:r>
              <a:rPr lang="cs-CZ" sz="1800" b="1" dirty="0" smtClean="0"/>
              <a:t>Catering – </a:t>
            </a:r>
            <a:r>
              <a:rPr lang="cs-CZ" sz="1800" dirty="0" smtClean="0"/>
              <a:t>zahrnuje činnosti související s vyložením nespotřebovaného jídla a pití z letadla a naložením čerstvého jídla a pití pro cestující a posádku pro další let.</a:t>
            </a:r>
            <a:endParaRPr lang="cs-CZ" sz="1800" dirty="0"/>
          </a:p>
          <a:p>
            <a:pPr marL="452437" indent="-342900" algn="just">
              <a:defRPr/>
            </a:pPr>
            <a:r>
              <a:rPr lang="cs-CZ" sz="1800" b="1" dirty="0" smtClean="0"/>
              <a:t>Stojánková služba – </a:t>
            </a:r>
            <a:r>
              <a:rPr lang="cs-CZ" sz="1800" dirty="0" smtClean="0"/>
              <a:t>zahrnuje činnosti na stojánce či rampě na odbavovací ploše letiště</a:t>
            </a:r>
            <a:r>
              <a:rPr lang="en-US" sz="1800" dirty="0" smtClean="0"/>
              <a:t>, </a:t>
            </a:r>
            <a:r>
              <a:rPr lang="cs-CZ" sz="1800" dirty="0" smtClean="0"/>
              <a:t>například</a:t>
            </a:r>
            <a:r>
              <a:rPr lang="en-US" sz="1800" dirty="0" smtClean="0"/>
              <a:t>:</a:t>
            </a:r>
            <a:endParaRPr lang="cs-CZ" sz="1800" dirty="0" smtClean="0"/>
          </a:p>
          <a:p>
            <a:pPr marL="898525" indent="-273050" algn="just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cs-CZ" sz="1800" dirty="0" smtClean="0"/>
              <a:t>Odpojení a připojení pozemní elektrické jednotky (GPU);</a:t>
            </a:r>
          </a:p>
          <a:p>
            <a:pPr marL="898525" indent="-273050" algn="just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cs-CZ" sz="1800" dirty="0" smtClean="0"/>
              <a:t>Doplňování leteckých pohonných hmot;</a:t>
            </a:r>
          </a:p>
          <a:p>
            <a:pPr marL="898525" indent="-273050" algn="just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cs-CZ" sz="1800" dirty="0" smtClean="0"/>
              <a:t>Přistavení či odstavení schůdků (pokud je nutné);</a:t>
            </a:r>
          </a:p>
          <a:p>
            <a:pPr marL="898525" indent="-273050" algn="just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cs-CZ" sz="1800" dirty="0" smtClean="0"/>
              <a:t>Startování motorů pomocí startovacích jednotek;</a:t>
            </a:r>
          </a:p>
          <a:p>
            <a:pPr marL="898525" indent="-273050" algn="just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cs-CZ" sz="1800" dirty="0" smtClean="0"/>
              <a:t>Odstraňování námrazy na letadle (</a:t>
            </a:r>
            <a:r>
              <a:rPr lang="cs-CZ" sz="1800" dirty="0" err="1" smtClean="0"/>
              <a:t>deicing</a:t>
            </a:r>
            <a:r>
              <a:rPr lang="cs-CZ" sz="1800" dirty="0" smtClean="0"/>
              <a:t>);</a:t>
            </a:r>
          </a:p>
          <a:p>
            <a:pPr marL="898525" indent="-273050" algn="just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cs-CZ" sz="1800" dirty="0" smtClean="0"/>
              <a:t>Navádění letadla na a ze stojánky</a:t>
            </a:r>
            <a:r>
              <a:rPr lang="en-US" sz="1800" dirty="0" smtClean="0"/>
              <a:t> (</a:t>
            </a:r>
            <a:r>
              <a:rPr lang="cs-CZ" sz="1800" dirty="0" smtClean="0"/>
              <a:t>pomocí pozemní obsluhy - </a:t>
            </a:r>
            <a:r>
              <a:rPr lang="en-US" sz="1800" dirty="0" smtClean="0"/>
              <a:t>marshalling)</a:t>
            </a:r>
            <a:r>
              <a:rPr lang="cs-CZ" sz="1800" dirty="0" smtClean="0"/>
              <a:t>;</a:t>
            </a:r>
            <a:endParaRPr lang="en-US" sz="1800" dirty="0"/>
          </a:p>
          <a:p>
            <a:pPr marL="898525" indent="-273050" algn="just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cs-CZ" sz="1800" dirty="0" smtClean="0"/>
              <a:t>Tažení letadel pomocí speciálních tahačů (traktorů), a jiné.</a:t>
            </a:r>
          </a:p>
          <a:p>
            <a:pPr marL="452437" indent="-342900" algn="just">
              <a:defRPr/>
            </a:pPr>
            <a:endParaRPr lang="cs-CZ" sz="18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787400" y="312370"/>
            <a:ext cx="10515600" cy="1325563"/>
          </a:xfrm>
        </p:spPr>
        <p:txBody>
          <a:bodyPr/>
          <a:lstStyle/>
          <a:p>
            <a:r>
              <a:rPr lang="cs-CZ" b="1" dirty="0" smtClean="0"/>
              <a:t>Technická obsluha letadla (</a:t>
            </a:r>
            <a:r>
              <a:rPr lang="cs-CZ" b="1" dirty="0" err="1" smtClean="0"/>
              <a:t>handling</a:t>
            </a:r>
            <a:r>
              <a:rPr lang="cs-CZ" b="1" dirty="0" smtClean="0"/>
              <a:t>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1407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2508" y="950777"/>
            <a:ext cx="8315325" cy="4933950"/>
          </a:xfrm>
          <a:prstGeom prst="rect">
            <a:avLst/>
          </a:prstGeom>
        </p:spPr>
      </p:pic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740492" y="0"/>
            <a:ext cx="10515600" cy="1325563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Příklad h</a:t>
            </a:r>
            <a:r>
              <a:rPr lang="cs-CZ" sz="2400" b="1" dirty="0" smtClean="0"/>
              <a:t>armonogramu činností při technickém odbavení letadla mezi dvěma lety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51035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1741</TotalTime>
  <Words>658</Words>
  <Application>Microsoft Office PowerPoint</Application>
  <PresentationFormat>Vlastní</PresentationFormat>
  <Paragraphs>47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Office</vt:lpstr>
      <vt:lpstr>Technologie a řízení letecké dopravy: 8. Letecký přepravní proces</vt:lpstr>
      <vt:lpstr>Prezentace aplikace PowerPoint</vt:lpstr>
      <vt:lpstr>Odbavení cestujících</vt:lpstr>
      <vt:lpstr>Proces odbavení (check in)</vt:lpstr>
      <vt:lpstr>Prezentace aplikace PowerPoint</vt:lpstr>
      <vt:lpstr>Proces odbavení cestujících na odletech a příletech</vt:lpstr>
      <vt:lpstr>Technická obsluha letadla (handling)</vt:lpstr>
      <vt:lpstr>Příklad harmonogramu činností při technickém odbavení letadla mezi dvěma lety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Bartuška Ladislav</cp:lastModifiedBy>
  <cp:revision>97</cp:revision>
  <dcterms:created xsi:type="dcterms:W3CDTF">2017-05-10T10:51:34Z</dcterms:created>
  <dcterms:modified xsi:type="dcterms:W3CDTF">2017-07-03T14:27:13Z</dcterms:modified>
</cp:coreProperties>
</file>