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79" r:id="rId5"/>
    <p:sldId id="276" r:id="rId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p:scale>
          <a:sx n="125" d="100"/>
          <a:sy n="125" d="100"/>
        </p:scale>
        <p:origin x="1494" y="21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2.7.2017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2.7.2017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2.7.2017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2.7.2017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2.7.2017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2.7.2017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2.7.2017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2.7.2017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cs-CZ" sz="3600" dirty="0" smtClean="0"/>
              <a:t>Technologie a řízení letecké dopravy:</a:t>
            </a:r>
            <a:r>
              <a:rPr lang="cs-CZ" smtClean="0"/>
              <a:t/>
            </a:r>
            <a:br>
              <a:rPr lang="cs-CZ" smtClean="0"/>
            </a:br>
            <a:r>
              <a:rPr lang="cs-CZ" b="1" smtClean="0"/>
              <a:t>7. </a:t>
            </a:r>
            <a:r>
              <a:rPr lang="cs-CZ" b="1" dirty="0" smtClean="0"/>
              <a:t>Pohonné systémy letounů</a:t>
            </a: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8972" y="1340040"/>
            <a:ext cx="11037228" cy="4662063"/>
          </a:xfrm>
        </p:spPr>
        <p:txBody>
          <a:bodyPr>
            <a:noAutofit/>
          </a:bodyPr>
          <a:lstStyle/>
          <a:p>
            <a:pPr lvl="0" algn="just"/>
            <a:r>
              <a:rPr lang="cs-CZ" sz="2400" dirty="0" smtClean="0"/>
              <a:t>Pohonná jednotka patří mezi důležité prvky letounu, protože vytváří jeho tah.</a:t>
            </a:r>
          </a:p>
          <a:p>
            <a:pPr lvl="0" algn="just"/>
            <a:r>
              <a:rPr lang="cs-CZ" sz="2400" dirty="0" smtClean="0"/>
              <a:t>Mezi důležité součásti pohonné jednotky patří:</a:t>
            </a:r>
          </a:p>
          <a:p>
            <a:pPr marL="1074738" lvl="0" indent="-533400" algn="just">
              <a:buFont typeface="Wingdings" panose="05000000000000000000" pitchFamily="2" charset="2"/>
              <a:buChar char="Ø"/>
            </a:pPr>
            <a:r>
              <a:rPr lang="cs-CZ" sz="2400" dirty="0" smtClean="0"/>
              <a:t>Letecký motor (</a:t>
            </a:r>
            <a:r>
              <a:rPr lang="cs-CZ" sz="2400" dirty="0" err="1" smtClean="0"/>
              <a:t>propulsor</a:t>
            </a:r>
            <a:r>
              <a:rPr lang="cs-CZ" sz="2400" dirty="0" smtClean="0"/>
              <a:t>);</a:t>
            </a:r>
          </a:p>
          <a:p>
            <a:pPr marL="1074738" lvl="0" indent="-533400" algn="just">
              <a:buFont typeface="Wingdings" panose="05000000000000000000" pitchFamily="2" charset="2"/>
              <a:buChar char="Ø"/>
            </a:pPr>
            <a:r>
              <a:rPr lang="cs-CZ" sz="2400" dirty="0" smtClean="0"/>
              <a:t>Vstup vzduchu a výstup spalin;</a:t>
            </a:r>
          </a:p>
          <a:p>
            <a:pPr marL="1074738" lvl="0" indent="-533400" algn="just">
              <a:buFont typeface="Wingdings" panose="05000000000000000000" pitchFamily="2" charset="2"/>
              <a:buChar char="Ø"/>
            </a:pPr>
            <a:r>
              <a:rPr lang="cs-CZ" sz="2400" dirty="0" smtClean="0"/>
              <a:t>Vrtule (</a:t>
            </a:r>
            <a:r>
              <a:rPr lang="cs-CZ" sz="2400" dirty="0" err="1" smtClean="0"/>
              <a:t>propeller</a:t>
            </a:r>
            <a:r>
              <a:rPr lang="cs-CZ" sz="2400" dirty="0" smtClean="0"/>
              <a:t>);</a:t>
            </a:r>
          </a:p>
          <a:p>
            <a:pPr marL="1074738" lvl="0" indent="-533400" algn="just">
              <a:buFont typeface="Wingdings" panose="05000000000000000000" pitchFamily="2" charset="2"/>
              <a:buChar char="Ø"/>
            </a:pPr>
            <a:r>
              <a:rPr lang="cs-CZ" sz="2400" dirty="0" smtClean="0"/>
              <a:t>Zařízení pro reverzi tahu a jiná zařízení.</a:t>
            </a:r>
          </a:p>
          <a:p>
            <a:pPr algn="just"/>
            <a:r>
              <a:rPr lang="cs-CZ" sz="2400" dirty="0" smtClean="0"/>
              <a:t>Nejužívanější motory u dopravních letounů je možné rozlišovat na:</a:t>
            </a:r>
          </a:p>
          <a:p>
            <a:pPr marL="1074738" indent="-533400" algn="just">
              <a:buFont typeface="Wingdings" panose="05000000000000000000" pitchFamily="2" charset="2"/>
              <a:buChar char="Ø"/>
            </a:pPr>
            <a:r>
              <a:rPr lang="cs-CZ" sz="2400" dirty="0" smtClean="0"/>
              <a:t>Pístové spalovací motory </a:t>
            </a:r>
            <a:r>
              <a:rPr lang="cs-CZ" sz="2400" dirty="0"/>
              <a:t>– </a:t>
            </a:r>
            <a:r>
              <a:rPr lang="cs-CZ" sz="2400" b="1" dirty="0" smtClean="0"/>
              <a:t>vrtulové </a:t>
            </a:r>
            <a:r>
              <a:rPr lang="cs-CZ" sz="2400" dirty="0" smtClean="0"/>
              <a:t>(užívané pouze u malých letounů)</a:t>
            </a:r>
            <a:endParaRPr lang="cs-CZ" sz="2400" dirty="0" smtClean="0"/>
          </a:p>
          <a:p>
            <a:pPr marL="1074738" indent="-533400" algn="just">
              <a:buFont typeface="Wingdings" panose="05000000000000000000" pitchFamily="2" charset="2"/>
              <a:buChar char="Ø"/>
            </a:pPr>
            <a:r>
              <a:rPr lang="cs-CZ" sz="2400" dirty="0" smtClean="0"/>
              <a:t>Reaktivní motory – </a:t>
            </a:r>
            <a:r>
              <a:rPr lang="cs-CZ" sz="2400" b="1" dirty="0" smtClean="0"/>
              <a:t>proudové a turbodmychadlové</a:t>
            </a:r>
            <a:endParaRPr lang="cs-CZ" sz="2400" dirty="0" smtClean="0"/>
          </a:p>
          <a:p>
            <a:pPr marL="1074738" indent="-533400" algn="just">
              <a:buFont typeface="Wingdings" panose="05000000000000000000" pitchFamily="2" charset="2"/>
              <a:buChar char="Ø"/>
            </a:pPr>
            <a:r>
              <a:rPr lang="cs-CZ" sz="2400" dirty="0" smtClean="0"/>
              <a:t>Kombinované </a:t>
            </a:r>
            <a:r>
              <a:rPr lang="cs-CZ" sz="2400" dirty="0"/>
              <a:t>–</a:t>
            </a:r>
            <a:r>
              <a:rPr lang="cs-CZ" sz="2400" dirty="0" smtClean="0"/>
              <a:t> </a:t>
            </a:r>
            <a:r>
              <a:rPr lang="cs-CZ" sz="2400" b="1" dirty="0" smtClean="0"/>
              <a:t>turbovrtulové</a:t>
            </a:r>
          </a:p>
          <a:p>
            <a:pPr marL="541338" lvl="0" indent="-541338" algn="just">
              <a:buNone/>
            </a:pPr>
            <a:endParaRPr lang="cs-CZ"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Nadpis 1"/>
          <p:cNvSpPr>
            <a:spLocks noGrp="1"/>
          </p:cNvSpPr>
          <p:nvPr>
            <p:ph type="title"/>
          </p:nvPr>
        </p:nvSpPr>
        <p:spPr>
          <a:xfrm>
            <a:off x="862054" y="158391"/>
            <a:ext cx="10515600" cy="1325563"/>
          </a:xfrm>
        </p:spPr>
        <p:txBody>
          <a:bodyPr/>
          <a:lstStyle/>
          <a:p>
            <a:r>
              <a:rPr lang="cs-CZ" b="1" dirty="0" smtClean="0"/>
              <a:t>Pohon letounů</a:t>
            </a:r>
            <a:endParaRPr lang="cs-CZ" b="1" dirty="0"/>
          </a:p>
        </p:txBody>
      </p:sp>
    </p:spTree>
    <p:extLst>
      <p:ext uri="{BB962C8B-B14F-4D97-AF65-F5344CB8AC3E}">
        <p14:creationId xmlns:p14="http://schemas.microsoft.com/office/powerpoint/2010/main" val="2255359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46112" y="769620"/>
            <a:ext cx="11037228" cy="5713343"/>
          </a:xfrm>
        </p:spPr>
        <p:txBody>
          <a:bodyPr>
            <a:noAutofit/>
          </a:bodyPr>
          <a:lstStyle/>
          <a:p>
            <a:pPr>
              <a:defRPr/>
            </a:pPr>
            <a:r>
              <a:rPr lang="cs-CZ" sz="2400" b="1" dirty="0"/>
              <a:t>Proudový motor </a:t>
            </a:r>
          </a:p>
          <a:p>
            <a:pPr marL="109537" indent="0" algn="just">
              <a:buFont typeface="Georgia" pitchFamily="18" charset="0"/>
              <a:buNone/>
              <a:defRPr/>
            </a:pPr>
            <a:r>
              <a:rPr lang="cs-CZ" sz="2400" dirty="0"/>
              <a:t>Jeho základem je turbokompresorová část. Část energie spalin se proměňuje v mechanickou energii na hřídeli turbíny. Při rovnoměrném chodu motoru se výkon turbíny plně spotřebuje na pohon kompresoru. Kompresor zabezpečuje požadovaný hmotnostní průtok vzduchu turbo-kompresorovou části motoru a jeho stlačení na požadovanou hodnotu. Energetický stav </a:t>
            </a:r>
            <a:r>
              <a:rPr lang="cs-CZ" sz="2400" dirty="0" smtClean="0"/>
              <a:t>plynů (</a:t>
            </a:r>
            <a:r>
              <a:rPr lang="cs-CZ" sz="2400" dirty="0"/>
              <a:t>spalin) na výstupu je vyšší, výtokové spaliny odevzdají část energie ke zrychlení letadla.</a:t>
            </a:r>
          </a:p>
          <a:p>
            <a:pPr marL="541338" lvl="0" indent="-541338" algn="just">
              <a:buNone/>
            </a:pPr>
            <a:endParaRPr lang="cs-CZ"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pic>
        <p:nvPicPr>
          <p:cNvPr id="10" name="Obrázek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19891" y="3294598"/>
            <a:ext cx="5804109" cy="2542321"/>
          </a:xfrm>
          <a:prstGeom prst="rect">
            <a:avLst/>
          </a:prstGeom>
        </p:spPr>
      </p:pic>
      <p:sp>
        <p:nvSpPr>
          <p:cNvPr id="11" name="Obdélník 10"/>
          <p:cNvSpPr/>
          <p:nvPr/>
        </p:nvSpPr>
        <p:spPr>
          <a:xfrm>
            <a:off x="8621580" y="4513599"/>
            <a:ext cx="2861760" cy="338554"/>
          </a:xfrm>
          <a:prstGeom prst="rect">
            <a:avLst/>
          </a:prstGeom>
        </p:spPr>
        <p:txBody>
          <a:bodyPr wrap="square">
            <a:spAutoFit/>
          </a:bodyPr>
          <a:lstStyle/>
          <a:p>
            <a:r>
              <a:rPr lang="cs-CZ" sz="800" dirty="0" err="1" smtClean="0"/>
              <a:t>Author</a:t>
            </a:r>
            <a:r>
              <a:rPr lang="cs-CZ" sz="800" dirty="0" smtClean="0"/>
              <a:t>: </a:t>
            </a:r>
            <a:r>
              <a:rPr lang="en-US" sz="800" dirty="0" smtClean="0"/>
              <a:t>CC </a:t>
            </a:r>
            <a:r>
              <a:rPr lang="en-US" sz="800" dirty="0"/>
              <a:t>BY 2.5, https://commons.wikimedia.org/w/index.php?curid=7586542</a:t>
            </a:r>
            <a:endParaRPr lang="cs-CZ" sz="800" dirty="0"/>
          </a:p>
        </p:txBody>
      </p:sp>
    </p:spTree>
    <p:extLst>
      <p:ext uri="{BB962C8B-B14F-4D97-AF65-F5344CB8AC3E}">
        <p14:creationId xmlns:p14="http://schemas.microsoft.com/office/powerpoint/2010/main" val="1316552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46112" y="426720"/>
            <a:ext cx="11037228" cy="5430603"/>
          </a:xfrm>
        </p:spPr>
        <p:txBody>
          <a:bodyPr>
            <a:noAutofit/>
          </a:bodyPr>
          <a:lstStyle/>
          <a:p>
            <a:pPr>
              <a:defRPr/>
            </a:pPr>
            <a:r>
              <a:rPr lang="cs-CZ" sz="2400" b="1" dirty="0" smtClean="0"/>
              <a:t>Dvouproudový </a:t>
            </a:r>
            <a:r>
              <a:rPr lang="cs-CZ" sz="2400" b="1" dirty="0"/>
              <a:t>motor </a:t>
            </a:r>
          </a:p>
          <a:p>
            <a:pPr marL="0" indent="0" algn="just">
              <a:buNone/>
            </a:pPr>
            <a:r>
              <a:rPr lang="cs-CZ" sz="2400" dirty="0"/>
              <a:t>Dvouproudový motor </a:t>
            </a:r>
            <a:r>
              <a:rPr lang="cs-CZ" sz="2400" dirty="0" smtClean="0"/>
              <a:t>(</a:t>
            </a:r>
            <a:r>
              <a:rPr lang="cs-CZ" sz="2400" b="1" dirty="0" smtClean="0"/>
              <a:t>turbodmychadlový</a:t>
            </a:r>
            <a:r>
              <a:rPr lang="cs-CZ" sz="2400" dirty="0"/>
              <a:t>) je druh leteckého motoru, který pracuje na podobném principu jako proudový motor, tedy na principu zákona o akci a reakci. Oproti proudovému motoru obsahuje navíc dmychadlo (angl. </a:t>
            </a:r>
            <a:r>
              <a:rPr lang="cs-CZ" sz="2400" dirty="0" err="1"/>
              <a:t>fan</a:t>
            </a:r>
            <a:r>
              <a:rPr lang="cs-CZ" sz="2400" dirty="0"/>
              <a:t>) a nízkotlaký kompresor, poháněné další turbínou. Vzduch, vstupující do motoru, je nejprve stlačen dmychadlem. Jeho část (daná obtokovým poměrem) proudí do vysokotlaké části motoru, zbytek ji však obtéká tzv. obtokovým kanálem. Tah motoru je vyvolán účinkem obou proudů plynů.</a:t>
            </a:r>
          </a:p>
          <a:p>
            <a:pPr marL="541338" lvl="0" indent="-541338" algn="just">
              <a:buNone/>
            </a:pPr>
            <a:endParaRPr lang="cs-CZ"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pic>
        <p:nvPicPr>
          <p:cNvPr id="10" name="Obrázek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81400" y="3128787"/>
            <a:ext cx="4053840" cy="2682415"/>
          </a:xfrm>
          <a:prstGeom prst="rect">
            <a:avLst/>
          </a:prstGeom>
        </p:spPr>
      </p:pic>
      <p:sp>
        <p:nvSpPr>
          <p:cNvPr id="11" name="Obdélník 10"/>
          <p:cNvSpPr/>
          <p:nvPr/>
        </p:nvSpPr>
        <p:spPr>
          <a:xfrm>
            <a:off x="7790905" y="5064175"/>
            <a:ext cx="3540035" cy="338554"/>
          </a:xfrm>
          <a:prstGeom prst="rect">
            <a:avLst/>
          </a:prstGeom>
        </p:spPr>
        <p:txBody>
          <a:bodyPr wrap="square">
            <a:spAutoFit/>
          </a:bodyPr>
          <a:lstStyle/>
          <a:p>
            <a:r>
              <a:rPr lang="cs-CZ" sz="800" dirty="0"/>
              <a:t>Autor: K. </a:t>
            </a:r>
            <a:r>
              <a:rPr lang="cs-CZ" sz="800" dirty="0" err="1"/>
              <a:t>Aainsqatsi</a:t>
            </a:r>
            <a:r>
              <a:rPr lang="cs-CZ" sz="800" dirty="0"/>
              <a:t> – Vlastní dílo, CC BY-SA 3.0, https://commons.wikimedia.org/w/index.php?curid=4008470</a:t>
            </a:r>
          </a:p>
        </p:txBody>
      </p:sp>
    </p:spTree>
    <p:extLst>
      <p:ext uri="{BB962C8B-B14F-4D97-AF65-F5344CB8AC3E}">
        <p14:creationId xmlns:p14="http://schemas.microsoft.com/office/powerpoint/2010/main" val="243665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46112" y="715200"/>
            <a:ext cx="11037228" cy="4662063"/>
          </a:xfrm>
        </p:spPr>
        <p:txBody>
          <a:bodyPr>
            <a:noAutofit/>
          </a:bodyPr>
          <a:lstStyle/>
          <a:p>
            <a:pPr algn="just">
              <a:defRPr/>
            </a:pPr>
            <a:r>
              <a:rPr lang="cs-CZ" sz="2400" b="1" dirty="0"/>
              <a:t>Turbovrtulový motor</a:t>
            </a:r>
          </a:p>
          <a:p>
            <a:pPr marL="109537" indent="0" algn="just">
              <a:buFont typeface="Georgia" pitchFamily="18" charset="0"/>
              <a:buNone/>
              <a:defRPr/>
            </a:pPr>
            <a:r>
              <a:rPr lang="cs-CZ" sz="2400" dirty="0" smtClean="0"/>
              <a:t>Proud </a:t>
            </a:r>
            <a:r>
              <a:rPr lang="cs-CZ" sz="2400" dirty="0"/>
              <a:t>spalin z turbokompresorové (generátorové) části předává podstatnou část své energie nízkotlaké turbíně pro pohon vrtule. Zbytková tahová síla spalin ve výstupní trysce je jen velmi malá. Tahová síla těchto motorů je z 85-90% vytvořena vrtulí. Protože otáčky pro maximální účinnost vrtule jsou nižší než otáčky rotoru turbokompresoru a vrtulové turbíny, je nutné použít reduktor.</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 xmlns:xdr="http://schemas.openxmlformats.org/drawingml/2006/spreadsheetDrawing" xmlns:a16="http://schemas.microsoft.com/office/drawing/2014/main" xmlns:lc="http://schemas.openxmlformats.org/drawingml/2006/locked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pic>
        <p:nvPicPr>
          <p:cNvPr id="10" name="Picture 2" descr="File:Turboprop operation-en.sv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7962" y="2987040"/>
            <a:ext cx="4681137" cy="272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bdélník 1"/>
          <p:cNvSpPr/>
          <p:nvPr/>
        </p:nvSpPr>
        <p:spPr>
          <a:xfrm>
            <a:off x="8465820" y="4036703"/>
            <a:ext cx="3063240" cy="461665"/>
          </a:xfrm>
          <a:prstGeom prst="rect">
            <a:avLst/>
          </a:prstGeom>
        </p:spPr>
        <p:txBody>
          <a:bodyPr wrap="square">
            <a:spAutoFit/>
          </a:bodyPr>
          <a:lstStyle/>
          <a:p>
            <a:r>
              <a:rPr lang="cs-CZ" sz="800" dirty="0"/>
              <a:t>Autor: Turboprop_operation.png: </a:t>
            </a:r>
            <a:r>
              <a:rPr lang="cs-CZ" sz="800" dirty="0" err="1"/>
              <a:t>Emoscopesderivative</a:t>
            </a:r>
            <a:r>
              <a:rPr lang="cs-CZ" sz="800" dirty="0"/>
              <a:t> </a:t>
            </a:r>
            <a:r>
              <a:rPr lang="cs-CZ" sz="800" dirty="0" err="1"/>
              <a:t>work</a:t>
            </a:r>
            <a:r>
              <a:rPr lang="cs-CZ" sz="800" dirty="0"/>
              <a:t>: M0tty (talk) – Turboprop_operation.png, CC BY 2.5, https://commons.wikimedia.org/w/index.php?curid=7611409</a:t>
            </a:r>
          </a:p>
        </p:txBody>
      </p:sp>
    </p:spTree>
    <p:extLst>
      <p:ext uri="{BB962C8B-B14F-4D97-AF65-F5344CB8AC3E}">
        <p14:creationId xmlns:p14="http://schemas.microsoft.com/office/powerpoint/2010/main" val="170312060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374</Words>
  <Application>Microsoft Office PowerPoint</Application>
  <PresentationFormat>Vlastní</PresentationFormat>
  <Paragraphs>22</Paragraphs>
  <Slides>5</Slides>
  <Notes>0</Notes>
  <HiddenSlides>0</HiddenSlides>
  <MMClips>0</MMClips>
  <ScaleCrop>false</ScaleCrop>
  <HeadingPairs>
    <vt:vector size="4" baseType="variant">
      <vt:variant>
        <vt:lpstr>Motiv</vt:lpstr>
      </vt:variant>
      <vt:variant>
        <vt:i4>1</vt:i4>
      </vt:variant>
      <vt:variant>
        <vt:lpstr>Nadpisy snímků</vt:lpstr>
      </vt:variant>
      <vt:variant>
        <vt:i4>5</vt:i4>
      </vt:variant>
    </vt:vector>
  </HeadingPairs>
  <TitlesOfParts>
    <vt:vector size="6" baseType="lpstr">
      <vt:lpstr>Motiv Office</vt:lpstr>
      <vt:lpstr>Technologie a řízení letecké dopravy: 7. Pohonné systémy letounů</vt:lpstr>
      <vt:lpstr>Pohon letounů</vt:lpstr>
      <vt:lpstr>Prezentace aplikace PowerPoint</vt:lpstr>
      <vt:lpstr>Prezentace aplikace PowerPoint</vt:lpstr>
      <vt:lpstr>Prezentace aplikace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Bartuška Ladislav</cp:lastModifiedBy>
  <cp:revision>81</cp:revision>
  <dcterms:created xsi:type="dcterms:W3CDTF">2017-05-10T10:51:34Z</dcterms:created>
  <dcterms:modified xsi:type="dcterms:W3CDTF">2017-07-02T19:59:36Z</dcterms:modified>
</cp:coreProperties>
</file>