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78" r:id="rId5"/>
    <p:sldId id="274" r:id="rId6"/>
    <p:sldId id="279" r:id="rId7"/>
    <p:sldId id="280" r:id="rId8"/>
    <p:sldId id="275" r:id="rId9"/>
    <p:sldId id="28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//upload.wikimedia.org/wikipedia/commons/e/e8/Airbus_A300_cross_section.jp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2/20/Control_surfaces_on_airfoil.sv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Technologie a řízení letecké dopravy: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6</a:t>
            </a:r>
            <a:r>
              <a:rPr lang="cs-CZ" b="1" dirty="0" smtClean="0"/>
              <a:t>. Základní konstrukce letounů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Konstrukční části letadla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787400" y="1339126"/>
            <a:ext cx="10718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cs-CZ" sz="2500" dirty="0"/>
              <a:t>Z hlediska konstrukčního řešení lze letadlo </a:t>
            </a:r>
            <a:r>
              <a:rPr lang="cs-CZ" sz="2500" dirty="0" smtClean="0"/>
              <a:t>(dopravní letoun</a:t>
            </a:r>
            <a:r>
              <a:rPr lang="cs-CZ" sz="2500" dirty="0"/>
              <a:t>) rozdělit na tři relativně samostatné celky</a:t>
            </a:r>
            <a:r>
              <a:rPr lang="cs-CZ" sz="2500" dirty="0" smtClean="0"/>
              <a:t>: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500" b="1" dirty="0" smtClean="0"/>
              <a:t>Drak letounu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500" b="1" dirty="0" smtClean="0"/>
              <a:t>Pohonná jednotka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500" b="1" dirty="0" smtClean="0"/>
              <a:t>Výstroj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altLang="cs-CZ" sz="2500" dirty="0"/>
              <a:t>Tyto základní celky se dále dělí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 smtClean="0"/>
              <a:t>konstrukční </a:t>
            </a:r>
            <a:r>
              <a:rPr lang="cs-CZ" altLang="cs-CZ" sz="2500" dirty="0"/>
              <a:t>skupiny, které plní funkce základních </a:t>
            </a:r>
            <a:r>
              <a:rPr lang="cs-CZ" altLang="cs-CZ" sz="2500" dirty="0" smtClean="0"/>
              <a:t>celků;</a:t>
            </a:r>
            <a:endParaRPr lang="cs-CZ" altLang="cs-CZ" sz="2500" dirty="0"/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 smtClean="0"/>
              <a:t>samostatné </a:t>
            </a:r>
            <a:r>
              <a:rPr lang="cs-CZ" altLang="cs-CZ" sz="2500" dirty="0"/>
              <a:t>funkční </a:t>
            </a:r>
            <a:r>
              <a:rPr lang="cs-CZ" altLang="cs-CZ" sz="2500" dirty="0" smtClean="0"/>
              <a:t>okruhy;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altLang="cs-CZ" sz="2500" dirty="0" smtClean="0"/>
              <a:t>soustavy letadla </a:t>
            </a:r>
            <a:r>
              <a:rPr lang="cs-CZ" altLang="cs-CZ" sz="2500" dirty="0"/>
              <a:t>(např. hydraulická, elektrická </a:t>
            </a:r>
            <a:r>
              <a:rPr lang="cs-CZ" altLang="cs-CZ" sz="2500" dirty="0" smtClean="0"/>
              <a:t>soustava, </a:t>
            </a:r>
            <a:r>
              <a:rPr lang="cs-CZ" altLang="cs-CZ" sz="2500" dirty="0"/>
              <a:t>aj</a:t>
            </a:r>
            <a:r>
              <a:rPr lang="cs-CZ" altLang="cs-CZ" sz="2500" dirty="0" smtClean="0"/>
              <a:t>.).</a:t>
            </a:r>
            <a:endParaRPr lang="cs-CZ" altLang="cs-CZ" sz="2500" dirty="0"/>
          </a:p>
        </p:txBody>
      </p:sp>
    </p:spTree>
    <p:extLst>
      <p:ext uri="{BB962C8B-B14F-4D97-AF65-F5344CB8AC3E}">
        <p14:creationId xmlns:p14="http://schemas.microsoft.com/office/powerpoint/2010/main" val="8062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Drak letounu</a:t>
            </a:r>
            <a:endParaRPr lang="cs-CZ" b="1" dirty="0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242" y="311149"/>
            <a:ext cx="6826856" cy="5121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795020" y="2167712"/>
            <a:ext cx="107188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500" dirty="0" smtClean="0"/>
              <a:t>Trup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500" dirty="0" smtClean="0"/>
              <a:t>Podvozek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500" dirty="0" smtClean="0"/>
              <a:t>Nosná soustava</a:t>
            </a:r>
          </a:p>
          <a:p>
            <a:pPr marL="457200" indent="-4572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500" dirty="0"/>
              <a:t>O</a:t>
            </a:r>
            <a:r>
              <a:rPr lang="cs-CZ" sz="2500" dirty="0" smtClean="0"/>
              <a:t>casní plochy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500" dirty="0" smtClean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Trup</a:t>
            </a:r>
            <a:endParaRPr lang="cs-CZ" b="1" dirty="0"/>
          </a:p>
        </p:txBody>
      </p:sp>
      <p:pic>
        <p:nvPicPr>
          <p:cNvPr id="9" name="Picture 10" descr="File:Airbus A300 cross section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560" y="1385071"/>
            <a:ext cx="2934056" cy="2049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 txBox="1">
            <a:spLocks/>
          </p:cNvSpPr>
          <p:nvPr/>
        </p:nvSpPr>
        <p:spPr>
          <a:xfrm>
            <a:off x="743098" y="1324111"/>
            <a:ext cx="7588922" cy="45543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sz="2400" dirty="0" smtClean="0"/>
              <a:t>Centrální část letadla většinou s kruhovým či oválným profilem zajišťující kromě jiného:</a:t>
            </a:r>
          </a:p>
          <a:p>
            <a:pPr marL="449263" indent="-266700" algn="just">
              <a:buFont typeface="Wingdings" panose="05000000000000000000" pitchFamily="2" charset="2"/>
              <a:buChar char="Ø"/>
            </a:pPr>
            <a:r>
              <a:rPr lang="cs-CZ" sz="2400" dirty="0"/>
              <a:t>konstrukční propojení nosných a ocasních ploch do jednoho celku;</a:t>
            </a:r>
          </a:p>
          <a:p>
            <a:pPr marL="449263" indent="-266700" algn="just">
              <a:buFont typeface="Wingdings" panose="05000000000000000000" pitchFamily="2" charset="2"/>
              <a:buChar char="Ø"/>
            </a:pPr>
            <a:r>
              <a:rPr lang="cs-CZ" sz="2400" dirty="0"/>
              <a:t>umístění ostatních systémů letadla, avioniky, výstroje a agregátů;</a:t>
            </a:r>
          </a:p>
          <a:p>
            <a:pPr marL="449263" indent="-266700" algn="just">
              <a:buFont typeface="Wingdings" panose="05000000000000000000" pitchFamily="2" charset="2"/>
              <a:buChar char="Ø"/>
            </a:pPr>
            <a:r>
              <a:rPr lang="cs-CZ" sz="2400" dirty="0"/>
              <a:t>prostředí pro umístění cestujících, posádky a nákladu – u dopravních letounů je z toho důvodu trup vybaven přetlakovou kabinou (lety nad 3000 </a:t>
            </a:r>
            <a:r>
              <a:rPr lang="cs-CZ" sz="2400" dirty="0" smtClean="0"/>
              <a:t>metrů nad mořem);</a:t>
            </a:r>
            <a:endParaRPr lang="cs-CZ" sz="2400" dirty="0"/>
          </a:p>
          <a:p>
            <a:pPr marL="449263" indent="-266700" algn="just">
              <a:buFont typeface="Wingdings" panose="05000000000000000000" pitchFamily="2" charset="2"/>
              <a:buChar char="Ø"/>
            </a:pPr>
            <a:r>
              <a:rPr lang="cs-CZ" sz="2400" dirty="0"/>
              <a:t>přenesení užitečného zatížení působící na letadlo.</a:t>
            </a:r>
          </a:p>
          <a:p>
            <a:pPr marL="182563" indent="0" algn="just">
              <a:buFont typeface="Arial" panose="020B0604020202020204" pitchFamily="34" charset="0"/>
              <a:buNone/>
            </a:pPr>
            <a:endParaRPr lang="cs-CZ" sz="2400" dirty="0" smtClean="0"/>
          </a:p>
        </p:txBody>
      </p:sp>
      <p:pic>
        <p:nvPicPr>
          <p:cNvPr id="11" name="Picture 14" descr="C:\Users\Owner\Desktop\Bez názvu 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9094" y="3601262"/>
            <a:ext cx="205898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908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972" y="1058100"/>
            <a:ext cx="11151528" cy="4839780"/>
          </a:xfrm>
        </p:spPr>
        <p:txBody>
          <a:bodyPr>
            <a:noAutofit/>
          </a:bodyPr>
          <a:lstStyle/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200" dirty="0"/>
              <a:t>Nosná soustava se běžně označuje pojmem </a:t>
            </a:r>
            <a:r>
              <a:rPr lang="cs-CZ" altLang="cs-CZ" sz="2200" b="1" dirty="0"/>
              <a:t>křídlo</a:t>
            </a:r>
            <a:r>
              <a:rPr lang="cs-CZ" altLang="cs-CZ" sz="2200" b="1" dirty="0" smtClean="0"/>
              <a:t>.</a:t>
            </a:r>
            <a:endParaRPr lang="cs-CZ" altLang="cs-CZ" sz="2200" b="1" dirty="0"/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200" dirty="0"/>
              <a:t>Na křídle se vytváří vztlaková síla </a:t>
            </a:r>
            <a:r>
              <a:rPr lang="cs-CZ" altLang="cs-CZ" sz="2200" i="1" dirty="0" smtClean="0"/>
              <a:t>Y</a:t>
            </a:r>
            <a:r>
              <a:rPr lang="cs-CZ" altLang="cs-CZ" sz="2200" dirty="0" smtClean="0"/>
              <a:t>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200" dirty="0" smtClean="0"/>
              <a:t>Křídlo </a:t>
            </a:r>
            <a:r>
              <a:rPr lang="cs-CZ" altLang="cs-CZ" sz="2200" dirty="0"/>
              <a:t>je vybaveno systémy, které jsou s ním funkčně </a:t>
            </a:r>
            <a:r>
              <a:rPr lang="cs-CZ" altLang="cs-CZ" sz="2200" dirty="0" smtClean="0"/>
              <a:t>spojeny (viz. obrázek).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endParaRPr lang="cs-CZ" altLang="cs-CZ" sz="2200" b="1" i="1" dirty="0" smtClean="0"/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endParaRPr lang="cs-CZ" altLang="cs-CZ" sz="2200" b="1" i="1" dirty="0"/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endParaRPr lang="cs-CZ" altLang="cs-CZ" sz="2200" b="1" i="1" dirty="0" smtClean="0"/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endParaRPr lang="cs-CZ" altLang="cs-CZ" sz="2200" b="1" i="1" dirty="0"/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endParaRPr lang="cs-CZ" altLang="cs-CZ" sz="2200" b="1" i="1" dirty="0" smtClean="0"/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cs-CZ" altLang="cs-CZ" sz="2200" b="1" i="1" dirty="0" smtClean="0"/>
              <a:t>Mechanizace </a:t>
            </a:r>
            <a:r>
              <a:rPr lang="cs-CZ" altLang="cs-CZ" sz="2200" b="1" i="1" dirty="0"/>
              <a:t>křídla</a:t>
            </a:r>
            <a:r>
              <a:rPr lang="cs-CZ" altLang="cs-CZ" sz="2200" b="1" dirty="0"/>
              <a:t> - </a:t>
            </a:r>
            <a:r>
              <a:rPr lang="cs-CZ" altLang="cs-CZ" sz="2200" dirty="0"/>
              <a:t>soustava pohyblivých prvků, které jsou ovládány buď pilotem nebo automaticky</a:t>
            </a:r>
            <a:r>
              <a:rPr lang="cs-CZ" altLang="cs-CZ" sz="2200" dirty="0" smtClean="0"/>
              <a:t>. Mechanizace křídla umožňuje ovládání řídících a jiných funkčních ploch na křídlech.</a:t>
            </a:r>
            <a:endParaRPr lang="cs-CZ" altLang="cs-CZ" sz="2200" dirty="0">
              <a:solidFill>
                <a:srgbClr val="FFFFFF"/>
              </a:solidFill>
            </a:endParaRPr>
          </a:p>
          <a:p>
            <a:pPr>
              <a:lnSpc>
                <a:spcPct val="114000"/>
              </a:lnSpc>
              <a:spcBef>
                <a:spcPts val="600"/>
              </a:spcBef>
            </a:pPr>
            <a:endParaRPr lang="cs-CZ" altLang="cs-CZ" sz="2400" dirty="0" smtClean="0"/>
          </a:p>
          <a:p>
            <a:pPr>
              <a:lnSpc>
                <a:spcPct val="114000"/>
              </a:lnSpc>
            </a:pPr>
            <a:endParaRPr lang="cs-CZ" altLang="cs-CZ" sz="2400" dirty="0"/>
          </a:p>
          <a:p>
            <a:pPr marL="541338" lvl="0" indent="-541338" algn="just">
              <a:buNone/>
            </a:pP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66951"/>
            <a:ext cx="10515600" cy="1325563"/>
          </a:xfrm>
        </p:spPr>
        <p:txBody>
          <a:bodyPr/>
          <a:lstStyle/>
          <a:p>
            <a:r>
              <a:rPr lang="cs-CZ" b="1" dirty="0" smtClean="0"/>
              <a:t>Nosná soustava</a:t>
            </a:r>
            <a:endParaRPr lang="cs-CZ" b="1" dirty="0"/>
          </a:p>
        </p:txBody>
      </p:sp>
      <p:pic>
        <p:nvPicPr>
          <p:cNvPr id="9" name="Picture 6" descr="Soubor:Control surfaces on airfoil.sv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639" y="2448633"/>
            <a:ext cx="5672462" cy="2410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8039100" y="2828836"/>
            <a:ext cx="3512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Autor: Arne </a:t>
            </a:r>
            <a:r>
              <a:rPr lang="cs-CZ" sz="800" dirty="0" err="1"/>
              <a:t>Nordmann</a:t>
            </a:r>
            <a:r>
              <a:rPr lang="cs-CZ" sz="800" dirty="0"/>
              <a:t> (</a:t>
            </a:r>
            <a:r>
              <a:rPr lang="cs-CZ" sz="800" dirty="0" err="1"/>
              <a:t>user:norro</a:t>
            </a:r>
            <a:r>
              <a:rPr lang="cs-CZ" sz="800" dirty="0"/>
              <a:t>), 2006 – Vlastní dílo, </a:t>
            </a:r>
            <a:r>
              <a:rPr lang="cs-CZ" sz="800" dirty="0" err="1"/>
              <a:t>Illustration</a:t>
            </a:r>
            <a:r>
              <a:rPr lang="cs-CZ" sz="800" dirty="0"/>
              <a:t> </a:t>
            </a:r>
            <a:r>
              <a:rPr lang="cs-CZ" sz="800" dirty="0" err="1"/>
              <a:t>based</a:t>
            </a:r>
            <a:r>
              <a:rPr lang="cs-CZ" sz="800" dirty="0"/>
              <a:t> on </a:t>
            </a:r>
            <a:r>
              <a:rPr lang="cs-CZ" sz="800" dirty="0" err="1"/>
              <a:t>the</a:t>
            </a:r>
            <a:r>
              <a:rPr lang="cs-CZ" sz="800" dirty="0"/>
              <a:t> </a:t>
            </a:r>
            <a:r>
              <a:rPr lang="cs-CZ" sz="800" dirty="0" err="1"/>
              <a:t>illustration</a:t>
            </a:r>
            <a:r>
              <a:rPr lang="cs-CZ" sz="800" dirty="0"/>
              <a:t> </a:t>
            </a:r>
            <a:r>
              <a:rPr lang="cs-CZ" sz="800" dirty="0" err="1"/>
              <a:t>Image:PlaneWing.png</a:t>
            </a:r>
            <a:r>
              <a:rPr lang="cs-CZ" sz="800" dirty="0"/>
              <a:t> </a:t>
            </a:r>
            <a:r>
              <a:rPr lang="cs-CZ" sz="800" dirty="0" err="1"/>
              <a:t>of</a:t>
            </a:r>
            <a:r>
              <a:rPr lang="cs-CZ" sz="800" dirty="0"/>
              <a:t> Piotr </a:t>
            </a:r>
            <a:r>
              <a:rPr lang="cs-CZ" sz="800" dirty="0" err="1"/>
              <a:t>Jaworski</a:t>
            </a:r>
            <a:r>
              <a:rPr lang="cs-CZ" sz="800" dirty="0"/>
              <a:t> (</a:t>
            </a:r>
            <a:r>
              <a:rPr lang="cs-CZ" sz="800" dirty="0" err="1"/>
              <a:t>PioM</a:t>
            </a:r>
            <a:r>
              <a:rPr lang="cs-CZ" sz="800" dirty="0"/>
              <a:t>)., CC BY-SA 3.0, https://commons.wikimedia.org/w/index.php?curid=1390944</a:t>
            </a:r>
          </a:p>
        </p:txBody>
      </p:sp>
    </p:spTree>
    <p:extLst>
      <p:ext uri="{BB962C8B-B14F-4D97-AF65-F5344CB8AC3E}">
        <p14:creationId xmlns:p14="http://schemas.microsoft.com/office/powerpoint/2010/main" val="225535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972" y="1058100"/>
            <a:ext cx="11151528" cy="483978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endParaRPr lang="cs-CZ" altLang="cs-CZ" sz="2400" dirty="0" smtClean="0"/>
          </a:p>
          <a:p>
            <a:pPr>
              <a:lnSpc>
                <a:spcPct val="114000"/>
              </a:lnSpc>
            </a:pPr>
            <a:endParaRPr lang="cs-CZ" altLang="cs-CZ" sz="2400" dirty="0"/>
          </a:p>
          <a:p>
            <a:pPr marL="541338" lvl="0" indent="-541338" algn="just">
              <a:buNone/>
            </a:pP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01094" y="257451"/>
            <a:ext cx="10515600" cy="1325563"/>
          </a:xfrm>
        </p:spPr>
        <p:txBody>
          <a:bodyPr/>
          <a:lstStyle/>
          <a:p>
            <a:r>
              <a:rPr lang="cs-CZ" b="1" dirty="0" smtClean="0"/>
              <a:t>Funkční plochy na křídlech</a:t>
            </a:r>
            <a:endParaRPr lang="cs-CZ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21372" y="1441487"/>
            <a:ext cx="11151528" cy="48397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400" b="1" dirty="0" err="1" smtClean="0"/>
              <a:t>Winglety</a:t>
            </a:r>
            <a:r>
              <a:rPr lang="cs-CZ" altLang="cs-CZ" sz="2400" b="1" dirty="0" smtClean="0"/>
              <a:t> (1)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- jsou nástavby pevných křídel letadel které podporují efektivnější využití vztlaku vyvozovaného na koncích křídla. </a:t>
            </a:r>
            <a:endParaRPr lang="cs-CZ" altLang="cs-CZ" sz="2400" dirty="0" smtClean="0"/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400" b="1" dirty="0" smtClean="0"/>
              <a:t>Křidélka (2,3)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-</a:t>
            </a:r>
            <a:r>
              <a:rPr lang="cs-CZ" altLang="cs-CZ" sz="2400" dirty="0" smtClean="0"/>
              <a:t> Slouží k n</a:t>
            </a:r>
            <a:r>
              <a:rPr lang="cs-CZ" sz="2400" dirty="0" smtClean="0"/>
              <a:t>atáčení </a:t>
            </a:r>
            <a:r>
              <a:rPr lang="cs-CZ" sz="2400" dirty="0"/>
              <a:t>letadla kolem jeho podélné osy </a:t>
            </a:r>
            <a:r>
              <a:rPr lang="cs-CZ" altLang="cs-CZ" sz="2400" dirty="0" smtClean="0"/>
              <a:t>a k </a:t>
            </a:r>
            <a:r>
              <a:rPr lang="cs-CZ" altLang="cs-CZ" sz="2400" dirty="0"/>
              <a:t>vyrovnávání nežádoucího kývání kolem podélné osy zejména při přistávání. </a:t>
            </a:r>
            <a:endParaRPr lang="cs-CZ" altLang="cs-CZ" sz="2400" dirty="0" smtClean="0"/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400" dirty="0" smtClean="0"/>
              <a:t>Podpěry vztlakových klapek (4</a:t>
            </a:r>
            <a:r>
              <a:rPr lang="cs-CZ" altLang="cs-CZ" sz="2400" dirty="0"/>
              <a:t>) – podpěry </a:t>
            </a:r>
            <a:r>
              <a:rPr lang="cs-CZ" altLang="cs-CZ" sz="2400" dirty="0" smtClean="0"/>
              <a:t>pro zefektivnění </a:t>
            </a:r>
            <a:r>
              <a:rPr lang="cs-CZ" altLang="cs-CZ" sz="2400" dirty="0"/>
              <a:t>mechanismů </a:t>
            </a:r>
            <a:r>
              <a:rPr lang="cs-CZ" altLang="cs-CZ" sz="2400" dirty="0" smtClean="0"/>
              <a:t>klapek.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400" dirty="0" err="1" smtClean="0"/>
              <a:t>Krügerova</a:t>
            </a:r>
            <a:r>
              <a:rPr lang="cs-CZ" altLang="cs-CZ" sz="2400" dirty="0" smtClean="0"/>
              <a:t> klapka (5)</a:t>
            </a:r>
            <a:r>
              <a:rPr lang="en-US" altLang="cs-CZ" sz="2400" dirty="0"/>
              <a:t> </a:t>
            </a:r>
            <a:r>
              <a:rPr lang="cs-CZ" altLang="cs-CZ" sz="2400" dirty="0"/>
              <a:t>-</a:t>
            </a:r>
            <a:r>
              <a:rPr lang="en-US" altLang="cs-CZ" sz="2400" dirty="0" smtClean="0"/>
              <a:t> </a:t>
            </a:r>
            <a:r>
              <a:rPr lang="cs-CZ" altLang="cs-CZ" sz="2400" dirty="0"/>
              <a:t>zařízení pro zvýšení vztlaku umístěné na náběžné hraně křídla</a:t>
            </a:r>
            <a:r>
              <a:rPr lang="cs-CZ" altLang="cs-CZ" sz="2400" dirty="0" smtClean="0"/>
              <a:t>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400" b="1" dirty="0" smtClean="0"/>
              <a:t>Sloty (6) </a:t>
            </a:r>
            <a:r>
              <a:rPr lang="cs-CZ" altLang="cs-CZ" sz="2400" dirty="0" smtClean="0"/>
              <a:t>- profilové lišty </a:t>
            </a:r>
            <a:r>
              <a:rPr lang="cs-CZ" altLang="cs-CZ" sz="2400" dirty="0"/>
              <a:t>před náběžnou hranou křídla. Vzniklá štěrbina mezi slotem a zbytkem křídla zvyšuje vztlak a brání odtržení proudnic (angl. stall) při nízkých rychlostech a umožňuje let s větším úhlem náběhu</a:t>
            </a:r>
            <a:r>
              <a:rPr lang="cs-CZ" altLang="cs-CZ" sz="2400" dirty="0" smtClean="0"/>
              <a:t>. </a:t>
            </a:r>
            <a:endParaRPr lang="cs-CZ" altLang="cs-CZ" sz="2400" dirty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cs-CZ" altLang="cs-CZ" sz="2400" dirty="0" smtClean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cs-CZ" altLang="cs-CZ" sz="2400" dirty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cs-CZ" altLang="cs-CZ" sz="2400" dirty="0" smtClean="0"/>
          </a:p>
          <a:p>
            <a:pPr>
              <a:lnSpc>
                <a:spcPct val="114000"/>
              </a:lnSpc>
            </a:pPr>
            <a:endParaRPr lang="cs-CZ" altLang="cs-CZ" sz="2400" dirty="0" smtClean="0"/>
          </a:p>
          <a:p>
            <a:pPr marL="541338" indent="-541338" algn="just">
              <a:buFont typeface="Arial" panose="020B0604020202020204" pitchFamily="34" charset="0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8667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972" y="1058100"/>
            <a:ext cx="11151528" cy="483978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600"/>
              </a:spcBef>
            </a:pPr>
            <a:endParaRPr lang="cs-CZ" altLang="cs-CZ" sz="2400" dirty="0" smtClean="0"/>
          </a:p>
          <a:p>
            <a:pPr>
              <a:lnSpc>
                <a:spcPct val="114000"/>
              </a:lnSpc>
            </a:pPr>
            <a:endParaRPr lang="cs-CZ" altLang="cs-CZ" sz="2400" dirty="0"/>
          </a:p>
          <a:p>
            <a:pPr marL="541338" lvl="0" indent="-541338" algn="just">
              <a:buNone/>
            </a:pP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23954" y="303171"/>
            <a:ext cx="10515600" cy="1325563"/>
          </a:xfrm>
        </p:spPr>
        <p:txBody>
          <a:bodyPr/>
          <a:lstStyle/>
          <a:p>
            <a:r>
              <a:rPr lang="cs-CZ" b="1" dirty="0" smtClean="0"/>
              <a:t>Funkční </a:t>
            </a:r>
            <a:r>
              <a:rPr lang="cs-CZ" b="1" dirty="0"/>
              <a:t>plochy na křídlech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621372" y="1658530"/>
            <a:ext cx="11151528" cy="44017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400" b="1" dirty="0" smtClean="0"/>
              <a:t>Vztlakové klapky (7, </a:t>
            </a:r>
            <a:r>
              <a:rPr lang="cs-CZ" altLang="cs-CZ" sz="2400" b="1" dirty="0"/>
              <a:t>8) </a:t>
            </a:r>
            <a:r>
              <a:rPr lang="cs-CZ" altLang="cs-CZ" sz="2400" dirty="0"/>
              <a:t>- pohyblivá zařízení na křídle letounu, sloužící ke zvýšení vztlaku při nízkých rychlostech, zejména ve fázi vzletu a přistání. </a:t>
            </a:r>
            <a:endParaRPr lang="cs-CZ" altLang="cs-CZ" sz="2400" dirty="0" smtClean="0"/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400" b="1" dirty="0" smtClean="0"/>
              <a:t>Spoiler (9) </a:t>
            </a:r>
            <a:r>
              <a:rPr lang="cs-CZ" altLang="cs-CZ" sz="2400" dirty="0"/>
              <a:t>- výklopná deska na vrchní ploše křídel, která slouží ke snížení vztlaku. Při vyklopení se na části plochy křídla zruší obtékání a tím i odpovídající část vztlaku. Užívá se zejména při přistání, kdy díky sníženému vztlaku letadlo dosedne pevněji na přistávací dráhu a přitlačí podvozek k jejímu povrchu</a:t>
            </a:r>
            <a:r>
              <a:rPr lang="cs-CZ" altLang="cs-CZ" sz="2400" dirty="0" smtClean="0"/>
              <a:t>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cs-CZ" altLang="cs-CZ" sz="2400" b="1" dirty="0" smtClean="0"/>
              <a:t>Aerodynamická brzda (10) </a:t>
            </a:r>
            <a:r>
              <a:rPr lang="cs-CZ" altLang="cs-CZ" sz="2400" dirty="0" smtClean="0"/>
              <a:t>- </a:t>
            </a:r>
            <a:r>
              <a:rPr lang="cs-CZ" sz="2400" dirty="0"/>
              <a:t>zvyšuje aerodynamický odpor </a:t>
            </a:r>
            <a:r>
              <a:rPr lang="cs-CZ" sz="2400" dirty="0" smtClean="0"/>
              <a:t>letounu (obdobná funkce jako u spoileru).</a:t>
            </a:r>
            <a:endParaRPr lang="cs-CZ" altLang="cs-CZ" sz="2400" b="1" dirty="0"/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endParaRPr lang="cs-CZ" altLang="cs-CZ" sz="2400" dirty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cs-CZ" altLang="cs-CZ" sz="2400" dirty="0" smtClean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cs-CZ" altLang="cs-CZ" sz="2400" dirty="0"/>
          </a:p>
          <a:p>
            <a:pPr marL="0" indent="0">
              <a:lnSpc>
                <a:spcPct val="114000"/>
              </a:lnSpc>
              <a:spcBef>
                <a:spcPts val="600"/>
              </a:spcBef>
              <a:buNone/>
            </a:pPr>
            <a:endParaRPr lang="cs-CZ" altLang="cs-CZ" sz="2400" dirty="0" smtClean="0"/>
          </a:p>
          <a:p>
            <a:pPr>
              <a:lnSpc>
                <a:spcPct val="114000"/>
              </a:lnSpc>
            </a:pPr>
            <a:endParaRPr lang="cs-CZ" altLang="cs-CZ" sz="2400" dirty="0" smtClean="0"/>
          </a:p>
          <a:p>
            <a:pPr marL="541338" indent="-541338" algn="just">
              <a:buFont typeface="Arial" panose="020B0604020202020204" pitchFamily="34" charset="0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966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112" y="1195260"/>
            <a:ext cx="11037228" cy="46620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 smtClean="0"/>
              <a:t>Ocasní plochy se skládají z:</a:t>
            </a:r>
          </a:p>
          <a:p>
            <a:pPr marL="541338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Vodorovných ocasních ploch;</a:t>
            </a:r>
          </a:p>
          <a:p>
            <a:pPr marL="541338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Svislých ocasních ploch.</a:t>
            </a:r>
          </a:p>
          <a:p>
            <a:pPr marL="0" indent="0" algn="just">
              <a:buNone/>
            </a:pPr>
            <a:r>
              <a:rPr lang="cs-CZ" sz="2400" dirty="0" smtClean="0"/>
              <a:t>Vodorovné ocasní plochy se skládají z: </a:t>
            </a:r>
          </a:p>
          <a:p>
            <a:pPr marL="541338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pevné nepohyblivé části = </a:t>
            </a:r>
            <a:r>
              <a:rPr lang="cs-CZ" sz="2400" b="1" dirty="0" smtClean="0"/>
              <a:t>stabilizátoru </a:t>
            </a:r>
            <a:r>
              <a:rPr lang="cs-CZ" sz="2400" dirty="0"/>
              <a:t>-</a:t>
            </a:r>
            <a:r>
              <a:rPr lang="cs-CZ" sz="2400" b="1" dirty="0" smtClean="0"/>
              <a:t> </a:t>
            </a:r>
            <a:r>
              <a:rPr lang="cs-CZ" sz="2400" dirty="0" smtClean="0"/>
              <a:t>zajišťuje podélnou stabilitu letounu;</a:t>
            </a:r>
            <a:endParaRPr lang="cs-CZ" sz="2400" dirty="0"/>
          </a:p>
          <a:p>
            <a:pPr marL="541338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pohyblivé části </a:t>
            </a:r>
            <a:r>
              <a:rPr lang="cs-CZ" sz="2400" dirty="0"/>
              <a:t>= </a:t>
            </a:r>
            <a:r>
              <a:rPr lang="cs-CZ" sz="2400" b="1" dirty="0" smtClean="0"/>
              <a:t>výškového kormidla</a:t>
            </a:r>
            <a:r>
              <a:rPr lang="cs-CZ" sz="2400" dirty="0"/>
              <a:t> </a:t>
            </a:r>
            <a:r>
              <a:rPr lang="cs-CZ" sz="2400" dirty="0" smtClean="0"/>
              <a:t>- pomocí </a:t>
            </a:r>
            <a:r>
              <a:rPr lang="cs-CZ" sz="2400" dirty="0"/>
              <a:t>výškového kormidla může pilot letadla ovládat sklon stroje ve směru letu a tím měnit výšku.</a:t>
            </a:r>
          </a:p>
          <a:p>
            <a:pPr marL="182563" indent="-182563" algn="just">
              <a:buNone/>
            </a:pPr>
            <a:r>
              <a:rPr lang="cs-CZ" sz="2400" dirty="0" smtClean="0"/>
              <a:t>Svislé ocasní plochy se skládají z:</a:t>
            </a:r>
          </a:p>
          <a:p>
            <a:pPr marL="541338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 pevné </a:t>
            </a:r>
            <a:r>
              <a:rPr lang="cs-CZ" sz="2400" dirty="0"/>
              <a:t>nepohyblivé části =</a:t>
            </a:r>
            <a:r>
              <a:rPr lang="cs-CZ" sz="2400" dirty="0" smtClean="0"/>
              <a:t> </a:t>
            </a:r>
            <a:r>
              <a:rPr lang="cs-CZ" sz="2400" b="1" dirty="0" smtClean="0"/>
              <a:t>kýlu </a:t>
            </a:r>
            <a:r>
              <a:rPr lang="cs-CZ" sz="2400" dirty="0" smtClean="0"/>
              <a:t>-</a:t>
            </a:r>
            <a:r>
              <a:rPr lang="cs-CZ" sz="2400" b="1" dirty="0" smtClean="0"/>
              <a:t> </a:t>
            </a:r>
            <a:r>
              <a:rPr lang="cs-CZ" sz="2400" dirty="0"/>
              <a:t>zajišťuje podélnou stabilitu </a:t>
            </a:r>
            <a:r>
              <a:rPr lang="cs-CZ" sz="2400" dirty="0" smtClean="0"/>
              <a:t>letounu;</a:t>
            </a:r>
          </a:p>
          <a:p>
            <a:pPr marL="541338" indent="-358775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400" dirty="0" smtClean="0"/>
              <a:t>Pohyblivé části = </a:t>
            </a:r>
            <a:r>
              <a:rPr lang="cs-CZ" sz="2400" b="1" dirty="0" smtClean="0"/>
              <a:t>směrového kormidla </a:t>
            </a:r>
            <a:r>
              <a:rPr lang="cs-CZ" sz="2400" dirty="0"/>
              <a:t>- umožňuje pilotovi ovládat </a:t>
            </a:r>
            <a:r>
              <a:rPr lang="cs-CZ" sz="2400" dirty="0" smtClean="0"/>
              <a:t>letoun </a:t>
            </a:r>
            <a:r>
              <a:rPr lang="cs-CZ" sz="2400" dirty="0"/>
              <a:t>kolem </a:t>
            </a:r>
            <a:r>
              <a:rPr lang="cs-CZ" sz="2400" dirty="0" smtClean="0"/>
              <a:t>jeho svislé osy.</a:t>
            </a:r>
          </a:p>
          <a:p>
            <a:pPr marL="541338" indent="-358775" algn="just"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 marL="541338" indent="-358775" algn="just">
              <a:buFont typeface="Wingdings" panose="05000000000000000000" pitchFamily="2" charset="2"/>
              <a:buChar char="Ø"/>
            </a:pPr>
            <a:endParaRPr lang="cs-CZ" sz="2400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62054" y="158391"/>
            <a:ext cx="10515600" cy="1325563"/>
          </a:xfrm>
        </p:spPr>
        <p:txBody>
          <a:bodyPr/>
          <a:lstStyle/>
          <a:p>
            <a:r>
              <a:rPr lang="cs-CZ" b="1" dirty="0" smtClean="0"/>
              <a:t>Ocasní plochy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165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884914" y="295551"/>
            <a:ext cx="10515600" cy="1325563"/>
          </a:xfrm>
        </p:spPr>
        <p:txBody>
          <a:bodyPr/>
          <a:lstStyle/>
          <a:p>
            <a:r>
              <a:rPr lang="cs-CZ" b="1" dirty="0" smtClean="0"/>
              <a:t>Pohyb letounu v 3D prostoru</a:t>
            </a:r>
            <a:endParaRPr lang="cs-CZ" b="1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838200" y="1424940"/>
            <a:ext cx="10515600" cy="4752023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400" dirty="0" smtClean="0"/>
              <a:t>Zjednodušeně se dá říci, že dopravní letoun je ovládán v třírozměrném prostoru pomocí kombinace tří řídících ploch:</a:t>
            </a:r>
          </a:p>
          <a:p>
            <a:pPr marL="715963" indent="-357188" algn="just">
              <a:buFont typeface="Wingdings" panose="05000000000000000000" pitchFamily="2" charset="2"/>
              <a:buChar char="Ø"/>
            </a:pPr>
            <a:r>
              <a:rPr lang="cs-CZ" sz="2400" b="1" dirty="0" smtClean="0"/>
              <a:t>Křidélek </a:t>
            </a:r>
            <a:r>
              <a:rPr lang="cs-CZ" sz="2400" dirty="0" smtClean="0"/>
              <a:t>na odtokové hraně křídel </a:t>
            </a:r>
            <a:r>
              <a:rPr lang="cs-CZ" sz="2400" dirty="0" smtClean="0"/>
              <a:t>– naklápí letoun kolem jeho podélné osy;</a:t>
            </a:r>
          </a:p>
          <a:p>
            <a:pPr marL="715963" indent="-357188" algn="just">
              <a:buFont typeface="Wingdings" panose="05000000000000000000" pitchFamily="2" charset="2"/>
              <a:buChar char="Ø"/>
            </a:pPr>
            <a:r>
              <a:rPr lang="cs-CZ" sz="2400" b="1" dirty="0" smtClean="0"/>
              <a:t>Směrového kormidla </a:t>
            </a:r>
            <a:r>
              <a:rPr lang="cs-CZ" sz="2400" dirty="0" smtClean="0"/>
              <a:t>– Vychyluje letoun vůči jeho vertikální ose;</a:t>
            </a:r>
          </a:p>
          <a:p>
            <a:pPr marL="715963" indent="-357188" algn="just">
              <a:buFont typeface="Wingdings" panose="05000000000000000000" pitchFamily="2" charset="2"/>
              <a:buChar char="Ø"/>
            </a:pPr>
            <a:r>
              <a:rPr lang="cs-CZ" sz="2400" b="1" dirty="0" smtClean="0"/>
              <a:t>Výškového kormidla </a:t>
            </a:r>
            <a:r>
              <a:rPr lang="cs-CZ" sz="2400" dirty="0" smtClean="0"/>
              <a:t>– vychyluje letoun vůči jeho horizontální ose.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cs-CZ" sz="2400" dirty="0" smtClean="0"/>
              <a:t>V praxi letadlo mění trajektorii </a:t>
            </a:r>
            <a:r>
              <a:rPr lang="cs-CZ" sz="2400" dirty="0"/>
              <a:t>tím, že se nakloní pomocí křidélek a vodorovná složka nakloněného vektoru vztlaku pak táhne letoun do </a:t>
            </a:r>
            <a:r>
              <a:rPr lang="cs-CZ" sz="2400" dirty="0" smtClean="0"/>
              <a:t>oblouku. </a:t>
            </a:r>
            <a:r>
              <a:rPr lang="cs-CZ" sz="2400" dirty="0"/>
              <a:t>Křídlo na vnější straně </a:t>
            </a:r>
            <a:r>
              <a:rPr lang="cs-CZ" sz="2400" dirty="0" smtClean="0"/>
              <a:t>oblouku </a:t>
            </a:r>
            <a:r>
              <a:rPr lang="cs-CZ" sz="2400" dirty="0"/>
              <a:t>má ovšem větší rychlost a tudíž i větší indukovaný odpor, který působí proti tomuto otáčení. Nakloněný letoun má pak tendenci otáčet se proti záměru pilota. </a:t>
            </a:r>
            <a:r>
              <a:rPr lang="cs-CZ" sz="2400" dirty="0" smtClean="0"/>
              <a:t>Směrové kormidlo </a:t>
            </a:r>
            <a:r>
              <a:rPr lang="cs-CZ" sz="2400" dirty="0"/>
              <a:t>tuto tendenci koriguje a tak udržuje zatáčku v koordinovaném režimu, kdy se směr letu shoduje s osou letadla.</a:t>
            </a:r>
          </a:p>
        </p:txBody>
      </p:sp>
    </p:spTree>
    <p:extLst>
      <p:ext uri="{BB962C8B-B14F-4D97-AF65-F5344CB8AC3E}">
        <p14:creationId xmlns:p14="http://schemas.microsoft.com/office/powerpoint/2010/main" val="14628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1694</TotalTime>
  <Words>644</Words>
  <Application>Microsoft Office PowerPoint</Application>
  <PresentationFormat>Vlastní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Technologie a řízení letecké dopravy: 6. Základní konstrukce letounů</vt:lpstr>
      <vt:lpstr>Konstrukční části letadla</vt:lpstr>
      <vt:lpstr>Drak letounu</vt:lpstr>
      <vt:lpstr>Trup</vt:lpstr>
      <vt:lpstr>Nosná soustava</vt:lpstr>
      <vt:lpstr>Funkční plochy na křídlech</vt:lpstr>
      <vt:lpstr>Funkční plochy na křídlech</vt:lpstr>
      <vt:lpstr>Ocasní plochy</vt:lpstr>
      <vt:lpstr>Pohyb letounu v 3D prostoru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90</cp:revision>
  <dcterms:created xsi:type="dcterms:W3CDTF">2017-05-10T10:51:34Z</dcterms:created>
  <dcterms:modified xsi:type="dcterms:W3CDTF">2017-07-07T20:20:59Z</dcterms:modified>
</cp:coreProperties>
</file>