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79" r:id="rId5"/>
    <p:sldId id="280" r:id="rId6"/>
    <p:sldId id="258" r:id="rId7"/>
    <p:sldId id="27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Technologie a řízení letecké dopravy: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5. Rozdělení letadel a základy fyziky letu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Definice letadla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787400" y="1339126"/>
            <a:ext cx="107188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Letadlo je </a:t>
            </a:r>
            <a:r>
              <a:rPr lang="cs-CZ" sz="2800" b="1" dirty="0" smtClean="0"/>
              <a:t>létající dopravní prostředek</a:t>
            </a:r>
            <a:r>
              <a:rPr lang="cs-CZ" sz="2800" dirty="0" smtClean="0"/>
              <a:t>, dle definice české normy je to:</a:t>
            </a:r>
          </a:p>
          <a:p>
            <a:pPr marL="355600" algn="just">
              <a:spcAft>
                <a:spcPts val="1200"/>
              </a:spcAft>
            </a:pPr>
            <a:r>
              <a:rPr lang="cs-CZ" sz="2800" dirty="0" smtClean="0"/>
              <a:t> „zařízení </a:t>
            </a:r>
            <a:r>
              <a:rPr lang="cs-CZ" sz="2800" dirty="0"/>
              <a:t>schopné vyvozovat síly nesoucí jej v atmosféře z reakcí vzduchu, které nejsou reakcemi vůči zemskému povrchu.“ </a:t>
            </a:r>
            <a:endParaRPr lang="cs-CZ" sz="2800" dirty="0" smtClean="0"/>
          </a:p>
          <a:p>
            <a:pPr marL="355600" indent="-355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Letadla je možné rozdělovat podle mnoha hledisek, základní rozdělení je však následující:</a:t>
            </a:r>
          </a:p>
          <a:p>
            <a:pPr marL="1257300" indent="-5334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b="1" dirty="0" smtClean="0"/>
              <a:t>Letadla lehčí než vzduch - </a:t>
            </a:r>
            <a:r>
              <a:rPr lang="cs-CZ" sz="2800" dirty="0" smtClean="0"/>
              <a:t>využívají </a:t>
            </a:r>
            <a:r>
              <a:rPr lang="cs-CZ" sz="2800" dirty="0"/>
              <a:t>k letu aerostatické síly</a:t>
            </a:r>
            <a:endParaRPr lang="cs-CZ" sz="2800" b="1" dirty="0" smtClean="0"/>
          </a:p>
          <a:p>
            <a:pPr marL="1257300" indent="-5334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b="1" dirty="0" smtClean="0"/>
              <a:t>Letadla těžší než vzduch – </a:t>
            </a:r>
            <a:r>
              <a:rPr lang="cs-CZ" sz="2800" dirty="0" smtClean="0"/>
              <a:t>většinou využívají </a:t>
            </a:r>
            <a:r>
              <a:rPr lang="cs-CZ" sz="2800" dirty="0"/>
              <a:t>k letu </a:t>
            </a:r>
            <a:r>
              <a:rPr lang="cs-CZ" sz="2800" dirty="0" smtClean="0"/>
              <a:t>aerodynamického vztlaku vzniklého </a:t>
            </a:r>
            <a:r>
              <a:rPr lang="cs-CZ" sz="2800" dirty="0"/>
              <a:t>na nosných </a:t>
            </a:r>
            <a:r>
              <a:rPr lang="cs-CZ" sz="2800" dirty="0" smtClean="0"/>
              <a:t>plochách, které mohou být pohyblivé nebo nepohyblivé</a:t>
            </a:r>
            <a:endParaRPr lang="cs-CZ" sz="2800" dirty="0"/>
          </a:p>
          <a:p>
            <a:pPr marL="1612900" indent="-5334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062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972" y="1340040"/>
            <a:ext cx="11037228" cy="4662063"/>
          </a:xfrm>
        </p:spPr>
        <p:txBody>
          <a:bodyPr>
            <a:noAutofit/>
          </a:bodyPr>
          <a:lstStyle/>
          <a:p>
            <a:pPr lvl="0" algn="just"/>
            <a:r>
              <a:rPr lang="cs-CZ" sz="2400" b="1" dirty="0" smtClean="0"/>
              <a:t>Letadla lehčí než vzduch (aerostaty)</a:t>
            </a:r>
            <a:endParaRPr lang="cs-CZ" sz="2400" dirty="0"/>
          </a:p>
          <a:p>
            <a:pPr marL="812800" lvl="0" indent="-3683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S pohonem – např. vzducholodě</a:t>
            </a:r>
          </a:p>
          <a:p>
            <a:pPr marL="812800" indent="-3683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Bez pohonu – např. horkovzdušné balony</a:t>
            </a:r>
            <a:endParaRPr lang="cs-CZ" sz="2400" dirty="0"/>
          </a:p>
          <a:p>
            <a:r>
              <a:rPr lang="cs-CZ" sz="2400" b="1" dirty="0" smtClean="0"/>
              <a:t>Letadla těžší než vzduch (aerodyny)</a:t>
            </a:r>
          </a:p>
          <a:p>
            <a:pPr marL="812800" indent="-368300">
              <a:buFont typeface="Wingdings" panose="05000000000000000000" pitchFamily="2" charset="2"/>
              <a:buChar char="Ø"/>
            </a:pPr>
            <a:r>
              <a:rPr lang="cs-CZ" sz="2400" dirty="0" smtClean="0"/>
              <a:t>Bez pohonu s nepohyblivými nosnými plochami - např. padák nebo kluzák</a:t>
            </a:r>
          </a:p>
          <a:p>
            <a:pPr marL="812800" indent="-3683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S pohonem s pohyblivými nosnými plochami – např. vrtulník</a:t>
            </a:r>
          </a:p>
          <a:p>
            <a:pPr marL="812800" indent="-3683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S pohonem s nepohyblivými nosnými plochami – např. motorové rogalo nebo klasický </a:t>
            </a:r>
            <a:r>
              <a:rPr lang="cs-CZ" sz="2400" b="1" dirty="0" smtClean="0"/>
              <a:t>letoun</a:t>
            </a:r>
          </a:p>
          <a:p>
            <a:pPr marL="812800" indent="-3683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S pohonem bez nosných ploch – raketa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Existují i kombinace výše uvedených – např. </a:t>
            </a:r>
            <a:r>
              <a:rPr lang="cs-CZ" sz="2400" dirty="0" err="1" smtClean="0"/>
              <a:t>konvertoplán</a:t>
            </a:r>
            <a:r>
              <a:rPr lang="cs-CZ" sz="2400" dirty="0"/>
              <a:t>, který mění v průběhu letu metodu dosažení </a:t>
            </a:r>
            <a:r>
              <a:rPr lang="cs-CZ" sz="2400" dirty="0" smtClean="0"/>
              <a:t>vztlaku.</a:t>
            </a: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Rozdělení letadel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972" y="1340040"/>
            <a:ext cx="11037228" cy="4662063"/>
          </a:xfrm>
        </p:spPr>
        <p:txBody>
          <a:bodyPr>
            <a:noAutofit/>
          </a:bodyPr>
          <a:lstStyle/>
          <a:p>
            <a:pPr lvl="0" algn="just">
              <a:spcAft>
                <a:spcPts val="600"/>
              </a:spcAft>
            </a:pPr>
            <a:r>
              <a:rPr lang="cs-CZ" sz="2200" dirty="0"/>
              <a:t>Podle </a:t>
            </a:r>
            <a:r>
              <a:rPr lang="cs-CZ" sz="2200" b="1" dirty="0"/>
              <a:t>délky doletu </a:t>
            </a:r>
            <a:r>
              <a:rPr lang="cs-CZ" sz="2200" dirty="0"/>
              <a:t>rozlišujeme</a:t>
            </a:r>
            <a:r>
              <a:rPr lang="cs-CZ" sz="2200" dirty="0" smtClean="0"/>
              <a:t>:</a:t>
            </a:r>
            <a:endParaRPr lang="cs-CZ" sz="2200" b="1" dirty="0"/>
          </a:p>
          <a:p>
            <a:pPr marL="541338" lvl="0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Letadla na krátké tratě s doletem do cca 1000 km, někdy označované jako regionální. </a:t>
            </a:r>
            <a:endParaRPr lang="cs-CZ" sz="2200" dirty="0" smtClean="0"/>
          </a:p>
          <a:p>
            <a:pPr marL="541338" lvl="0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 smtClean="0"/>
              <a:t>Letadla </a:t>
            </a:r>
            <a:r>
              <a:rPr lang="cs-CZ" sz="2200" dirty="0"/>
              <a:t>na střední tratě s doletem 1000 až 3000 km. Tato letadla se využívají především na mezinárodních linkách. </a:t>
            </a:r>
            <a:endParaRPr lang="cs-CZ" sz="2200" dirty="0" smtClean="0"/>
          </a:p>
          <a:p>
            <a:pPr marL="541338" lvl="0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 smtClean="0"/>
              <a:t>Letadla </a:t>
            </a:r>
            <a:r>
              <a:rPr lang="cs-CZ" sz="2200" dirty="0"/>
              <a:t>na dlouhé tratě s doletem nad 3000 km se nasazují na transkontinentální lety. </a:t>
            </a:r>
            <a:endParaRPr lang="cs-CZ" sz="2200" dirty="0" smtClean="0"/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cs-CZ" sz="2200" dirty="0" smtClean="0"/>
              <a:t>Podle </a:t>
            </a:r>
            <a:r>
              <a:rPr lang="cs-CZ" sz="2200" b="1" dirty="0"/>
              <a:t>velikosti (kapacity</a:t>
            </a:r>
            <a:r>
              <a:rPr lang="cs-CZ" sz="2200" b="1" dirty="0" smtClean="0"/>
              <a:t>)</a:t>
            </a:r>
            <a:r>
              <a:rPr lang="cs-CZ" sz="2200" dirty="0" smtClean="0"/>
              <a:t>:</a:t>
            </a:r>
            <a:endParaRPr lang="cs-CZ" sz="2200" dirty="0"/>
          </a:p>
          <a:p>
            <a:pPr marL="541338" lvl="0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aerotaxi: 3 až 10 cestujících</a:t>
            </a:r>
          </a:p>
          <a:p>
            <a:pPr marL="541338" lvl="0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malá dopravní letadla: 10 až 30 cestujících</a:t>
            </a:r>
          </a:p>
          <a:p>
            <a:pPr marL="541338" lvl="0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střední dopravní letadla: 30 až 100 cestujících</a:t>
            </a:r>
          </a:p>
          <a:p>
            <a:pPr marL="541338" lvl="0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velká dopravní letadla: 100 až 200 cestujících</a:t>
            </a:r>
          </a:p>
          <a:p>
            <a:pPr marL="541338" lvl="0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velkokapacitní aerobusy: nad 200 </a:t>
            </a:r>
            <a:r>
              <a:rPr lang="cs-CZ" sz="2200" dirty="0" smtClean="0"/>
              <a:t>cestujících</a:t>
            </a: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Dělení dopravních letounů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5095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972" y="1340040"/>
            <a:ext cx="11037228" cy="4662063"/>
          </a:xfrm>
        </p:spPr>
        <p:txBody>
          <a:bodyPr>
            <a:noAutofit/>
          </a:bodyPr>
          <a:lstStyle/>
          <a:p>
            <a:pPr lvl="0" algn="just"/>
            <a:r>
              <a:rPr lang="cs-CZ" sz="2400" dirty="0"/>
              <a:t>Podle </a:t>
            </a:r>
            <a:r>
              <a:rPr lang="cs-CZ" sz="2400" b="1" dirty="0"/>
              <a:t>uspořádání </a:t>
            </a:r>
            <a:r>
              <a:rPr lang="cs-CZ" sz="2400" b="1" dirty="0" smtClean="0"/>
              <a:t>sedadel</a:t>
            </a:r>
            <a:endParaRPr lang="cs-CZ" sz="2400" b="1" dirty="0"/>
          </a:p>
          <a:p>
            <a:pPr marL="541338" lvl="0" indent="-358775" algn="just">
              <a:buFont typeface="Wingdings" panose="05000000000000000000" pitchFamily="2" charset="2"/>
              <a:buChar char="Ø"/>
            </a:pPr>
            <a:r>
              <a:rPr lang="cs-CZ" sz="2400" dirty="0"/>
              <a:t>úzký trup (</a:t>
            </a:r>
            <a:r>
              <a:rPr lang="cs-CZ" sz="2400" dirty="0" err="1"/>
              <a:t>narrow</a:t>
            </a:r>
            <a:r>
              <a:rPr lang="cs-CZ" sz="2400" dirty="0"/>
              <a:t>-body) s 1 uličkou, 2-2 nebo 3-3 sedadla vedle </a:t>
            </a:r>
            <a:r>
              <a:rPr lang="cs-CZ" sz="2400" dirty="0" smtClean="0"/>
              <a:t>sebe;</a:t>
            </a:r>
            <a:endParaRPr lang="cs-CZ" sz="2400" dirty="0"/>
          </a:p>
          <a:p>
            <a:pPr marL="541338" lvl="0" indent="-358775" algn="just">
              <a:buFont typeface="Wingdings" panose="05000000000000000000" pitchFamily="2" charset="2"/>
              <a:buChar char="Ø"/>
            </a:pPr>
            <a:r>
              <a:rPr lang="cs-CZ" sz="2400" dirty="0"/>
              <a:t>široký trup (</a:t>
            </a:r>
            <a:r>
              <a:rPr lang="cs-CZ" sz="2400" dirty="0" err="1"/>
              <a:t>wide</a:t>
            </a:r>
            <a:r>
              <a:rPr lang="cs-CZ" sz="2400" dirty="0"/>
              <a:t>-body) se dvěma uličkami a 2-3-2, 3-3-3 nebo 3-4-3 sedadly vedle sebe</a:t>
            </a:r>
            <a:r>
              <a:rPr lang="cs-CZ" sz="2400" dirty="0" smtClean="0"/>
              <a:t>.</a:t>
            </a:r>
            <a:endParaRPr lang="cs-CZ" sz="2400" b="1" dirty="0" smtClean="0"/>
          </a:p>
          <a:p>
            <a:pPr lvl="0" algn="just"/>
            <a:r>
              <a:rPr lang="cs-CZ" sz="2400" dirty="0" smtClean="0"/>
              <a:t>Podle </a:t>
            </a:r>
            <a:r>
              <a:rPr lang="cs-CZ" sz="2400" b="1" dirty="0"/>
              <a:t>druhu motorů</a:t>
            </a:r>
          </a:p>
          <a:p>
            <a:pPr marL="541338" lvl="0" indent="-358775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vrtulová </a:t>
            </a:r>
            <a:r>
              <a:rPr lang="cs-CZ" sz="2400" dirty="0"/>
              <a:t>(pístová) </a:t>
            </a:r>
            <a:r>
              <a:rPr lang="cs-CZ" sz="2400" dirty="0" smtClean="0"/>
              <a:t>letadla;</a:t>
            </a:r>
            <a:endParaRPr lang="cs-CZ" sz="2400" dirty="0"/>
          </a:p>
          <a:p>
            <a:pPr marL="541338" lvl="0" indent="-358775" algn="just">
              <a:buFont typeface="Wingdings" panose="05000000000000000000" pitchFamily="2" charset="2"/>
              <a:buChar char="Ø"/>
            </a:pPr>
            <a:r>
              <a:rPr lang="cs-CZ" sz="2400" dirty="0"/>
              <a:t>turbovrtulová </a:t>
            </a:r>
            <a:r>
              <a:rPr lang="cs-CZ" sz="2400" dirty="0" smtClean="0"/>
              <a:t>letadla;</a:t>
            </a:r>
            <a:endParaRPr lang="cs-CZ" sz="2400" dirty="0"/>
          </a:p>
          <a:p>
            <a:pPr marL="541338" lvl="0" indent="-358775" algn="just">
              <a:buFont typeface="Wingdings" panose="05000000000000000000" pitchFamily="2" charset="2"/>
              <a:buChar char="Ø"/>
            </a:pPr>
            <a:r>
              <a:rPr lang="cs-CZ" sz="2400" dirty="0"/>
              <a:t>proudová </a:t>
            </a:r>
            <a:r>
              <a:rPr lang="cs-CZ" sz="2400" dirty="0" smtClean="0"/>
              <a:t>letadla.</a:t>
            </a:r>
            <a:endParaRPr lang="cs-CZ" sz="2400" dirty="0"/>
          </a:p>
          <a:p>
            <a:pPr marL="0" lvl="0" indent="0" algn="just">
              <a:buNone/>
            </a:pPr>
            <a:r>
              <a:rPr lang="cs-CZ" sz="2400" dirty="0" smtClean="0"/>
              <a:t>Dopravní letouny se dále mohou rozlišovat podle polohy </a:t>
            </a:r>
            <a:r>
              <a:rPr lang="cs-CZ" sz="2400" dirty="0"/>
              <a:t>nosných </a:t>
            </a:r>
            <a:r>
              <a:rPr lang="cs-CZ" sz="2400" dirty="0" smtClean="0"/>
              <a:t>ploch, počtu a umístění motorů, typu podvozku nebo tvaru křídel, aj.</a:t>
            </a: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Dělení dopravních letounů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149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618358" y="1394525"/>
            <a:ext cx="10871411" cy="5055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lvl="1" indent="-266700" algn="just">
              <a:spcAft>
                <a:spcPts val="600"/>
              </a:spcAft>
              <a:defRPr/>
            </a:pPr>
            <a:r>
              <a:rPr lang="cs-CZ" sz="2600" dirty="0" smtClean="0"/>
              <a:t>aerodynamický </a:t>
            </a:r>
            <a:r>
              <a:rPr lang="cs-CZ" sz="2600" dirty="0"/>
              <a:t>vztlak </a:t>
            </a:r>
            <a:r>
              <a:rPr lang="cs-CZ" sz="2600" dirty="0" smtClean="0"/>
              <a:t>vzniká </a:t>
            </a:r>
            <a:r>
              <a:rPr lang="cs-CZ" sz="2600" dirty="0"/>
              <a:t>jako silová reakce při ohybu svazku proudnic </a:t>
            </a:r>
            <a:r>
              <a:rPr lang="cs-CZ" sz="2600" dirty="0" smtClean="0"/>
              <a:t>obtékajícího vzduchu – </a:t>
            </a:r>
            <a:r>
              <a:rPr lang="cs-CZ" sz="2600" dirty="0"/>
              <a:t>pohybující se křídlo vychyluje okolní vzduch směrem dolů, načež na křídlo jako reakce působí síla směrem vzhůru</a:t>
            </a:r>
            <a:r>
              <a:rPr lang="cs-CZ" sz="2600" dirty="0" smtClean="0"/>
              <a:t>.</a:t>
            </a:r>
          </a:p>
          <a:p>
            <a:pPr algn="just">
              <a:defRPr/>
            </a:pPr>
            <a:r>
              <a:rPr lang="cs-CZ" sz="2600" dirty="0"/>
              <a:t>Pro letadla těžší než vzduch platí, že velikost vztlakové síly musí být stejná či větší než tíha létajícího objektu.</a:t>
            </a:r>
          </a:p>
          <a:p>
            <a:pPr algn="just">
              <a:defRPr/>
            </a:pPr>
            <a:r>
              <a:rPr lang="cs-CZ" sz="2600" dirty="0"/>
              <a:t>Pro vznik vztlaku je nezbytné zajistit obtékání </a:t>
            </a:r>
            <a:r>
              <a:rPr lang="cs-CZ" sz="2600" dirty="0" smtClean="0"/>
              <a:t>nosných </a:t>
            </a:r>
            <a:r>
              <a:rPr lang="cs-CZ" sz="2600" dirty="0"/>
              <a:t>ploch určitou </a:t>
            </a:r>
            <a:r>
              <a:rPr lang="cs-CZ" sz="2600" dirty="0" smtClean="0"/>
              <a:t>rychlostí </a:t>
            </a:r>
            <a:r>
              <a:rPr lang="cs-CZ" sz="2600" i="1" dirty="0" smtClean="0"/>
              <a:t>v</a:t>
            </a:r>
            <a:r>
              <a:rPr lang="cs-CZ" sz="2600" dirty="0" smtClean="0"/>
              <a:t>, křídlo musí mít zároveň určitý profil a dostatečnou plochu </a:t>
            </a:r>
            <a:r>
              <a:rPr lang="cs-CZ" sz="2600" i="1" dirty="0" smtClean="0"/>
              <a:t>S</a:t>
            </a:r>
            <a:r>
              <a:rPr lang="cs-CZ" sz="2600" dirty="0" smtClean="0"/>
              <a:t>, zároveň je nezbytný správný úhel natočení křídla.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Vznik aerodynamické síly</a:t>
            </a:r>
            <a:endParaRPr lang="cs-CZ" b="1" dirty="0"/>
          </a:p>
        </p:txBody>
      </p:sp>
      <p:pic>
        <p:nvPicPr>
          <p:cNvPr id="10" name="Picture 7" descr="profil_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175" y="4516436"/>
            <a:ext cx="24765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373682" y="4258102"/>
            <a:ext cx="2483715" cy="108700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8765172" y="4592125"/>
            <a:ext cx="696912" cy="4714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964403" y="4454806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200" dirty="0">
                <a:solidFill>
                  <a:srgbClr val="FF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353" y="1152835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512508" y="410113"/>
            <a:ext cx="10871411" cy="5055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spcAft>
                <a:spcPts val="600"/>
              </a:spcAft>
              <a:defRPr/>
            </a:pPr>
            <a:endParaRPr lang="cs-CZ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774594" y="232148"/>
            <a:ext cx="10515600" cy="1325563"/>
          </a:xfrm>
        </p:spPr>
        <p:txBody>
          <a:bodyPr/>
          <a:lstStyle/>
          <a:p>
            <a:r>
              <a:rPr lang="cs-CZ" b="1" dirty="0" smtClean="0"/>
              <a:t>Vztlaková síla </a:t>
            </a:r>
            <a:r>
              <a:rPr lang="cs-CZ" b="1" i="1" dirty="0" smtClean="0"/>
              <a:t>Y</a:t>
            </a:r>
            <a:endParaRPr lang="cs-CZ" b="1" i="1" dirty="0"/>
          </a:p>
        </p:txBody>
      </p:sp>
      <p:pic>
        <p:nvPicPr>
          <p:cNvPr id="11" name="Picture 4" descr="Bez_názv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833" y="745758"/>
            <a:ext cx="5062008" cy="26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9320414" y="2650758"/>
            <a:ext cx="354414" cy="1177409"/>
          </a:xfrm>
          <a:prstGeom prst="downArrow">
            <a:avLst>
              <a:gd name="adj1" fmla="val 50000"/>
              <a:gd name="adj2" fmla="val 78571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9756558" y="3492834"/>
            <a:ext cx="75945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4400">
                <a:solidFill>
                  <a:srgbClr val="FF3300"/>
                </a:solidFill>
              </a:rPr>
              <a:t>G</a:t>
            </a:r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 rot="10800000">
            <a:off x="9290252" y="157053"/>
            <a:ext cx="354414" cy="1177409"/>
          </a:xfrm>
          <a:prstGeom prst="downArrow">
            <a:avLst>
              <a:gd name="adj1" fmla="val 50000"/>
              <a:gd name="adj2" fmla="val 785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8624656" y="235665"/>
            <a:ext cx="57381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4400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2" name="Obdélník 1"/>
          <p:cNvSpPr/>
          <p:nvPr/>
        </p:nvSpPr>
        <p:spPr>
          <a:xfrm>
            <a:off x="721813" y="2061673"/>
            <a:ext cx="87455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537" indent="0">
              <a:buFont typeface="Georgia" pitchFamily="18" charset="0"/>
              <a:buNone/>
              <a:defRPr/>
            </a:pPr>
            <a:r>
              <a:rPr lang="cs-CZ" sz="2800" dirty="0" smtClean="0"/>
              <a:t> </a:t>
            </a:r>
            <a:r>
              <a:rPr lang="cs-CZ" sz="4000" b="1" i="1" dirty="0" smtClean="0"/>
              <a:t>Y = </a:t>
            </a:r>
            <a:r>
              <a:rPr lang="cs-CZ" sz="4000" b="1" i="1" dirty="0" err="1"/>
              <a:t>c</a:t>
            </a:r>
            <a:r>
              <a:rPr lang="cs-CZ" sz="4000" b="1" i="1" baseline="-25000" dirty="0" err="1"/>
              <a:t>y</a:t>
            </a:r>
            <a:r>
              <a:rPr lang="cs-CZ" sz="4000" b="1" i="1" dirty="0"/>
              <a:t> </a:t>
            </a:r>
            <a:r>
              <a:rPr lang="cs-CZ" sz="4000" b="1" i="1" dirty="0" smtClean="0"/>
              <a:t>. </a:t>
            </a:r>
            <a:r>
              <a:rPr lang="cs-CZ" sz="4000" b="1" i="1" dirty="0"/>
              <a:t>S </a:t>
            </a:r>
            <a:r>
              <a:rPr lang="cs-CZ" sz="4000" b="1" i="1" dirty="0" smtClean="0"/>
              <a:t>. </a:t>
            </a:r>
            <a:r>
              <a:rPr lang="el-GR" sz="4000" b="1" i="1" dirty="0" smtClean="0">
                <a:cs typeface="Arial" pitchFamily="34" charset="0"/>
              </a:rPr>
              <a:t>ρ</a:t>
            </a:r>
            <a:r>
              <a:rPr lang="cs-CZ" sz="4000" b="1" i="1" dirty="0" smtClean="0">
                <a:cs typeface="Arial" pitchFamily="34" charset="0"/>
              </a:rPr>
              <a:t> </a:t>
            </a:r>
            <a:r>
              <a:rPr lang="cs-CZ" sz="4000" b="1" i="1" dirty="0">
                <a:cs typeface="Arial" pitchFamily="34" charset="0"/>
              </a:rPr>
              <a:t>. </a:t>
            </a:r>
            <a:r>
              <a:rPr lang="cs-CZ" sz="4000" b="1" i="1" dirty="0" smtClean="0">
                <a:cs typeface="Arial" pitchFamily="34" charset="0"/>
              </a:rPr>
              <a:t>v</a:t>
            </a:r>
            <a:r>
              <a:rPr lang="cs-CZ" sz="4000" b="1" i="1" baseline="30000" dirty="0" smtClean="0">
                <a:cs typeface="Arial" pitchFamily="34" charset="0"/>
              </a:rPr>
              <a:t>2 </a:t>
            </a:r>
            <a:r>
              <a:rPr lang="cs-CZ" sz="4000" b="1" i="1" dirty="0">
                <a:cs typeface="Arial" pitchFamily="34" charset="0"/>
              </a:rPr>
              <a:t>/ 2</a:t>
            </a:r>
            <a:endParaRPr lang="cs-CZ" sz="4000" b="1" i="1" dirty="0"/>
          </a:p>
          <a:p>
            <a:pPr marL="109537" indent="0">
              <a:buFont typeface="Georgia" pitchFamily="18" charset="0"/>
              <a:buNone/>
              <a:defRPr/>
            </a:pPr>
            <a:endParaRPr lang="cs-CZ" sz="2800" dirty="0"/>
          </a:p>
          <a:p>
            <a:pPr marL="109537" indent="0">
              <a:buFont typeface="Georgia" pitchFamily="18" charset="0"/>
              <a:buNone/>
              <a:defRPr/>
            </a:pPr>
            <a:r>
              <a:rPr lang="cs-CZ" sz="2800" i="1" dirty="0"/>
              <a:t>S</a:t>
            </a:r>
            <a:r>
              <a:rPr lang="cs-CZ" sz="2800" dirty="0"/>
              <a:t> </a:t>
            </a:r>
            <a:r>
              <a:rPr lang="cs-CZ" sz="2800" dirty="0">
                <a:cs typeface="Arial" pitchFamily="34" charset="0"/>
              </a:rPr>
              <a:t>–</a:t>
            </a:r>
            <a:r>
              <a:rPr lang="cs-CZ" sz="2800" dirty="0" smtClean="0"/>
              <a:t> </a:t>
            </a:r>
            <a:r>
              <a:rPr lang="cs-CZ" sz="2800" dirty="0"/>
              <a:t>plocha </a:t>
            </a:r>
            <a:r>
              <a:rPr lang="cs-CZ" sz="2800" dirty="0" smtClean="0"/>
              <a:t>nosných ploch </a:t>
            </a:r>
            <a:r>
              <a:rPr lang="en-US" sz="2800" dirty="0" smtClean="0"/>
              <a:t>[</a:t>
            </a:r>
            <a:r>
              <a:rPr lang="cs-CZ" sz="2800" dirty="0" smtClean="0"/>
              <a:t>m</a:t>
            </a:r>
            <a:r>
              <a:rPr lang="cs-CZ" sz="2800" i="1" baseline="30000" dirty="0" smtClean="0">
                <a:cs typeface="Arial" pitchFamily="34" charset="0"/>
              </a:rPr>
              <a:t>2</a:t>
            </a:r>
            <a:r>
              <a:rPr lang="en-US" sz="2800" dirty="0" smtClean="0"/>
              <a:t>]</a:t>
            </a:r>
            <a:r>
              <a:rPr lang="cs-CZ" sz="2800" dirty="0" smtClean="0"/>
              <a:t>, </a:t>
            </a:r>
            <a:endParaRPr lang="cs-CZ" sz="2800" dirty="0"/>
          </a:p>
          <a:p>
            <a:pPr marL="109537" indent="0">
              <a:buFont typeface="Georgia" pitchFamily="18" charset="0"/>
              <a:buNone/>
              <a:defRPr/>
            </a:pPr>
            <a:r>
              <a:rPr lang="el-GR" sz="2800" i="1" dirty="0" smtClean="0">
                <a:cs typeface="Arial" pitchFamily="34" charset="0"/>
              </a:rPr>
              <a:t>ρ</a:t>
            </a:r>
            <a:r>
              <a:rPr lang="cs-CZ" sz="2800" dirty="0" smtClean="0">
                <a:cs typeface="Arial" pitchFamily="34" charset="0"/>
              </a:rPr>
              <a:t> – hustota vzduchu </a:t>
            </a:r>
            <a:r>
              <a:rPr lang="en-US" sz="2800" dirty="0" smtClean="0"/>
              <a:t>[</a:t>
            </a:r>
            <a:r>
              <a:rPr lang="cs-CZ" sz="2800" dirty="0" smtClean="0"/>
              <a:t>kg/m</a:t>
            </a:r>
            <a:r>
              <a:rPr lang="cs-CZ" sz="2800" i="1" baseline="30000" dirty="0" smtClean="0">
                <a:cs typeface="Arial" pitchFamily="34" charset="0"/>
              </a:rPr>
              <a:t>3</a:t>
            </a:r>
            <a:r>
              <a:rPr lang="en-US" sz="2800" dirty="0"/>
              <a:t>]</a:t>
            </a:r>
            <a:endParaRPr lang="cs-CZ" sz="2800" dirty="0" smtClean="0">
              <a:cs typeface="Arial" pitchFamily="34" charset="0"/>
            </a:endParaRPr>
          </a:p>
          <a:p>
            <a:pPr marL="109537" indent="0">
              <a:buFont typeface="Georgia" pitchFamily="18" charset="0"/>
              <a:buNone/>
              <a:defRPr/>
            </a:pPr>
            <a:r>
              <a:rPr lang="cs-CZ" sz="2800" i="1" dirty="0" smtClean="0">
                <a:cs typeface="Arial" pitchFamily="34" charset="0"/>
              </a:rPr>
              <a:t>v</a:t>
            </a:r>
            <a:r>
              <a:rPr lang="cs-CZ" sz="2800" dirty="0" smtClean="0">
                <a:cs typeface="Arial" pitchFamily="34" charset="0"/>
              </a:rPr>
              <a:t> </a:t>
            </a:r>
            <a:r>
              <a:rPr lang="cs-CZ" sz="2800" dirty="0" smtClean="0">
                <a:cs typeface="Arial" pitchFamily="34" charset="0"/>
              </a:rPr>
              <a:t>– rychlost letadla </a:t>
            </a:r>
            <a:r>
              <a:rPr lang="en-US" sz="2800" dirty="0" smtClean="0"/>
              <a:t>[</a:t>
            </a:r>
            <a:r>
              <a:rPr lang="cs-CZ" sz="2800" dirty="0" smtClean="0"/>
              <a:t>km/h</a:t>
            </a:r>
            <a:r>
              <a:rPr lang="en-US" sz="2800" dirty="0" smtClean="0"/>
              <a:t>]</a:t>
            </a:r>
            <a:endParaRPr lang="cs-CZ" sz="2800" dirty="0"/>
          </a:p>
          <a:p>
            <a:pPr marL="109537" indent="0">
              <a:buFont typeface="Georgia" pitchFamily="18" charset="0"/>
              <a:buNone/>
              <a:defRPr/>
            </a:pPr>
            <a:r>
              <a:rPr lang="cs-CZ" sz="2800" i="1" dirty="0" err="1" smtClean="0"/>
              <a:t>c</a:t>
            </a:r>
            <a:r>
              <a:rPr lang="cs-CZ" sz="2800" i="1" baseline="-25000" dirty="0" err="1"/>
              <a:t>y</a:t>
            </a:r>
            <a:r>
              <a:rPr lang="cs-CZ" sz="2800" dirty="0" smtClean="0"/>
              <a:t> </a:t>
            </a:r>
            <a:r>
              <a:rPr lang="cs-CZ" sz="2800" dirty="0">
                <a:cs typeface="Arial" pitchFamily="34" charset="0"/>
              </a:rPr>
              <a:t>–</a:t>
            </a:r>
            <a:r>
              <a:rPr lang="cs-CZ" sz="2800" dirty="0" smtClean="0"/>
              <a:t> funkce </a:t>
            </a:r>
            <a:r>
              <a:rPr lang="cs-CZ" sz="2800" dirty="0"/>
              <a:t>náběhu úhlu </a:t>
            </a:r>
            <a:r>
              <a:rPr lang="el-GR" sz="2800" dirty="0"/>
              <a:t>α</a:t>
            </a:r>
            <a:r>
              <a:rPr lang="cs-CZ" sz="2800" dirty="0"/>
              <a:t> </a:t>
            </a:r>
            <a:r>
              <a:rPr lang="cs-CZ" sz="2800" dirty="0" smtClean="0"/>
              <a:t>- aerodynamický </a:t>
            </a:r>
            <a:r>
              <a:rPr lang="cs-CZ" sz="2800" dirty="0"/>
              <a:t>koeficient</a:t>
            </a:r>
          </a:p>
        </p:txBody>
      </p:sp>
      <p:pic>
        <p:nvPicPr>
          <p:cNvPr id="21" name="obrázek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470" y="4444608"/>
            <a:ext cx="1186833" cy="1116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56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459</Words>
  <Application>Microsoft Office PowerPoint</Application>
  <PresentationFormat>Vlastní</PresentationFormat>
  <Paragraphs>52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Technologie a řízení letecké dopravy: 5. Rozdělení letadel a základy fyziky letu</vt:lpstr>
      <vt:lpstr>Definice letadla</vt:lpstr>
      <vt:lpstr>Rozdělení letadel</vt:lpstr>
      <vt:lpstr>Dělení dopravních letounů</vt:lpstr>
      <vt:lpstr>Dělení dopravních letounů</vt:lpstr>
      <vt:lpstr>Vznik aerodynamické síly</vt:lpstr>
      <vt:lpstr>Vztlaková síla 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75</cp:revision>
  <dcterms:created xsi:type="dcterms:W3CDTF">2017-05-10T10:51:34Z</dcterms:created>
  <dcterms:modified xsi:type="dcterms:W3CDTF">2017-07-08T09:21:44Z</dcterms:modified>
</cp:coreProperties>
</file>