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9" r:id="rId4"/>
    <p:sldId id="258" r:id="rId5"/>
    <p:sldId id="271" r:id="rId6"/>
    <p:sldId id="270" r:id="rId7"/>
    <p:sldId id="260" r:id="rId8"/>
    <p:sldId id="272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>
        <p:scale>
          <a:sx n="75" d="100"/>
          <a:sy n="75" d="100"/>
        </p:scale>
        <p:origin x="-1812" y="-9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2.7.2017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Technologie a řízení letecké dopravy: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4. Organizace v letecké dopravě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876300" y="533777"/>
            <a:ext cx="10515600" cy="1325563"/>
          </a:xfrm>
        </p:spPr>
        <p:txBody>
          <a:bodyPr/>
          <a:lstStyle/>
          <a:p>
            <a:r>
              <a:rPr lang="cs-CZ" b="1" dirty="0" smtClean="0"/>
              <a:t>Mezinárodní letecké organizace</a:t>
            </a:r>
            <a:endParaRPr lang="cs-CZ" b="1" dirty="0"/>
          </a:p>
        </p:txBody>
      </p:sp>
      <p:sp>
        <p:nvSpPr>
          <p:cNvPr id="9" name="Obdélník 8"/>
          <p:cNvSpPr/>
          <p:nvPr/>
        </p:nvSpPr>
        <p:spPr>
          <a:xfrm>
            <a:off x="876300" y="1821240"/>
            <a:ext cx="10553700" cy="3770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Mezinárodní charakter letecké dopravy vedl k požadavkům na sjednocení výstavby letišť, řízení letového provozu, odbavení cestujících a další činností spojených s leteckou dopravou</a:t>
            </a:r>
            <a:r>
              <a:rPr lang="cs-CZ" sz="2800" dirty="0" smtClean="0"/>
              <a:t>. 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 smtClean="0"/>
              <a:t>Vzniklo mnoho organizací v leteckém odvětví, je možné je rozlišovat podle charakteru jednotlivých členů:</a:t>
            </a:r>
          </a:p>
          <a:p>
            <a:pPr marL="1346200" indent="-3556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800" dirty="0" smtClean="0"/>
              <a:t>Vládní organizace (členy jsou jednotlivé vlády)</a:t>
            </a:r>
          </a:p>
          <a:p>
            <a:pPr marL="1346200" indent="-3556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800" dirty="0" smtClean="0"/>
              <a:t>Nevládní organizace (</a:t>
            </a:r>
            <a:r>
              <a:rPr lang="cs-CZ" sz="2800" dirty="0"/>
              <a:t>členy jsou právnické, případně soukromé </a:t>
            </a:r>
            <a:r>
              <a:rPr lang="cs-CZ" sz="2800" dirty="0" smtClean="0"/>
              <a:t>osoby)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0620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972" y="1340040"/>
            <a:ext cx="10738503" cy="4662063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cs-CZ" sz="2600" b="1" i="1" dirty="0" smtClean="0"/>
              <a:t>ICAO</a:t>
            </a:r>
            <a:r>
              <a:rPr lang="cs-CZ" sz="2600" dirty="0"/>
              <a:t> - Mezinárodní organizace pro civilní letectví (International Civil </a:t>
            </a:r>
            <a:r>
              <a:rPr lang="cs-CZ" sz="2600" dirty="0" err="1"/>
              <a:t>Aviation</a:t>
            </a:r>
            <a:r>
              <a:rPr lang="cs-CZ" sz="2600" dirty="0"/>
              <a:t> </a:t>
            </a:r>
            <a:r>
              <a:rPr lang="cs-CZ" sz="2600" dirty="0" err="1"/>
              <a:t>Organisation</a:t>
            </a:r>
            <a:r>
              <a:rPr lang="cs-CZ" sz="2600" dirty="0"/>
              <a:t>). Tato organizace vznikla v roce 1944 na konferenci o civilním letectví v Chicagu jako vládní specializovaná agentura OSN. Hlavním cílem ICAO je rozvíjet v civilním letectví zásady, na nichž je vybudována OSN, podporovat rozvoj mezinárodní letecké dopravy. Za člena ICAO může být přijat každý stát, který je členem OSN. Sídlem je kanadský Montreal.</a:t>
            </a:r>
          </a:p>
          <a:p>
            <a:pPr lvl="0" algn="just"/>
            <a:r>
              <a:rPr lang="cs-CZ" sz="2600" b="1" i="1" dirty="0" smtClean="0"/>
              <a:t>ECAC</a:t>
            </a:r>
            <a:r>
              <a:rPr lang="cs-CZ" sz="2600" b="1" dirty="0"/>
              <a:t> </a:t>
            </a:r>
            <a:r>
              <a:rPr lang="cs-CZ" sz="2600" dirty="0"/>
              <a:t>-</a:t>
            </a:r>
            <a:r>
              <a:rPr lang="cs-CZ" sz="2600" b="1" dirty="0"/>
              <a:t> </a:t>
            </a:r>
            <a:r>
              <a:rPr lang="cs-CZ" sz="2600" dirty="0" err="1"/>
              <a:t>European</a:t>
            </a:r>
            <a:r>
              <a:rPr lang="cs-CZ" sz="2600" dirty="0"/>
              <a:t> Civil </a:t>
            </a:r>
            <a:r>
              <a:rPr lang="cs-CZ" sz="2600" dirty="0" err="1"/>
              <a:t>Aviation</a:t>
            </a:r>
            <a:r>
              <a:rPr lang="cs-CZ" sz="2600" dirty="0"/>
              <a:t> </a:t>
            </a:r>
            <a:r>
              <a:rPr lang="cs-CZ" sz="2600" dirty="0" err="1"/>
              <a:t>Organisation</a:t>
            </a:r>
            <a:r>
              <a:rPr lang="cs-CZ" sz="2600" dirty="0"/>
              <a:t> (Evropská konference pro civilní letectví) - založená v roce 1955 se sídlem v </a:t>
            </a:r>
            <a:r>
              <a:rPr lang="cs-CZ" sz="2600" dirty="0" smtClean="0"/>
              <a:t>Paříži.</a:t>
            </a:r>
            <a:endParaRPr lang="cs-CZ" sz="2600" dirty="0"/>
          </a:p>
          <a:p>
            <a:pPr lvl="0" algn="just"/>
            <a:r>
              <a:rPr lang="cs-CZ" sz="2600" b="1" i="1" dirty="0" err="1"/>
              <a:t>Eurocontrol</a:t>
            </a:r>
            <a:r>
              <a:rPr lang="cs-CZ" sz="2600" dirty="0"/>
              <a:t> - </a:t>
            </a:r>
            <a:r>
              <a:rPr lang="cs-CZ" sz="2600" dirty="0" err="1"/>
              <a:t>European</a:t>
            </a:r>
            <a:r>
              <a:rPr lang="cs-CZ" sz="2600" dirty="0"/>
              <a:t> </a:t>
            </a:r>
            <a:r>
              <a:rPr lang="cs-CZ" sz="2600" dirty="0" err="1"/>
              <a:t>Organisation</a:t>
            </a:r>
            <a:r>
              <a:rPr lang="cs-CZ" sz="2600" dirty="0"/>
              <a:t> </a:t>
            </a:r>
            <a:r>
              <a:rPr lang="cs-CZ" sz="2600" dirty="0" err="1"/>
              <a:t>for</a:t>
            </a:r>
            <a:r>
              <a:rPr lang="cs-CZ" sz="2600" dirty="0"/>
              <a:t> </a:t>
            </a:r>
            <a:r>
              <a:rPr lang="cs-CZ" sz="2600" dirty="0" err="1"/>
              <a:t>the</a:t>
            </a:r>
            <a:r>
              <a:rPr lang="cs-CZ" sz="2600" dirty="0"/>
              <a:t> </a:t>
            </a:r>
            <a:r>
              <a:rPr lang="cs-CZ" sz="2600" dirty="0" err="1"/>
              <a:t>Safety</a:t>
            </a:r>
            <a:r>
              <a:rPr lang="cs-CZ" sz="2600" dirty="0"/>
              <a:t> </a:t>
            </a:r>
            <a:r>
              <a:rPr lang="cs-CZ" sz="2600" dirty="0" err="1"/>
              <a:t>of</a:t>
            </a:r>
            <a:r>
              <a:rPr lang="cs-CZ" sz="2600" dirty="0"/>
              <a:t> Air </a:t>
            </a:r>
            <a:r>
              <a:rPr lang="cs-CZ" sz="2600" dirty="0" err="1"/>
              <a:t>Navigation</a:t>
            </a:r>
            <a:r>
              <a:rPr lang="cs-CZ" sz="2600" dirty="0"/>
              <a:t> (Evropská organizace pro bezpečnost leteckého provozu</a:t>
            </a:r>
            <a:r>
              <a:rPr lang="cs-CZ" sz="2600" dirty="0" smtClean="0"/>
              <a:t>).</a:t>
            </a:r>
            <a:endParaRPr lang="cs-CZ" sz="2600" dirty="0"/>
          </a:p>
          <a:p>
            <a:pPr lvl="0" algn="just"/>
            <a:r>
              <a:rPr lang="cs-CZ" sz="2600" b="1" i="1" dirty="0"/>
              <a:t>EASA</a:t>
            </a:r>
            <a:r>
              <a:rPr lang="cs-CZ" sz="2600" dirty="0"/>
              <a:t> - </a:t>
            </a:r>
            <a:r>
              <a:rPr lang="cs-CZ" sz="2600" dirty="0" err="1"/>
              <a:t>European</a:t>
            </a:r>
            <a:r>
              <a:rPr lang="cs-CZ" sz="2600" dirty="0"/>
              <a:t> Air </a:t>
            </a:r>
            <a:r>
              <a:rPr lang="cs-CZ" sz="2600" dirty="0" err="1"/>
              <a:t>Safety</a:t>
            </a:r>
            <a:r>
              <a:rPr lang="cs-CZ" sz="2600" dirty="0"/>
              <a:t> </a:t>
            </a:r>
            <a:r>
              <a:rPr lang="cs-CZ" sz="2600" dirty="0" err="1"/>
              <a:t>Agency</a:t>
            </a:r>
            <a:r>
              <a:rPr lang="cs-CZ" sz="2600" dirty="0"/>
              <a:t> - je nezávislá Evropská agentura pro bezpečnost letectví, zřízená Evropskou komisí v roce 2003 s právní, správní a finanční </a:t>
            </a:r>
            <a:r>
              <a:rPr lang="cs-CZ" sz="2600" dirty="0" smtClean="0"/>
              <a:t>samostatností.</a:t>
            </a:r>
            <a:endParaRPr lang="cs-CZ" sz="2600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862054" y="158391"/>
            <a:ext cx="10515600" cy="1325563"/>
          </a:xfrm>
        </p:spPr>
        <p:txBody>
          <a:bodyPr/>
          <a:lstStyle/>
          <a:p>
            <a:r>
              <a:rPr lang="cs-CZ" b="1" dirty="0" smtClean="0"/>
              <a:t>Důležité vládní organizace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2426"/>
            <a:ext cx="10515600" cy="460453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596689" y="1667835"/>
            <a:ext cx="10871411" cy="50557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lvl="1" indent="-266700" algn="just">
              <a:spcAft>
                <a:spcPts val="600"/>
              </a:spcAft>
              <a:defRPr/>
            </a:pPr>
            <a:r>
              <a:rPr lang="cs-CZ" sz="2800" b="1" i="1" dirty="0"/>
              <a:t>IATA</a:t>
            </a:r>
            <a:r>
              <a:rPr lang="cs-CZ" sz="2800" dirty="0"/>
              <a:t>  (International Air Transport </a:t>
            </a:r>
            <a:r>
              <a:rPr lang="cs-CZ" sz="2800" dirty="0" err="1"/>
              <a:t>Association</a:t>
            </a:r>
            <a:r>
              <a:rPr lang="cs-CZ" sz="2800" dirty="0" smtClean="0"/>
              <a:t>) - </a:t>
            </a:r>
            <a:r>
              <a:rPr lang="cs-CZ" sz="2800" dirty="0"/>
              <a:t>Mezinárodní sdružení leteckých </a:t>
            </a:r>
            <a:r>
              <a:rPr lang="cs-CZ" sz="2800" dirty="0" smtClean="0"/>
              <a:t>dopravců.</a:t>
            </a:r>
          </a:p>
          <a:p>
            <a:pPr lvl="0"/>
            <a:r>
              <a:rPr lang="cs-CZ" b="1" i="1" dirty="0"/>
              <a:t>ACI</a:t>
            </a:r>
            <a:r>
              <a:rPr lang="cs-CZ" dirty="0"/>
              <a:t> (</a:t>
            </a:r>
            <a:r>
              <a:rPr lang="cs-CZ" dirty="0" err="1"/>
              <a:t>Airport</a:t>
            </a:r>
            <a:r>
              <a:rPr lang="cs-CZ" dirty="0"/>
              <a:t> </a:t>
            </a:r>
            <a:r>
              <a:rPr lang="cs-CZ" dirty="0" err="1"/>
              <a:t>Council</a:t>
            </a:r>
            <a:r>
              <a:rPr lang="cs-CZ" dirty="0"/>
              <a:t> International) - pokrývá problematiku budování letištní infrastruktury, provozních postupů na letištích a jejich unifikace, ekonomiky letišť, apod</a:t>
            </a:r>
            <a:r>
              <a:rPr lang="cs-CZ" dirty="0" smtClean="0"/>
              <a:t>.</a:t>
            </a:r>
            <a:endParaRPr lang="cs-CZ" sz="3200" dirty="0"/>
          </a:p>
          <a:p>
            <a:pPr lvl="0"/>
            <a:r>
              <a:rPr lang="cs-CZ" b="1" i="1" dirty="0" smtClean="0"/>
              <a:t>IFALPA</a:t>
            </a:r>
            <a:r>
              <a:rPr lang="cs-CZ" dirty="0" smtClean="0"/>
              <a:t> (International </a:t>
            </a:r>
            <a:r>
              <a:rPr lang="cs-CZ" dirty="0" err="1" smtClean="0"/>
              <a:t>Federation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Air Line </a:t>
            </a:r>
            <a:r>
              <a:rPr lang="cs-CZ" dirty="0" err="1" smtClean="0"/>
              <a:t>Pilots</a:t>
            </a:r>
            <a:r>
              <a:rPr lang="cs-CZ" dirty="0" smtClean="0"/>
              <a:t> </a:t>
            </a:r>
            <a:r>
              <a:rPr lang="cs-CZ" dirty="0" err="1" smtClean="0"/>
              <a:t>Associations</a:t>
            </a:r>
            <a:r>
              <a:rPr lang="cs-CZ" dirty="0" smtClean="0"/>
              <a:t>) - hájí zájmy dopravních pilotů vůči dopravcům i státním orgánům.</a:t>
            </a:r>
            <a:endParaRPr lang="cs-CZ" sz="3200" dirty="0" smtClean="0"/>
          </a:p>
          <a:p>
            <a:pPr lvl="0"/>
            <a:r>
              <a:rPr lang="cs-CZ" b="1" i="1" dirty="0" smtClean="0"/>
              <a:t>ITA</a:t>
            </a:r>
            <a:r>
              <a:rPr lang="cs-CZ" dirty="0"/>
              <a:t> (Institut </a:t>
            </a:r>
            <a:r>
              <a:rPr lang="cs-CZ" dirty="0" err="1"/>
              <a:t>du</a:t>
            </a:r>
            <a:r>
              <a:rPr lang="cs-CZ" dirty="0"/>
              <a:t> Transport </a:t>
            </a:r>
            <a:r>
              <a:rPr lang="cs-CZ" dirty="0" err="1"/>
              <a:t>Aérien</a:t>
            </a:r>
            <a:r>
              <a:rPr lang="cs-CZ" dirty="0"/>
              <a:t>) - vědecko-výzkumný institut se sídlem v </a:t>
            </a:r>
            <a:r>
              <a:rPr lang="cs-CZ" dirty="0" smtClean="0"/>
              <a:t>Paříži</a:t>
            </a:r>
            <a:r>
              <a:rPr lang="cs-CZ" dirty="0"/>
              <a:t>.</a:t>
            </a:r>
            <a:endParaRPr lang="cs-CZ" sz="3200" dirty="0"/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862054" y="158391"/>
            <a:ext cx="10515600" cy="1325563"/>
          </a:xfrm>
        </p:spPr>
        <p:txBody>
          <a:bodyPr/>
          <a:lstStyle/>
          <a:p>
            <a:r>
              <a:rPr lang="cs-CZ" b="1" dirty="0" smtClean="0"/>
              <a:t>Důležité nevládní organizace  s celosvětovou působností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2426"/>
            <a:ext cx="10515600" cy="460453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596689" y="1299741"/>
            <a:ext cx="10871411" cy="50557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-457200" algn="just">
              <a:spcAft>
                <a:spcPts val="600"/>
              </a:spcAft>
              <a:defRPr/>
            </a:pPr>
            <a:r>
              <a:rPr lang="cs-CZ" dirty="0" smtClean="0"/>
              <a:t>Je </a:t>
            </a:r>
            <a:r>
              <a:rPr lang="cs-CZ" dirty="0"/>
              <a:t>dobrovolnou nevládní organizací leteckých </a:t>
            </a:r>
            <a:r>
              <a:rPr lang="cs-CZ" dirty="0" smtClean="0"/>
              <a:t>dopravců</a:t>
            </a:r>
            <a:r>
              <a:rPr lang="cs-CZ" dirty="0"/>
              <a:t>, kteří </a:t>
            </a:r>
            <a:r>
              <a:rPr lang="cs-CZ" dirty="0" smtClean="0"/>
              <a:t>provozují </a:t>
            </a:r>
            <a:r>
              <a:rPr lang="cs-CZ" dirty="0"/>
              <a:t>pravidelnou mezinárodní </a:t>
            </a:r>
            <a:r>
              <a:rPr lang="cs-CZ" dirty="0" smtClean="0"/>
              <a:t>dopravu.</a:t>
            </a:r>
          </a:p>
          <a:p>
            <a:pPr marL="457200" lvl="1" indent="-457200" algn="just">
              <a:spcAft>
                <a:spcPts val="600"/>
              </a:spcAft>
              <a:defRPr/>
            </a:pPr>
            <a:r>
              <a:rPr lang="cs-CZ" dirty="0" smtClean="0"/>
              <a:t>Hlavní cíle:</a:t>
            </a:r>
          </a:p>
          <a:p>
            <a:pPr marL="990600" lvl="1" indent="-457200" algn="just">
              <a:spcAft>
                <a:spcPts val="30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/>
              <a:t>napomáhat vytvoření jednotného světového systému bezpečné, pravidelné a hospodárné letecké dopravy, </a:t>
            </a:r>
          </a:p>
          <a:p>
            <a:pPr marL="990600" lvl="1" indent="-457200" algn="just">
              <a:spcAft>
                <a:spcPts val="30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připravovat </a:t>
            </a:r>
            <a:r>
              <a:rPr lang="cs-CZ" dirty="0"/>
              <a:t>a koordinovat akce směřující ke zlepšení hospodářských výsledků letecké dopravy, </a:t>
            </a:r>
            <a:endParaRPr lang="cs-CZ" dirty="0" smtClean="0"/>
          </a:p>
          <a:p>
            <a:pPr marL="990600" lvl="1" indent="-457200" algn="just">
              <a:spcAft>
                <a:spcPts val="30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zajišťovat </a:t>
            </a:r>
            <a:r>
              <a:rPr lang="cs-CZ" dirty="0"/>
              <a:t>a koordinovat spolupráci mezi leteckými společnostmi navzájem a dalšími organizacemi činnými v oblastech letecké dopravy, </a:t>
            </a:r>
            <a:endParaRPr lang="cs-CZ" dirty="0" smtClean="0"/>
          </a:p>
          <a:p>
            <a:pPr marL="990600" lvl="1" indent="-457200" algn="just">
              <a:spcAft>
                <a:spcPts val="30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spolupracovat </a:t>
            </a:r>
            <a:r>
              <a:rPr lang="cs-CZ" dirty="0"/>
              <a:t>s ICAO a zajišťovat rozpracování standardů ICAO do praxe všech leteckých dopravců.</a:t>
            </a:r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774594" y="232148"/>
            <a:ext cx="10515600" cy="1325563"/>
          </a:xfrm>
        </p:spPr>
        <p:txBody>
          <a:bodyPr/>
          <a:lstStyle/>
          <a:p>
            <a:r>
              <a:rPr lang="cs-CZ" b="1" dirty="0" smtClean="0"/>
              <a:t>Mezinárodní asociace leteckých dopravců </a:t>
            </a:r>
            <a:endParaRPr lang="cs-CZ" b="1" dirty="0"/>
          </a:p>
        </p:txBody>
      </p:sp>
      <p:pic>
        <p:nvPicPr>
          <p:cNvPr id="10" name="Obrázek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8180" y="232148"/>
            <a:ext cx="1323839" cy="851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956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2426"/>
            <a:ext cx="10515600" cy="460453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596689" y="1667835"/>
            <a:ext cx="10871411" cy="50557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lvl="1" indent="-266700" algn="just">
              <a:spcAft>
                <a:spcPts val="600"/>
              </a:spcAft>
              <a:defRPr/>
            </a:pPr>
            <a:endParaRPr lang="cs-CZ" sz="3200" dirty="0"/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862054" y="158391"/>
            <a:ext cx="10515600" cy="1325563"/>
          </a:xfrm>
        </p:spPr>
        <p:txBody>
          <a:bodyPr/>
          <a:lstStyle/>
          <a:p>
            <a:r>
              <a:rPr lang="cs-CZ" b="1" dirty="0" smtClean="0"/>
              <a:t>Důležité nevládní organizace  s regionální působností</a:t>
            </a:r>
            <a:endParaRPr lang="cs-CZ" b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825500" y="1731174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i="1" dirty="0" smtClean="0"/>
              <a:t>AEA</a:t>
            </a:r>
            <a:r>
              <a:rPr lang="cs-CZ" b="1" dirty="0" smtClean="0"/>
              <a:t> </a:t>
            </a:r>
            <a:r>
              <a:rPr lang="cs-CZ" dirty="0" smtClean="0"/>
              <a:t>(</a:t>
            </a:r>
            <a:r>
              <a:rPr lang="cs-CZ" dirty="0" err="1" smtClean="0"/>
              <a:t>Association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European</a:t>
            </a:r>
            <a:r>
              <a:rPr lang="cs-CZ" dirty="0" smtClean="0"/>
              <a:t> Airlines) - sdružuje evropské letecké dopravce,</a:t>
            </a:r>
          </a:p>
          <a:p>
            <a:r>
              <a:rPr lang="cs-CZ" b="1" i="1" dirty="0" smtClean="0"/>
              <a:t>IACA</a:t>
            </a:r>
            <a:r>
              <a:rPr lang="cs-CZ" dirty="0" smtClean="0"/>
              <a:t> (International Air </a:t>
            </a:r>
            <a:r>
              <a:rPr lang="cs-CZ" dirty="0" err="1" smtClean="0"/>
              <a:t>Carrier</a:t>
            </a:r>
            <a:r>
              <a:rPr lang="cs-CZ" dirty="0" smtClean="0"/>
              <a:t> </a:t>
            </a:r>
            <a:r>
              <a:rPr lang="cs-CZ" dirty="0" err="1" smtClean="0"/>
              <a:t>Assiciation</a:t>
            </a:r>
            <a:r>
              <a:rPr lang="cs-CZ" dirty="0" smtClean="0"/>
              <a:t>) - sdružuje evropské charterové dopravce,</a:t>
            </a:r>
          </a:p>
          <a:p>
            <a:r>
              <a:rPr lang="cs-CZ" b="1" i="1" dirty="0" smtClean="0"/>
              <a:t>ERA</a:t>
            </a:r>
            <a:r>
              <a:rPr lang="cs-CZ" dirty="0" smtClean="0"/>
              <a:t> (</a:t>
            </a:r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Regions</a:t>
            </a:r>
            <a:r>
              <a:rPr lang="cs-CZ" dirty="0" smtClean="0"/>
              <a:t> </a:t>
            </a:r>
            <a:r>
              <a:rPr lang="cs-CZ" dirty="0" err="1" smtClean="0"/>
              <a:t>Airline</a:t>
            </a:r>
            <a:r>
              <a:rPr lang="cs-CZ" dirty="0" smtClean="0"/>
              <a:t> </a:t>
            </a:r>
            <a:r>
              <a:rPr lang="cs-CZ" dirty="0" err="1" smtClean="0"/>
              <a:t>Association</a:t>
            </a:r>
            <a:r>
              <a:rPr lang="cs-CZ" dirty="0" smtClean="0"/>
              <a:t>) - reprezentuje zájmy dopravců provozujících obchodní pravidelné lety malými letadly,</a:t>
            </a:r>
          </a:p>
          <a:p>
            <a:r>
              <a:rPr lang="cs-CZ" b="1" i="1" dirty="0" smtClean="0"/>
              <a:t>FATUREC</a:t>
            </a:r>
            <a:r>
              <a:rPr lang="cs-CZ" dirty="0" smtClean="0"/>
              <a:t> (</a:t>
            </a:r>
            <a:r>
              <a:rPr lang="cs-CZ" dirty="0" err="1" smtClean="0"/>
              <a:t>Federation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Air Transport User </a:t>
            </a:r>
            <a:r>
              <a:rPr lang="cs-CZ" dirty="0" err="1" smtClean="0"/>
              <a:t>Representatives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Community</a:t>
            </a:r>
            <a:r>
              <a:rPr lang="cs-CZ" dirty="0" smtClean="0"/>
              <a:t>) - ochrana uživatelů letecké dopravy,</a:t>
            </a:r>
          </a:p>
          <a:p>
            <a:r>
              <a:rPr lang="cs-CZ" b="1" i="1" dirty="0" smtClean="0"/>
              <a:t>AAPA</a:t>
            </a:r>
            <a:r>
              <a:rPr lang="cs-CZ" dirty="0" smtClean="0"/>
              <a:t> (</a:t>
            </a:r>
            <a:r>
              <a:rPr lang="cs-CZ" dirty="0" err="1" smtClean="0"/>
              <a:t>Association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Asia</a:t>
            </a:r>
            <a:r>
              <a:rPr lang="cs-CZ" dirty="0" smtClean="0"/>
              <a:t> </a:t>
            </a:r>
            <a:r>
              <a:rPr lang="cs-CZ" dirty="0" err="1" smtClean="0"/>
              <a:t>Pacific</a:t>
            </a:r>
            <a:r>
              <a:rPr lang="cs-CZ" dirty="0" smtClean="0"/>
              <a:t> Airlines) - reprezentuje společné regionální zájmy letecké společnosti z oblasti Dálného východu.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249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Orgány státní správy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644056" y="1765413"/>
            <a:ext cx="10169718" cy="44115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AutoNum type="alphaLcParenR"/>
            </a:pPr>
            <a:endParaRPr lang="cs-CZ" b="1" dirty="0" smtClean="0"/>
          </a:p>
          <a:p>
            <a:pPr marL="0" indent="0">
              <a:buNone/>
            </a:pPr>
            <a:endParaRPr lang="cs-CZ" b="1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758687" y="1604576"/>
            <a:ext cx="10515600" cy="44878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b="1" dirty="0"/>
              <a:t>Ministerstvo dopravy ČR (MD</a:t>
            </a:r>
            <a:r>
              <a:rPr lang="cs-CZ" b="1" dirty="0" smtClean="0"/>
              <a:t>) </a:t>
            </a:r>
            <a:r>
              <a:rPr lang="cs-CZ" dirty="0" smtClean="0"/>
              <a:t>-</a:t>
            </a:r>
            <a:r>
              <a:rPr lang="cs-CZ" dirty="0"/>
              <a:t> </a:t>
            </a:r>
            <a:r>
              <a:rPr lang="cs-CZ" dirty="0" smtClean="0"/>
              <a:t>ústřední orgán státní správy pro všechny druhy dopravy, tedy i pro civilní letectví.</a:t>
            </a:r>
          </a:p>
          <a:p>
            <a:pPr algn="just"/>
            <a:r>
              <a:rPr lang="cs-CZ" b="1" dirty="0" smtClean="0"/>
              <a:t>Úřad </a:t>
            </a:r>
            <a:r>
              <a:rPr lang="cs-CZ" b="1" dirty="0"/>
              <a:t>pro civilní letectví (</a:t>
            </a:r>
            <a:r>
              <a:rPr lang="cs-CZ" b="1" dirty="0" smtClean="0"/>
              <a:t>ÚCL) </a:t>
            </a:r>
            <a:r>
              <a:rPr lang="cs-CZ" dirty="0" smtClean="0"/>
              <a:t>– organizační složka státu přímo podřízena MD ČR vykonávající státní správu ve věcech civilního letectví.</a:t>
            </a:r>
          </a:p>
          <a:p>
            <a:pPr algn="just"/>
            <a:r>
              <a:rPr lang="cs-CZ" b="1" dirty="0" smtClean="0"/>
              <a:t>Ústav </a:t>
            </a:r>
            <a:r>
              <a:rPr lang="cs-CZ" b="1" dirty="0"/>
              <a:t>pro odborné zjišťování příčin leteckých nehod (ÚZPLN</a:t>
            </a:r>
            <a:r>
              <a:rPr lang="cs-CZ" b="1" dirty="0" smtClean="0"/>
              <a:t>) </a:t>
            </a:r>
            <a:r>
              <a:rPr lang="cs-CZ" dirty="0" smtClean="0"/>
              <a:t>– nezávislá organizační složka státu, jejíž funkce spočívá ve vyšetřování a  analyzování leteckých nehod, a vykonání opatření k předcházení leteckých nehod.</a:t>
            </a:r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Státní podniky v civilním letectví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644056" y="1765413"/>
            <a:ext cx="10169718" cy="44115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AutoNum type="alphaLcParenR"/>
            </a:pPr>
            <a:endParaRPr lang="cs-CZ" b="1" dirty="0" smtClean="0"/>
          </a:p>
          <a:p>
            <a:pPr marL="0" indent="0">
              <a:buNone/>
            </a:pPr>
            <a:endParaRPr lang="cs-CZ" b="1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758687" y="1477442"/>
            <a:ext cx="10515600" cy="44878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b="1" dirty="0"/>
              <a:t>Řízení letového provozu České republiky, </a:t>
            </a:r>
            <a:r>
              <a:rPr lang="cs-CZ" b="1" dirty="0" err="1"/>
              <a:t>s.p</a:t>
            </a:r>
            <a:r>
              <a:rPr lang="cs-CZ" b="1" dirty="0" smtClean="0"/>
              <a:t>. </a:t>
            </a:r>
            <a:r>
              <a:rPr lang="cs-CZ" dirty="0" smtClean="0"/>
              <a:t>-</a:t>
            </a:r>
            <a:r>
              <a:rPr lang="cs-CZ" dirty="0"/>
              <a:t> Základním posláním ŘLP je zajistit bezpečné prostředí pro letecký provoz, zabezpečit, aby nedocházelo ke </a:t>
            </a:r>
            <a:r>
              <a:rPr lang="cs-CZ" dirty="0" smtClean="0"/>
              <a:t>kolizím </a:t>
            </a:r>
            <a:r>
              <a:rPr lang="cs-CZ" dirty="0"/>
              <a:t>ve vzdušném prostoru a na </a:t>
            </a:r>
            <a:r>
              <a:rPr lang="cs-CZ" dirty="0" smtClean="0"/>
              <a:t>zemi, </a:t>
            </a:r>
            <a:r>
              <a:rPr lang="cs-CZ" dirty="0"/>
              <a:t>organizovat rychlý, bezpečný a plynulý tok letového provozu a také pružně reagovat na dynamiku vývoje civilního letectví v měnících se podmínkách letecké dopravy</a:t>
            </a:r>
            <a:r>
              <a:rPr lang="cs-CZ" dirty="0" smtClean="0"/>
              <a:t>.</a:t>
            </a:r>
          </a:p>
          <a:p>
            <a:pPr algn="just"/>
            <a:r>
              <a:rPr lang="cs-CZ" b="1" dirty="0" smtClean="0"/>
              <a:t>Český </a:t>
            </a:r>
            <a:r>
              <a:rPr lang="cs-CZ" b="1" dirty="0" err="1" smtClean="0"/>
              <a:t>Aeroholding</a:t>
            </a:r>
            <a:r>
              <a:rPr lang="cs-CZ" b="1" dirty="0" smtClean="0"/>
              <a:t>, </a:t>
            </a:r>
            <a:r>
              <a:rPr lang="cs-CZ" b="1" dirty="0" smtClean="0"/>
              <a:t>a</a:t>
            </a:r>
            <a:r>
              <a:rPr lang="cs-CZ" b="1" dirty="0" smtClean="0"/>
              <a:t>.s. </a:t>
            </a:r>
            <a:r>
              <a:rPr lang="cs-CZ" dirty="0"/>
              <a:t>– </a:t>
            </a:r>
            <a:r>
              <a:rPr lang="cs-CZ" dirty="0" smtClean="0"/>
              <a:t>česká </a:t>
            </a:r>
            <a:r>
              <a:rPr lang="cs-CZ" dirty="0"/>
              <a:t>holdingová společnost, jejímž jediným akcionářem je stát reprezentovaný Ministerstvem financí ČR</a:t>
            </a:r>
            <a:r>
              <a:rPr lang="cs-CZ" dirty="0" smtClean="0"/>
              <a:t>. </a:t>
            </a:r>
            <a:r>
              <a:rPr lang="cs-CZ" dirty="0"/>
              <a:t>P</a:t>
            </a:r>
            <a:r>
              <a:rPr lang="cs-CZ" dirty="0" smtClean="0"/>
              <a:t>rovozuje </a:t>
            </a:r>
            <a:r>
              <a:rPr lang="cs-CZ" dirty="0"/>
              <a:t>a spravuje mezinárodní veřejné civilní </a:t>
            </a:r>
            <a:r>
              <a:rPr lang="cs-CZ" dirty="0" smtClean="0"/>
              <a:t>Letiště Václava Havla v Praze, </a:t>
            </a:r>
            <a:r>
              <a:rPr lang="cs-CZ" dirty="0"/>
              <a:t>které je počtem odbavených cestujících největším letištěm v </a:t>
            </a:r>
            <a:r>
              <a:rPr lang="cs-CZ" dirty="0" smtClean="0"/>
              <a:t>ČR (přes 13 mil. </a:t>
            </a:r>
            <a:r>
              <a:rPr lang="cs-CZ" dirty="0"/>
              <a:t>v</a:t>
            </a:r>
            <a:r>
              <a:rPr lang="cs-CZ" dirty="0" smtClean="0"/>
              <a:t> roce 2016)</a:t>
            </a:r>
          </a:p>
        </p:txBody>
      </p:sp>
    </p:spTree>
    <p:extLst>
      <p:ext uri="{BB962C8B-B14F-4D97-AF65-F5344CB8AC3E}">
        <p14:creationId xmlns:p14="http://schemas.microsoft.com/office/powerpoint/2010/main" val="247275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166</Words>
  <Application>Microsoft Office PowerPoint</Application>
  <PresentationFormat>Vlastní</PresentationFormat>
  <Paragraphs>37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Office</vt:lpstr>
      <vt:lpstr>Technologie a řízení letecké dopravy: 4. Organizace v letecké dopravě</vt:lpstr>
      <vt:lpstr>Mezinárodní letecké organizace</vt:lpstr>
      <vt:lpstr>Důležité vládní organizace</vt:lpstr>
      <vt:lpstr>Důležité nevládní organizace  s celosvětovou působností</vt:lpstr>
      <vt:lpstr>Mezinárodní asociace leteckých dopravců </vt:lpstr>
      <vt:lpstr>Důležité nevládní organizace  s regionální působností</vt:lpstr>
      <vt:lpstr>Orgány státní správy</vt:lpstr>
      <vt:lpstr>Státní podniky v civilním letectví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Bartuška Ladislav</cp:lastModifiedBy>
  <cp:revision>51</cp:revision>
  <dcterms:created xsi:type="dcterms:W3CDTF">2017-05-10T10:51:34Z</dcterms:created>
  <dcterms:modified xsi:type="dcterms:W3CDTF">2017-07-02T10:09:08Z</dcterms:modified>
</cp:coreProperties>
</file>