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9" r:id="rId4"/>
    <p:sldId id="258" r:id="rId5"/>
    <p:sldId id="268" r:id="rId6"/>
    <p:sldId id="264" r:id="rId7"/>
    <p:sldId id="269" r:id="rId8"/>
    <p:sldId id="260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>
        <p:scale>
          <a:sx n="75" d="100"/>
          <a:sy n="75" d="100"/>
        </p:scale>
        <p:origin x="-41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1.7.2017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Technologie a řízení letecké dopravy: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3. Mezinárodní spolupráce, letecké úmluvy a předpisy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876300" y="533777"/>
            <a:ext cx="10515600" cy="1325563"/>
          </a:xfrm>
        </p:spPr>
        <p:txBody>
          <a:bodyPr/>
          <a:lstStyle/>
          <a:p>
            <a:r>
              <a:rPr lang="cs-CZ" b="1" dirty="0" smtClean="0"/>
              <a:t>Chicagská úmluva</a:t>
            </a:r>
            <a:endParaRPr lang="cs-CZ" b="1" dirty="0"/>
          </a:p>
        </p:txBody>
      </p:sp>
      <p:sp>
        <p:nvSpPr>
          <p:cNvPr id="9" name="Obdélník 8"/>
          <p:cNvSpPr/>
          <p:nvPr/>
        </p:nvSpPr>
        <p:spPr>
          <a:xfrm>
            <a:off x="876300" y="1859340"/>
            <a:ext cx="105537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cs-CZ" sz="2400" dirty="0" smtClean="0"/>
              <a:t>„Poněvadž </a:t>
            </a:r>
            <a:r>
              <a:rPr lang="cs-CZ" sz="2400" dirty="0"/>
              <a:t>budoucí rozvoj mezinárodního civilního letectví může značně přispěti k vytvoření a zachování přátelství a porozumění mezi národy a lidstvem světa, kdežto jeho zneužití může ohroziti obecnou bezpečnost, a poněvadž jest žádoucno, aby se zabránilo neshodám a šířila mezi státy a národy ona spolupráce, na níž spočívá světový mír, proto podepsané vlády, dohodnuvše se na některých zásadách a úpravách, aby se mezinárodní civilní letectví mohlo bezpečně a spořádaně vyvíjeti a aby se mezinárodní letecké dopravní služby mohly zřizovati na podkladě stejných možností a zdravě a hospodárně provozovati, uzavřely za tím účelem tuto Úmluvu</a:t>
            </a:r>
            <a:r>
              <a:rPr lang="cs-CZ" sz="2400" dirty="0" smtClean="0"/>
              <a:t>.“</a:t>
            </a:r>
          </a:p>
          <a:p>
            <a:pPr algn="r"/>
            <a:r>
              <a:rPr lang="cs-CZ" sz="2400" dirty="0" smtClean="0"/>
              <a:t>Preambule Chicagské úmluvy o mezinárodním civilním letectví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0620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972" y="1340040"/>
            <a:ext cx="10738503" cy="5142923"/>
          </a:xfrm>
        </p:spPr>
        <p:txBody>
          <a:bodyPr>
            <a:normAutofit/>
          </a:bodyPr>
          <a:lstStyle/>
          <a:p>
            <a:pPr marL="88900" lvl="1" indent="0" algn="just">
              <a:buNone/>
              <a:defRPr/>
            </a:pPr>
            <a:r>
              <a:rPr lang="cs-CZ" sz="2800" b="1" dirty="0"/>
              <a:t>Vznik </a:t>
            </a:r>
            <a:r>
              <a:rPr lang="cs-CZ" sz="2800" b="1" dirty="0" smtClean="0"/>
              <a:t>důležitých mezinárodních </a:t>
            </a:r>
            <a:r>
              <a:rPr lang="cs-CZ" sz="2800" b="1" dirty="0"/>
              <a:t>dohod </a:t>
            </a:r>
            <a:r>
              <a:rPr lang="cs-CZ" sz="2800" b="1" dirty="0" smtClean="0"/>
              <a:t>a milníky v mezinárodní spolupráci v </a:t>
            </a:r>
            <a:r>
              <a:rPr lang="cs-CZ" sz="2800" b="1" dirty="0"/>
              <a:t>historickém </a:t>
            </a:r>
            <a:r>
              <a:rPr lang="cs-CZ" sz="2800" b="1" dirty="0" smtClean="0"/>
              <a:t>kontextu:</a:t>
            </a:r>
            <a:endParaRPr lang="cs-CZ" sz="2800" dirty="0"/>
          </a:p>
          <a:p>
            <a:pPr marL="546100" lvl="1" indent="-457200" algn="just">
              <a:buFont typeface="Wingdings" panose="05000000000000000000" pitchFamily="2" charset="2"/>
              <a:buChar char="Ø"/>
              <a:defRPr/>
            </a:pPr>
            <a:r>
              <a:rPr lang="cs-CZ" sz="2800" dirty="0" smtClean="0"/>
              <a:t>13.10.1919 </a:t>
            </a:r>
            <a:r>
              <a:rPr lang="cs-CZ" sz="2800" dirty="0"/>
              <a:t>byla 26 státy podepsána </a:t>
            </a:r>
            <a:r>
              <a:rPr lang="cs-CZ" sz="2800" b="1" dirty="0"/>
              <a:t>„Pařížská úmluva“</a:t>
            </a:r>
            <a:r>
              <a:rPr lang="cs-CZ" sz="2800" dirty="0"/>
              <a:t>, která mimo jiné přináší právní úpravy pro využití vzdušného </a:t>
            </a:r>
            <a:r>
              <a:rPr lang="cs-CZ" sz="2800" dirty="0" smtClean="0"/>
              <a:t>prostoru.</a:t>
            </a:r>
            <a:endParaRPr lang="cs-CZ" sz="2800" dirty="0"/>
          </a:p>
          <a:p>
            <a:pPr marL="546100" lvl="1" indent="-457200" algn="just">
              <a:buFont typeface="Wingdings" panose="05000000000000000000" pitchFamily="2" charset="2"/>
              <a:buChar char="Ø"/>
              <a:defRPr/>
            </a:pPr>
            <a:r>
              <a:rPr lang="cs-CZ" sz="2800" dirty="0" smtClean="0"/>
              <a:t>V </a:t>
            </a:r>
            <a:r>
              <a:rPr lang="cs-CZ" sz="2800" dirty="0"/>
              <a:t>roce 1919 byla v Haagu založena dobrovolná </a:t>
            </a:r>
            <a:r>
              <a:rPr lang="cs-CZ" sz="2800" b="1" dirty="0"/>
              <a:t>Mezinárodní organizace leteckých dopravců</a:t>
            </a:r>
            <a:r>
              <a:rPr lang="cs-CZ" sz="2800" dirty="0"/>
              <a:t> </a:t>
            </a:r>
            <a:r>
              <a:rPr lang="cs-CZ" sz="2800" b="1" dirty="0"/>
              <a:t>IATA</a:t>
            </a:r>
            <a:r>
              <a:rPr lang="cs-CZ" sz="2800" dirty="0"/>
              <a:t> (International Air Transport </a:t>
            </a:r>
            <a:r>
              <a:rPr lang="cs-CZ" sz="2800" dirty="0" err="1"/>
              <a:t>Association</a:t>
            </a:r>
            <a:r>
              <a:rPr lang="cs-CZ" sz="2800" dirty="0" smtClean="0"/>
              <a:t>).</a:t>
            </a:r>
            <a:endParaRPr lang="cs-CZ" sz="2800" dirty="0"/>
          </a:p>
          <a:p>
            <a:pPr marL="546100" lvl="1" indent="-457200" algn="just">
              <a:buFont typeface="Wingdings" panose="05000000000000000000" pitchFamily="2" charset="2"/>
              <a:buChar char="Ø"/>
              <a:defRPr/>
            </a:pPr>
            <a:r>
              <a:rPr lang="cs-CZ" sz="2800" dirty="0" smtClean="0"/>
              <a:t>12.10.1929 </a:t>
            </a:r>
            <a:r>
              <a:rPr lang="cs-CZ" sz="2800" dirty="0"/>
              <a:t>byla ve Varšavě sepsána </a:t>
            </a:r>
            <a:r>
              <a:rPr lang="cs-CZ" sz="2800" b="1" dirty="0"/>
              <a:t>„Varšavská úmluva“</a:t>
            </a:r>
            <a:r>
              <a:rPr lang="cs-CZ" sz="2800" dirty="0"/>
              <a:t>, vztahující se na mezinárodní dopravu osob, zavazadel a zboží za </a:t>
            </a:r>
            <a:r>
              <a:rPr lang="cs-CZ" sz="2800" dirty="0" smtClean="0"/>
              <a:t>úplatu.</a:t>
            </a:r>
            <a:endParaRPr lang="cs-CZ" sz="2800" dirty="0"/>
          </a:p>
          <a:p>
            <a:pPr marL="546100" lvl="1" indent="-457200" algn="just">
              <a:buFont typeface="Wingdings" panose="05000000000000000000" pitchFamily="2" charset="2"/>
              <a:buChar char="Ø"/>
              <a:defRPr/>
            </a:pPr>
            <a:r>
              <a:rPr lang="cs-CZ" sz="2800" dirty="0" smtClean="0"/>
              <a:t>7.12.1944 </a:t>
            </a:r>
            <a:r>
              <a:rPr lang="cs-CZ" sz="2800" dirty="0"/>
              <a:t>podepisuje v Chicagu 54 států </a:t>
            </a:r>
            <a:r>
              <a:rPr lang="cs-CZ" sz="2800" b="1" dirty="0" smtClean="0"/>
              <a:t>„Chicagskou úmluvu“.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862054" y="158391"/>
            <a:ext cx="10515600" cy="1325563"/>
          </a:xfrm>
        </p:spPr>
        <p:txBody>
          <a:bodyPr/>
          <a:lstStyle/>
          <a:p>
            <a:r>
              <a:rPr lang="cs-CZ" b="1" dirty="0" smtClean="0"/>
              <a:t>Mezinárodní spolupráce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2426"/>
            <a:ext cx="10515600" cy="460453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596689" y="1198410"/>
            <a:ext cx="10871411" cy="55718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50800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2800" dirty="0"/>
              <a:t>7.12.1944 podepisuje v Chicagu 54 států </a:t>
            </a:r>
            <a:r>
              <a:rPr lang="cs-CZ" sz="2800" b="1" dirty="0"/>
              <a:t>„Chicagskou úmluvu</a:t>
            </a:r>
            <a:r>
              <a:rPr lang="cs-CZ" sz="2800" b="1" dirty="0" smtClean="0"/>
              <a:t>“.</a:t>
            </a:r>
            <a:endParaRPr lang="cs-CZ" sz="2800" dirty="0" smtClean="0"/>
          </a:p>
          <a:p>
            <a:pPr lvl="1" indent="-50800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2800" dirty="0" smtClean="0"/>
              <a:t>V </a:t>
            </a:r>
            <a:r>
              <a:rPr lang="cs-CZ" sz="2800" dirty="0"/>
              <a:t>roce 1945 vzniká </a:t>
            </a:r>
            <a:r>
              <a:rPr lang="cs-CZ" sz="2800" b="1" dirty="0"/>
              <a:t>Mezinárodní organizace civilního letectví ICAO</a:t>
            </a:r>
            <a:r>
              <a:rPr lang="cs-CZ" sz="2800" dirty="0"/>
              <a:t> (International Civil </a:t>
            </a:r>
            <a:r>
              <a:rPr lang="cs-CZ" sz="2800" dirty="0" err="1"/>
              <a:t>Aviation</a:t>
            </a:r>
            <a:r>
              <a:rPr lang="cs-CZ" sz="2800" dirty="0"/>
              <a:t> </a:t>
            </a:r>
            <a:r>
              <a:rPr lang="cs-CZ" sz="2800" dirty="0" err="1"/>
              <a:t>Organization</a:t>
            </a:r>
            <a:r>
              <a:rPr lang="cs-CZ" sz="2800" dirty="0" smtClean="0"/>
              <a:t>).</a:t>
            </a:r>
          </a:p>
          <a:p>
            <a:pPr lvl="1" indent="-50800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2800" dirty="0" smtClean="0"/>
              <a:t>V roce 1952 byla podepsána </a:t>
            </a:r>
            <a:r>
              <a:rPr lang="cs-CZ" sz="2800" b="1" dirty="0" smtClean="0"/>
              <a:t>„Římská úmluva“</a:t>
            </a:r>
            <a:r>
              <a:rPr lang="cs-CZ" sz="2800" dirty="0" smtClean="0"/>
              <a:t>.</a:t>
            </a:r>
            <a:r>
              <a:rPr lang="cs-CZ" sz="2800" b="1" dirty="0" smtClean="0"/>
              <a:t> </a:t>
            </a:r>
            <a:r>
              <a:rPr lang="cs-CZ" sz="2800" dirty="0" smtClean="0"/>
              <a:t>Jde </a:t>
            </a:r>
            <a:r>
              <a:rPr lang="cs-CZ" sz="2800" dirty="0"/>
              <a:t>o úmluvu o odškodňování škod způsobených provozem zahraničního letadla vůči třetím osobám nebo zemi</a:t>
            </a:r>
            <a:r>
              <a:rPr lang="cs-CZ" sz="2800" dirty="0" smtClean="0"/>
              <a:t>.</a:t>
            </a:r>
          </a:p>
          <a:p>
            <a:pPr lvl="1" indent="-50800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2800" dirty="0" smtClean="0"/>
              <a:t> V roce 1953 byla sepsána </a:t>
            </a:r>
            <a:r>
              <a:rPr lang="cs-CZ" sz="2800" b="1" dirty="0" smtClean="0"/>
              <a:t>„Ženevská úmluva“</a:t>
            </a:r>
            <a:r>
              <a:rPr lang="cs-CZ" sz="2800" dirty="0" smtClean="0"/>
              <a:t>. Stanovila mezinárodní </a:t>
            </a:r>
            <a:r>
              <a:rPr lang="cs-CZ" sz="2800" dirty="0"/>
              <a:t>pravidlo o uznávání práv k letadlům, aby se předešlo kolizím práva jednotlivých smluvních </a:t>
            </a:r>
            <a:r>
              <a:rPr lang="cs-CZ" sz="2800" dirty="0" smtClean="0"/>
              <a:t>států.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2426"/>
            <a:ext cx="10515600" cy="460453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598589" y="800100"/>
            <a:ext cx="10871411" cy="55718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50800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2800" dirty="0"/>
              <a:t>V roce 1954 je z iniciativy Rady Evropy svolána do Štrasburku „Konference pro koordinaci letecké dopravy v Evropě“ a je založena Evropská konference civilního letectví </a:t>
            </a:r>
            <a:r>
              <a:rPr lang="cs-CZ" sz="2800" b="1" dirty="0"/>
              <a:t>ECAC (</a:t>
            </a:r>
            <a:r>
              <a:rPr lang="cs-CZ" sz="2800" b="1" dirty="0" err="1"/>
              <a:t>European</a:t>
            </a:r>
            <a:r>
              <a:rPr lang="cs-CZ" sz="2800" b="1" dirty="0"/>
              <a:t> Civil </a:t>
            </a:r>
            <a:r>
              <a:rPr lang="cs-CZ" sz="2800" b="1" dirty="0" err="1"/>
              <a:t>Aviation</a:t>
            </a:r>
            <a:r>
              <a:rPr lang="cs-CZ" sz="2800" b="1" dirty="0"/>
              <a:t> </a:t>
            </a:r>
            <a:r>
              <a:rPr lang="cs-CZ" sz="2800" b="1" dirty="0" err="1"/>
              <a:t>Conference</a:t>
            </a:r>
            <a:r>
              <a:rPr lang="cs-CZ" sz="2800" b="1" dirty="0"/>
              <a:t>) </a:t>
            </a:r>
            <a:r>
              <a:rPr lang="cs-CZ" sz="2800" dirty="0"/>
              <a:t>s cílem podporovat bezpečný rozvoj evropského leteckého dopravního systému.</a:t>
            </a:r>
          </a:p>
          <a:p>
            <a:pPr lvl="1" indent="-50800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2800" dirty="0"/>
              <a:t>V roce 1955 byl v Haagu podepsán „</a:t>
            </a:r>
            <a:r>
              <a:rPr lang="cs-CZ" sz="2800" b="1" dirty="0"/>
              <a:t>Haagský protokol</a:t>
            </a:r>
            <a:r>
              <a:rPr lang="cs-CZ" sz="2800" dirty="0"/>
              <a:t>“, který přizpůsobil požadavky a podmínky letecké dopravy poválečným poměrům</a:t>
            </a:r>
            <a:r>
              <a:rPr lang="cs-CZ" sz="2800" dirty="0" smtClean="0"/>
              <a:t>. Doplnil tak původní Varšavskou úmluvu.</a:t>
            </a:r>
          </a:p>
          <a:p>
            <a:pPr lvl="1" indent="-50800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2800" dirty="0"/>
              <a:t>V roce 1960 byla státy Evropského společenství založena </a:t>
            </a:r>
            <a:r>
              <a:rPr lang="cs-CZ" sz="2800" b="1" dirty="0"/>
              <a:t>Evropská organizace pro bezpečnost letového provozu</a:t>
            </a:r>
            <a:r>
              <a:rPr lang="cs-CZ" sz="2800" dirty="0"/>
              <a:t> </a:t>
            </a:r>
            <a:r>
              <a:rPr lang="cs-CZ" sz="2800" b="1" dirty="0"/>
              <a:t>EUROCONTROL</a:t>
            </a:r>
            <a:r>
              <a:rPr lang="cs-CZ" sz="2800" dirty="0"/>
              <a:t> (</a:t>
            </a:r>
            <a:r>
              <a:rPr lang="cs-CZ" sz="2800" dirty="0" err="1"/>
              <a:t>European</a:t>
            </a:r>
            <a:r>
              <a:rPr lang="cs-CZ" sz="2800" dirty="0"/>
              <a:t> </a:t>
            </a:r>
            <a:r>
              <a:rPr lang="cs-CZ" sz="2800" dirty="0" err="1"/>
              <a:t>Organization</a:t>
            </a:r>
            <a:r>
              <a:rPr lang="cs-CZ" sz="2800" dirty="0"/>
              <a:t> </a:t>
            </a:r>
            <a:r>
              <a:rPr lang="cs-CZ" sz="2800" dirty="0" err="1"/>
              <a:t>for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Safety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Air </a:t>
            </a:r>
            <a:r>
              <a:rPr lang="cs-CZ" sz="2800" dirty="0" err="1"/>
              <a:t>Navigation</a:t>
            </a:r>
            <a:r>
              <a:rPr lang="cs-CZ" sz="2800" dirty="0" smtClean="0"/>
              <a:t>).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0732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297" y="1241190"/>
            <a:ext cx="10515600" cy="4487861"/>
          </a:xfrm>
        </p:spPr>
        <p:txBody>
          <a:bodyPr>
            <a:normAutofit lnSpcReduction="10000"/>
          </a:bodyPr>
          <a:lstStyle/>
          <a:p>
            <a:pPr marL="457200" lvl="1" indent="-45720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2800" dirty="0"/>
              <a:t>V roce 1963 byla podepsána </a:t>
            </a:r>
            <a:r>
              <a:rPr lang="cs-CZ" sz="2800" b="1" dirty="0"/>
              <a:t>„Tokijská úmluva“</a:t>
            </a:r>
            <a:r>
              <a:rPr lang="cs-CZ" sz="2800" dirty="0"/>
              <a:t>. Tato úmluva vymezuje postupy v rámci „boje s nezákonnými činy proti civilnímu letectví“. Vyvolala to situace v 60. letech, kdy se rozmohly únosy dopravních letadel i s cestujícími. </a:t>
            </a:r>
            <a:endParaRPr lang="cs-CZ" sz="2800" dirty="0" smtClean="0"/>
          </a:p>
          <a:p>
            <a:pPr marL="457200" lvl="1" indent="-45720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2800" dirty="0" smtClean="0"/>
              <a:t>Od </a:t>
            </a:r>
            <a:r>
              <a:rPr lang="cs-CZ" sz="2800" dirty="0"/>
              <a:t>roku 1970 působí Sdružení leteckých úřadů evropských států </a:t>
            </a:r>
            <a:r>
              <a:rPr lang="cs-CZ" sz="2800" b="1" dirty="0"/>
              <a:t>JAA (Joint </a:t>
            </a:r>
            <a:r>
              <a:rPr lang="cs-CZ" sz="2800" b="1" dirty="0" err="1"/>
              <a:t>Aviation</a:t>
            </a:r>
            <a:r>
              <a:rPr lang="cs-CZ" sz="2800" b="1" dirty="0"/>
              <a:t> </a:t>
            </a:r>
            <a:r>
              <a:rPr lang="cs-CZ" sz="2800" b="1" dirty="0" err="1"/>
              <a:t>Authorities</a:t>
            </a:r>
            <a:r>
              <a:rPr lang="cs-CZ" sz="2800" b="1" dirty="0"/>
              <a:t>)</a:t>
            </a:r>
            <a:r>
              <a:rPr lang="cs-CZ" sz="2800" dirty="0"/>
              <a:t> vytvářející podmínky pro realizaci Evropských leteckých předpisů JAR (Joint </a:t>
            </a:r>
            <a:r>
              <a:rPr lang="cs-CZ" sz="2800" dirty="0" err="1"/>
              <a:t>Aviation</a:t>
            </a:r>
            <a:r>
              <a:rPr lang="cs-CZ" sz="2800" dirty="0"/>
              <a:t> </a:t>
            </a:r>
            <a:r>
              <a:rPr lang="cs-CZ" sz="2800" dirty="0" err="1"/>
              <a:t>Regulation</a:t>
            </a:r>
            <a:r>
              <a:rPr lang="cs-CZ" sz="2800" dirty="0" smtClean="0"/>
              <a:t>).</a:t>
            </a:r>
            <a:endParaRPr lang="cs-CZ" sz="2800" dirty="0"/>
          </a:p>
          <a:p>
            <a:pPr marL="457200" lvl="1" indent="-457200" algn="just">
              <a:buFont typeface="Wingdings" panose="05000000000000000000" pitchFamily="2" charset="2"/>
              <a:buChar char="Ø"/>
              <a:defRPr/>
            </a:pPr>
            <a:r>
              <a:rPr lang="cs-CZ" sz="2800" dirty="0"/>
              <a:t>Pro devadesátá léta byl státy ECAC vypracován a je realizován </a:t>
            </a:r>
            <a:r>
              <a:rPr lang="cs-CZ" sz="2800" b="1" dirty="0"/>
              <a:t>Evropský program harmonizace a integrace řízení letového provozu EATCHIP </a:t>
            </a:r>
            <a:r>
              <a:rPr lang="cs-CZ" sz="2800" dirty="0"/>
              <a:t>(</a:t>
            </a:r>
            <a:r>
              <a:rPr lang="cs-CZ" sz="2800" dirty="0" err="1"/>
              <a:t>European</a:t>
            </a:r>
            <a:r>
              <a:rPr lang="cs-CZ" sz="2800" dirty="0"/>
              <a:t> Air </a:t>
            </a:r>
            <a:r>
              <a:rPr lang="cs-CZ" sz="2800" dirty="0" err="1"/>
              <a:t>Traffic</a:t>
            </a:r>
            <a:r>
              <a:rPr lang="cs-CZ" sz="2800" dirty="0"/>
              <a:t> </a:t>
            </a:r>
            <a:r>
              <a:rPr lang="cs-CZ" sz="2800" dirty="0" err="1"/>
              <a:t>Control</a:t>
            </a:r>
            <a:r>
              <a:rPr lang="cs-CZ" sz="2800" dirty="0"/>
              <a:t> </a:t>
            </a:r>
            <a:r>
              <a:rPr lang="cs-CZ" sz="2800" dirty="0" err="1"/>
              <a:t>Harmonization</a:t>
            </a:r>
            <a:r>
              <a:rPr lang="cs-CZ" sz="2800" dirty="0"/>
              <a:t> and </a:t>
            </a:r>
            <a:r>
              <a:rPr lang="cs-CZ" sz="2800" dirty="0" err="1"/>
              <a:t>Integration</a:t>
            </a:r>
            <a:r>
              <a:rPr lang="cs-CZ" sz="2800" dirty="0"/>
              <a:t> </a:t>
            </a:r>
            <a:r>
              <a:rPr lang="cs-CZ" sz="2800" dirty="0" err="1"/>
              <a:t>Programme</a:t>
            </a:r>
            <a:r>
              <a:rPr lang="cs-CZ" sz="2800" dirty="0" smtClean="0"/>
              <a:t>).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Národní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5500" y="2079625"/>
            <a:ext cx="10515600" cy="4351338"/>
          </a:xfrm>
        </p:spPr>
        <p:txBody>
          <a:bodyPr/>
          <a:lstStyle/>
          <a:p>
            <a:pPr algn="just"/>
            <a:r>
              <a:rPr lang="cs-CZ" b="1" dirty="0"/>
              <a:t>Výsledkem mezinárodní spolupráce </a:t>
            </a:r>
            <a:r>
              <a:rPr lang="cs-CZ" dirty="0"/>
              <a:t>na nejvyšší úrovni </a:t>
            </a:r>
            <a:r>
              <a:rPr lang="cs-CZ" dirty="0" smtClean="0"/>
              <a:t>je tedy </a:t>
            </a:r>
            <a:r>
              <a:rPr lang="cs-CZ" dirty="0"/>
              <a:t>řada předpisů, dokumentů a norem, které jsou jednotlivé země </a:t>
            </a:r>
            <a:r>
              <a:rPr lang="cs-CZ" dirty="0" smtClean="0"/>
              <a:t>(členové ICAO) a </a:t>
            </a:r>
            <a:r>
              <a:rPr lang="cs-CZ" dirty="0"/>
              <a:t>jejich letečtí dopravci zavázáni dodržovat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Jednotlivé země přistupují na tyto úmluvy a bilaterální dohody – vytvářejí na jejich základě </a:t>
            </a:r>
            <a:r>
              <a:rPr lang="cs-CZ" b="1" dirty="0" smtClean="0"/>
              <a:t>národní normy (předpisy a zákony)</a:t>
            </a:r>
            <a:r>
              <a:rPr lang="cs-CZ" dirty="0" smtClean="0"/>
              <a:t>, do nichž pak aplikují svá specifika, zvláštnosti a požadavky.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1106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Zákon o civilním letectví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644056" y="1765413"/>
            <a:ext cx="10169718" cy="4411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lphaLcParenR"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758687" y="1604576"/>
            <a:ext cx="10515600" cy="4487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b="1" dirty="0"/>
              <a:t>Zákon o civilním letectví</a:t>
            </a:r>
            <a:r>
              <a:rPr lang="cs-CZ" dirty="0"/>
              <a:t> </a:t>
            </a:r>
            <a:r>
              <a:rPr lang="cs-CZ" dirty="0" smtClean="0"/>
              <a:t>byl </a:t>
            </a:r>
            <a:r>
              <a:rPr lang="cs-CZ" dirty="0"/>
              <a:t>v České republice vyhlášen pod číslem 49/1997 Sb. a několikrát novelizován</a:t>
            </a:r>
            <a:r>
              <a:rPr lang="cs-CZ" dirty="0" smtClean="0"/>
              <a:t>.</a:t>
            </a:r>
          </a:p>
          <a:p>
            <a:pPr algn="just"/>
            <a:r>
              <a:rPr lang="cs-CZ" dirty="0"/>
              <a:t>Do zákona jsou implementovány požadavky mezinárodní Úmluvy o mezinárodním civilním letectví a dalších mezinárodních úmluv</a:t>
            </a:r>
            <a:r>
              <a:rPr lang="cs-CZ" dirty="0" smtClean="0"/>
              <a:t>.</a:t>
            </a:r>
          </a:p>
          <a:p>
            <a:pPr algn="just"/>
            <a:r>
              <a:rPr lang="cs-CZ" dirty="0"/>
              <a:t>Přílohy k Chicagské úmluvě (</a:t>
            </a:r>
            <a:r>
              <a:rPr lang="cs-CZ" dirty="0" err="1"/>
              <a:t>Annexes</a:t>
            </a:r>
            <a:r>
              <a:rPr lang="cs-CZ" dirty="0"/>
              <a:t> ICAO) č. 1 až 18 specifikují činnosti a normy v mezinárodním civilním letectví. Ministerstvo dopravy České republiky je vyhlašuje formou výnosů jako tzv. letecké předpisy. Základní řada leteckých předpisů má označení L1 až L18.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570</Words>
  <Application>Microsoft Office PowerPoint</Application>
  <PresentationFormat>Vlastní</PresentationFormat>
  <Paragraphs>28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Technologie a řízení letecké dopravy: 3. Mezinárodní spolupráce, letecké úmluvy a předpisy</vt:lpstr>
      <vt:lpstr>Chicagská úmluva</vt:lpstr>
      <vt:lpstr>Mezinárodní spolupráce</vt:lpstr>
      <vt:lpstr>Prezentace aplikace PowerPoint</vt:lpstr>
      <vt:lpstr>Prezentace aplikace PowerPoint</vt:lpstr>
      <vt:lpstr>Prezentace aplikace PowerPoint</vt:lpstr>
      <vt:lpstr>Národní legislativa</vt:lpstr>
      <vt:lpstr>Zákon o civilním letectví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Bartuška Ladislav</cp:lastModifiedBy>
  <cp:revision>40</cp:revision>
  <dcterms:created xsi:type="dcterms:W3CDTF">2017-05-10T10:51:34Z</dcterms:created>
  <dcterms:modified xsi:type="dcterms:W3CDTF">2017-07-01T07:02:44Z</dcterms:modified>
</cp:coreProperties>
</file>