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4" r:id="rId5"/>
    <p:sldId id="260" r:id="rId6"/>
    <p:sldId id="261" r:id="rId7"/>
    <p:sldId id="266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37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Technologie a řízení letecké dopravy: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2. Historie letecké dopravy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2762" y="1403943"/>
            <a:ext cx="10738503" cy="5142923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/>
              <a:t>Prvním člověkem, který se začal zabývat létáním z vědeckého hlediska byl Leonardo da Vinci </a:t>
            </a:r>
            <a:r>
              <a:rPr lang="cs-CZ" sz="2400" dirty="0"/>
              <a:t>(1452-1519</a:t>
            </a:r>
            <a:r>
              <a:rPr lang="cs-CZ" sz="2400" dirty="0" smtClean="0"/>
              <a:t>).</a:t>
            </a:r>
          </a:p>
          <a:p>
            <a:pPr algn="just"/>
            <a:r>
              <a:rPr lang="cs-CZ" sz="2400" dirty="0" smtClean="0"/>
              <a:t>První </a:t>
            </a:r>
            <a:r>
              <a:rPr lang="cs-CZ" sz="2400" dirty="0"/>
              <a:t>vážné pokusy </a:t>
            </a:r>
            <a:r>
              <a:rPr lang="cs-CZ" sz="2400" dirty="0" smtClean="0"/>
              <a:t>o let </a:t>
            </a:r>
            <a:r>
              <a:rPr lang="cs-CZ" sz="2400" dirty="0"/>
              <a:t>se konaly v 18. století v Evropě s horkovzdušnými </a:t>
            </a:r>
            <a:r>
              <a:rPr lang="cs-CZ" sz="2400" dirty="0" smtClean="0"/>
              <a:t>balony -</a:t>
            </a:r>
            <a:r>
              <a:rPr lang="cs-CZ" sz="2400" dirty="0"/>
              <a:t> Bratři </a:t>
            </a:r>
            <a:r>
              <a:rPr lang="cs-CZ" sz="2400" dirty="0" err="1" smtClean="0"/>
              <a:t>Montgolfierové</a:t>
            </a:r>
            <a:r>
              <a:rPr lang="cs-CZ" sz="2400" dirty="0"/>
              <a:t> </a:t>
            </a:r>
            <a:r>
              <a:rPr lang="cs-CZ" sz="2400" dirty="0" smtClean="0"/>
              <a:t>(1783).</a:t>
            </a:r>
          </a:p>
          <a:p>
            <a:pPr algn="just"/>
            <a:r>
              <a:rPr lang="cs-CZ" sz="2400" dirty="0"/>
              <a:t>První řiditelnou vzducholoď postavil v roce 1852 </a:t>
            </a:r>
            <a:r>
              <a:rPr lang="cs-CZ" sz="2400" dirty="0" err="1" smtClean="0"/>
              <a:t>francouz</a:t>
            </a:r>
            <a:r>
              <a:rPr lang="cs-CZ" sz="2400" dirty="0" smtClean="0"/>
              <a:t> </a:t>
            </a:r>
            <a:r>
              <a:rPr lang="cs-CZ" sz="2400" dirty="0" err="1"/>
              <a:t>Henri</a:t>
            </a:r>
            <a:r>
              <a:rPr lang="cs-CZ" sz="2400" dirty="0"/>
              <a:t> </a:t>
            </a:r>
            <a:r>
              <a:rPr lang="cs-CZ" sz="2400" dirty="0" err="1"/>
              <a:t>Giffard</a:t>
            </a:r>
            <a:r>
              <a:rPr lang="cs-CZ" sz="2400" dirty="0"/>
              <a:t>, její parní motor ji však neposkytoval dostatečný výkon</a:t>
            </a:r>
            <a:r>
              <a:rPr lang="cs-CZ" sz="2400" dirty="0" smtClean="0"/>
              <a:t>.</a:t>
            </a:r>
          </a:p>
          <a:p>
            <a:pPr algn="just"/>
            <a:r>
              <a:rPr lang="cs-CZ" sz="2400" dirty="0" smtClean="0"/>
              <a:t>Teprve s vynálezem spalovacího motoru se otevřeli nové možnosti – první řiditelná vzducholoď se spalovacím motorem </a:t>
            </a:r>
            <a:r>
              <a:rPr lang="cs-CZ" altLang="cs-CZ" sz="2400" dirty="0" err="1" smtClean="0"/>
              <a:t>brazilce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Alberta Santose </a:t>
            </a:r>
            <a:r>
              <a:rPr lang="cs-CZ" altLang="cs-CZ" sz="2400" dirty="0" err="1" smtClean="0"/>
              <a:t>Dumonta</a:t>
            </a:r>
            <a:r>
              <a:rPr lang="cs-CZ" altLang="cs-CZ" sz="2400" dirty="0" smtClean="0"/>
              <a:t> vzlétla až roku 1898</a:t>
            </a:r>
            <a:endParaRPr lang="cs-CZ" sz="24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862054" y="158391"/>
            <a:ext cx="10515600" cy="1325563"/>
          </a:xfrm>
        </p:spPr>
        <p:txBody>
          <a:bodyPr/>
          <a:lstStyle/>
          <a:p>
            <a:r>
              <a:rPr lang="cs-CZ" b="1" dirty="0" smtClean="0"/>
              <a:t>Ranné počátky létání..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8444" y="365125"/>
            <a:ext cx="10515600" cy="1325563"/>
          </a:xfrm>
        </p:spPr>
        <p:txBody>
          <a:bodyPr/>
          <a:lstStyle/>
          <a:p>
            <a:r>
              <a:rPr lang="cs-CZ" b="1" dirty="0" smtClean="0"/>
              <a:t>Vznik letounu s křídly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514534"/>
            <a:ext cx="11553986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 smtClean="0"/>
              <a:t>Různé konstrukce „kluzáků“ s nosnými plochami (křídly) byly průkopníky vytvářeny ke konci 19. stol. - </a:t>
            </a:r>
            <a:r>
              <a:rPr lang="cs-CZ" dirty="0"/>
              <a:t>Nejznámějším průkopníkem v oblasti kluzáků byl Otto </a:t>
            </a:r>
            <a:r>
              <a:rPr lang="cs-CZ" dirty="0" err="1" smtClean="0"/>
              <a:t>Lilienthal</a:t>
            </a:r>
            <a:r>
              <a:rPr lang="cs-CZ" dirty="0" smtClean="0"/>
              <a:t>.</a:t>
            </a:r>
          </a:p>
          <a:p>
            <a:pPr algn="just"/>
            <a:r>
              <a:rPr lang="cs-CZ" altLang="cs-CZ" b="1" dirty="0"/>
              <a:t>První motorový let</a:t>
            </a:r>
            <a:r>
              <a:rPr lang="cs-CZ" altLang="cs-CZ" dirty="0"/>
              <a:t> </a:t>
            </a:r>
            <a:r>
              <a:rPr lang="cs-CZ" altLang="cs-CZ" dirty="0" smtClean="0"/>
              <a:t>letounu v</a:t>
            </a:r>
            <a:r>
              <a:rPr lang="cs-CZ" altLang="cs-CZ" dirty="0"/>
              <a:t> historii uskutečnili bratři </a:t>
            </a:r>
            <a:r>
              <a:rPr lang="cs-CZ" altLang="cs-CZ" b="1" dirty="0" err="1"/>
              <a:t>Wilbur</a:t>
            </a:r>
            <a:r>
              <a:rPr lang="cs-CZ" altLang="cs-CZ" b="1" dirty="0"/>
              <a:t> a </a:t>
            </a:r>
            <a:r>
              <a:rPr lang="cs-CZ" altLang="cs-CZ" b="1" dirty="0" err="1"/>
              <a:t>Orville</a:t>
            </a:r>
            <a:r>
              <a:rPr lang="cs-CZ" altLang="cs-CZ" b="1" dirty="0"/>
              <a:t> </a:t>
            </a:r>
            <a:r>
              <a:rPr lang="cs-CZ" altLang="cs-CZ" b="1" dirty="0" err="1" smtClean="0"/>
              <a:t>Wrightovi</a:t>
            </a:r>
            <a:r>
              <a:rPr lang="cs-CZ" altLang="cs-CZ" dirty="0" smtClean="0"/>
              <a:t> z USA roku 1903.</a:t>
            </a:r>
          </a:p>
          <a:p>
            <a:pPr algn="just"/>
            <a:r>
              <a:rPr lang="cs-CZ" dirty="0" smtClean="0"/>
              <a:t>V Evropě byl průkopníkem letectví zejména </a:t>
            </a:r>
            <a:r>
              <a:rPr lang="cs-CZ" b="1" dirty="0"/>
              <a:t>Louise </a:t>
            </a:r>
            <a:r>
              <a:rPr lang="cs-CZ" b="1" dirty="0" err="1"/>
              <a:t>Blériota</a:t>
            </a:r>
            <a:r>
              <a:rPr lang="cs-CZ" b="1" dirty="0"/>
              <a:t>,</a:t>
            </a:r>
            <a:r>
              <a:rPr lang="cs-CZ" dirty="0"/>
              <a:t> který se svým strojem Model XI překonal dne </a:t>
            </a:r>
            <a:r>
              <a:rPr lang="cs-CZ" dirty="0" smtClean="0"/>
              <a:t>25. </a:t>
            </a:r>
            <a:r>
              <a:rPr lang="cs-CZ" dirty="0"/>
              <a:t>července 1909 Lamanšský </a:t>
            </a:r>
            <a:r>
              <a:rPr lang="cs-CZ" dirty="0" smtClean="0"/>
              <a:t>průplav.</a:t>
            </a:r>
          </a:p>
          <a:p>
            <a:pPr algn="just"/>
            <a:r>
              <a:rPr lang="cs-CZ" dirty="0" smtClean="0"/>
              <a:t>V Českých zemích to byl </a:t>
            </a:r>
            <a:r>
              <a:rPr lang="cs-CZ" b="1" dirty="0" smtClean="0"/>
              <a:t>Ing</a:t>
            </a:r>
            <a:r>
              <a:rPr lang="cs-CZ" b="1" dirty="0"/>
              <a:t>. Jan </a:t>
            </a:r>
            <a:r>
              <a:rPr lang="cs-CZ" b="1" dirty="0" smtClean="0"/>
              <a:t>Kašpar</a:t>
            </a:r>
            <a:r>
              <a:rPr lang="cs-CZ" dirty="0" smtClean="0"/>
              <a:t>, který vykonal první let v Pardubicích </a:t>
            </a:r>
            <a:r>
              <a:rPr lang="cs-CZ" dirty="0"/>
              <a:t>s letounem </a:t>
            </a:r>
            <a:r>
              <a:rPr lang="cs-CZ" dirty="0" err="1" smtClean="0"/>
              <a:t>Blériot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297" y="1495190"/>
            <a:ext cx="10515600" cy="4487861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První letecké společnosti </a:t>
            </a:r>
            <a:r>
              <a:rPr lang="cs-CZ" dirty="0" smtClean="0"/>
              <a:t>vznikaly v Evropě v</a:t>
            </a:r>
            <a:r>
              <a:rPr lang="cs-CZ" dirty="0"/>
              <a:t> roce 1919. Mezi použitou </a:t>
            </a:r>
            <a:r>
              <a:rPr lang="cs-CZ" dirty="0" smtClean="0"/>
              <a:t>techniku patřily nejprve vojenské letouny a vzducholodě, následně začaly vznikat letouny čistě pro potřeby přepravy.</a:t>
            </a:r>
          </a:p>
          <a:p>
            <a:pPr algn="just"/>
            <a:r>
              <a:rPr lang="cs-CZ" dirty="0" smtClean="0"/>
              <a:t>V</a:t>
            </a:r>
            <a:r>
              <a:rPr lang="cs-CZ" dirty="0"/>
              <a:t> roce 1924 se několik britských společností spojilo do </a:t>
            </a:r>
            <a:r>
              <a:rPr lang="cs-CZ" dirty="0" err="1"/>
              <a:t>Imperial</a:t>
            </a:r>
            <a:r>
              <a:rPr lang="cs-CZ" dirty="0"/>
              <a:t> </a:t>
            </a:r>
            <a:r>
              <a:rPr lang="cs-CZ" dirty="0" err="1"/>
              <a:t>Airways</a:t>
            </a:r>
            <a:r>
              <a:rPr lang="cs-CZ" dirty="0"/>
              <a:t> a o dva roky později došlo k obdobnému spojení německých společností v jednu </a:t>
            </a:r>
            <a:r>
              <a:rPr lang="cs-CZ" dirty="0" err="1"/>
              <a:t>Deutsche</a:t>
            </a:r>
            <a:r>
              <a:rPr lang="cs-CZ" dirty="0"/>
              <a:t> Luft Hansa. </a:t>
            </a:r>
            <a:endParaRPr lang="cs-CZ" dirty="0" smtClean="0"/>
          </a:p>
          <a:p>
            <a:pPr algn="just"/>
            <a:r>
              <a:rPr lang="cs-CZ" dirty="0" smtClean="0"/>
              <a:t>Na území Československa byly první leteckou společností Československé státní aerolinie, které byly založeny již v roce 1923.</a:t>
            </a:r>
          </a:p>
          <a:p>
            <a:pPr algn="just"/>
            <a:r>
              <a:rPr lang="cs-CZ" dirty="0" smtClean="0"/>
              <a:t>Období do druhé světové války se dá označit za éru velkých vrtulových dopravních letadel.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b="1" dirty="0" smtClean="0"/>
              <a:t>Vznik dopravního letectví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Poválečný vývoj letecké dopravy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644056" y="1765413"/>
            <a:ext cx="10169718" cy="4411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lphaLcParenR"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758687" y="1604576"/>
            <a:ext cx="10515600" cy="44878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cs-CZ" dirty="0"/>
              <a:t>Velký přelom v obchodní letecké dopravě přinesl vývoj a používání proudových </a:t>
            </a:r>
            <a:r>
              <a:rPr lang="cs-CZ" altLang="cs-CZ" dirty="0" smtClean="0"/>
              <a:t>motorů, které byli vyvinuty za druhé světové války.</a:t>
            </a:r>
          </a:p>
          <a:p>
            <a:pPr algn="just"/>
            <a:r>
              <a:rPr lang="cs-CZ" altLang="cs-CZ" dirty="0"/>
              <a:t>Prvním proudovým letounem pro </a:t>
            </a:r>
            <a:r>
              <a:rPr lang="cs-CZ" altLang="cs-CZ" dirty="0" smtClean="0"/>
              <a:t>civilní leteckou </a:t>
            </a:r>
            <a:r>
              <a:rPr lang="cs-CZ" altLang="cs-CZ" dirty="0"/>
              <a:t>dopravu byl britský letoun </a:t>
            </a:r>
            <a:r>
              <a:rPr lang="cs-CZ" altLang="cs-CZ" dirty="0" err="1" smtClean="0"/>
              <a:t>Comet</a:t>
            </a:r>
            <a:r>
              <a:rPr lang="cs-CZ" altLang="cs-CZ" dirty="0" smtClean="0"/>
              <a:t>, který vzlétl roku 1949.</a:t>
            </a:r>
          </a:p>
          <a:p>
            <a:pPr algn="just"/>
            <a:r>
              <a:rPr lang="cs-CZ" dirty="0" smtClean="0"/>
              <a:t>Použití proudového motoru umožnilo zrychlení letecké dopravy.</a:t>
            </a:r>
          </a:p>
          <a:p>
            <a:pPr algn="just"/>
            <a:r>
              <a:rPr lang="cs-CZ" dirty="0" smtClean="0"/>
              <a:t>Letecká doprava zejména v 60. a 80. letech 20. století zaznamenala skokový nárůst přepravních objemů v návaznosti na nově vyvinuté letouny.</a:t>
            </a: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6395" y="373076"/>
            <a:ext cx="10515600" cy="1325563"/>
          </a:xfrm>
        </p:spPr>
        <p:txBody>
          <a:bodyPr/>
          <a:lstStyle/>
          <a:p>
            <a:r>
              <a:rPr lang="cs-CZ" b="1" dirty="0" smtClean="0"/>
              <a:t>Moderní letectví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1518760"/>
            <a:ext cx="10841604" cy="448334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300"/>
              </a:spcAft>
            </a:pPr>
            <a:r>
              <a:rPr lang="cs-CZ" dirty="0" smtClean="0"/>
              <a:t>Letoun Concorde byl prvním nadzvukovým civilním dopravním letounem. V současnosti se od nadzvukové letecké dopravy upustilo.</a:t>
            </a:r>
          </a:p>
          <a:p>
            <a:pPr algn="just">
              <a:spcAft>
                <a:spcPts val="300"/>
              </a:spcAft>
            </a:pPr>
            <a:r>
              <a:rPr lang="cs-CZ" dirty="0" smtClean="0"/>
              <a:t>Vznikají velkokapacitní letouny jak pro osobní leteckou dopravu, tak pro nákladní.</a:t>
            </a:r>
          </a:p>
          <a:p>
            <a:pPr algn="just">
              <a:spcAft>
                <a:spcPts val="300"/>
              </a:spcAft>
            </a:pPr>
            <a:r>
              <a:rPr lang="cs-CZ" dirty="0" smtClean="0"/>
              <a:t>Celosvětový letecký přepravní trh z dlouhodobého vývoje vykazuje růst (z hlediska počtu přepravených cestujících).</a:t>
            </a:r>
          </a:p>
          <a:p>
            <a:pPr algn="just">
              <a:spcAft>
                <a:spcPts val="300"/>
              </a:spcAft>
            </a:pPr>
            <a:r>
              <a:rPr lang="cs-CZ" dirty="0" smtClean="0"/>
              <a:t>Největší růst leteckého přepravního trhu je očekáván v následujících letech v oblasti Asie.</a:t>
            </a:r>
          </a:p>
          <a:p>
            <a:pPr algn="just">
              <a:spcAft>
                <a:spcPts val="300"/>
              </a:spcAft>
            </a:pPr>
            <a:r>
              <a:rPr lang="cs-CZ" dirty="0" smtClean="0"/>
              <a:t>Očekává se, že do roku 2034 má počet cestujících v letecké dopravě dosáhnout počtu 7,3 miliardy cestujících.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9006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Graf vývoje růstu přepravených cestujících v letecké dopravě (v miliardách cestujících). </a:t>
            </a:r>
            <a:r>
              <a:rPr lang="cs-CZ" sz="2000" b="1" dirty="0"/>
              <a:t>Z</a:t>
            </a:r>
            <a:r>
              <a:rPr lang="cs-CZ" sz="2000" b="1" dirty="0" smtClean="0"/>
              <a:t>droj: ICAO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1288179"/>
            <a:ext cx="7766312" cy="4627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620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203</Words>
  <Application>Microsoft Office PowerPoint</Application>
  <PresentationFormat>Vlastní</PresentationFormat>
  <Paragraphs>31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Technologie a řízení letecké dopravy: 2. Historie letecké dopravy</vt:lpstr>
      <vt:lpstr>Ranné počátky létání..</vt:lpstr>
      <vt:lpstr>Vznik letounu s křídly</vt:lpstr>
      <vt:lpstr>Vznik dopravního letectví</vt:lpstr>
      <vt:lpstr>Poválečný vývoj letecké dopravy</vt:lpstr>
      <vt:lpstr>Moderní letectví</vt:lpstr>
      <vt:lpstr>Graf vývoje růstu přepravených cestujících v letecké dopravě (v miliardách cestujících). Zdroj: ICAO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Bartuška Ladislav</cp:lastModifiedBy>
  <cp:revision>33</cp:revision>
  <dcterms:created xsi:type="dcterms:W3CDTF">2017-05-10T10:51:34Z</dcterms:created>
  <dcterms:modified xsi:type="dcterms:W3CDTF">2017-07-07T15:16:52Z</dcterms:modified>
</cp:coreProperties>
</file>