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84" r:id="rId4"/>
    <p:sldId id="285" r:id="rId5"/>
    <p:sldId id="288" r:id="rId6"/>
    <p:sldId id="289" r:id="rId7"/>
    <p:sldId id="291"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4" autoAdjust="0"/>
    <p:restoredTop sz="94660"/>
  </p:normalViewPr>
  <p:slideViewPr>
    <p:cSldViewPr snapToGrid="0">
      <p:cViewPr>
        <p:scale>
          <a:sx n="75" d="100"/>
          <a:sy n="75" d="100"/>
        </p:scale>
        <p:origin x="-414"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6.7.2017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6.7.2017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6.7.2017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6.7.2017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6.7.2017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6.7.2017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6.7.2017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6.7.2017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6.7.2017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6.7.2017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6.7.2017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6.7.2017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cs-CZ" sz="3600" dirty="0" smtClean="0"/>
              <a:t>Technologie a řízení letecké dopravy:</a:t>
            </a:r>
            <a:r>
              <a:rPr lang="cs-CZ" dirty="0" smtClean="0"/>
              <a:t/>
            </a:r>
            <a:br>
              <a:rPr lang="cs-CZ" dirty="0" smtClean="0"/>
            </a:br>
            <a:r>
              <a:rPr lang="cs-CZ" b="1" dirty="0" smtClean="0"/>
              <a:t>12. Letecké zásilky</a:t>
            </a:r>
            <a:endParaRPr lang="cs-CZ" b="1"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91832" y="1397734"/>
            <a:ext cx="11037228" cy="4974203"/>
          </a:xfrm>
        </p:spPr>
        <p:txBody>
          <a:bodyPr>
            <a:noAutofit/>
          </a:bodyPr>
          <a:lstStyle/>
          <a:p>
            <a:pPr marL="452437" indent="-342900" algn="just">
              <a:buFont typeface="Wingdings" panose="05000000000000000000" pitchFamily="2" charset="2"/>
              <a:buChar char="Ø"/>
              <a:defRPr/>
            </a:pPr>
            <a:r>
              <a:rPr lang="cs-CZ" altLang="cs-CZ" sz="2400" b="1" dirty="0" smtClean="0"/>
              <a:t>Volně ložené zásilky a zásilky uložené v leteckých kontejnerech (ULD) </a:t>
            </a:r>
            <a:r>
              <a:rPr lang="cs-CZ" altLang="cs-CZ" sz="2400" dirty="0" smtClean="0"/>
              <a:t>jako doplňková doprava na pravidelných letech v dopravních letadlech,  která přepravují především cestující, jejich zavazadla a poštu. </a:t>
            </a:r>
          </a:p>
          <a:p>
            <a:pPr marL="452437" indent="-342900" algn="just">
              <a:spcAft>
                <a:spcPts val="1200"/>
              </a:spcAft>
              <a:buFont typeface="Wingdings" panose="05000000000000000000" pitchFamily="2" charset="2"/>
              <a:buChar char="Ø"/>
              <a:defRPr/>
            </a:pPr>
            <a:r>
              <a:rPr lang="cs-CZ" altLang="cs-CZ" sz="2400" b="1" dirty="0" smtClean="0"/>
              <a:t>Volně ložené zásilky a zásilky uložené v leteckých kontejnerech nebo na leteckých paletách (ULD)</a:t>
            </a:r>
            <a:r>
              <a:rPr lang="cs-CZ" altLang="cs-CZ" sz="2400" dirty="0" smtClean="0"/>
              <a:t> - přeprava zásilek na pravidelných nebo nepravidelných leteckých nákladních linkách (převážně </a:t>
            </a:r>
            <a:r>
              <a:rPr lang="cs-CZ" altLang="cs-CZ" sz="2400" dirty="0" err="1" smtClean="0"/>
              <a:t>All</a:t>
            </a:r>
            <a:r>
              <a:rPr lang="cs-CZ" altLang="cs-CZ" sz="2400" dirty="0" smtClean="0"/>
              <a:t> </a:t>
            </a:r>
            <a:r>
              <a:rPr lang="cs-CZ" altLang="cs-CZ" sz="2400" dirty="0" err="1" smtClean="0"/>
              <a:t>Cargo</a:t>
            </a:r>
            <a:r>
              <a:rPr lang="cs-CZ" altLang="cs-CZ" sz="2400" dirty="0" smtClean="0"/>
              <a:t> dopravci, kteří se zaměřují pouze na nákladní dopravu). </a:t>
            </a:r>
            <a:endParaRPr lang="cs-CZ" sz="1400" b="1" dirty="0" smtClean="0"/>
          </a:p>
          <a:p>
            <a:pPr marL="109537" indent="0" algn="just">
              <a:buNone/>
              <a:defRPr/>
            </a:pPr>
            <a:r>
              <a:rPr lang="cs-CZ" sz="2400" b="1" dirty="0" smtClean="0"/>
              <a:t>Další rozdělení zásilek:</a:t>
            </a:r>
          </a:p>
          <a:p>
            <a:pPr marL="452437" indent="-342900" algn="just">
              <a:defRPr/>
            </a:pPr>
            <a:r>
              <a:rPr lang="cs-CZ" sz="2400" dirty="0" smtClean="0"/>
              <a:t>Zásilky nevyžadující zvláštní péči (zboží s nízkou hodnotou); </a:t>
            </a:r>
          </a:p>
          <a:p>
            <a:pPr marL="452437" indent="-342900" algn="just">
              <a:defRPr/>
            </a:pPr>
            <a:r>
              <a:rPr lang="cs-CZ" sz="2400" b="1" dirty="0" smtClean="0"/>
              <a:t>Zásilky zvláštní povahy.</a:t>
            </a:r>
            <a:endParaRPr lang="cs-CZ" sz="2200" b="1"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800100" y="274270"/>
            <a:ext cx="10515600" cy="1325563"/>
          </a:xfrm>
        </p:spPr>
        <p:txBody>
          <a:bodyPr/>
          <a:lstStyle/>
          <a:p>
            <a:r>
              <a:rPr lang="cs-CZ" b="1" dirty="0" smtClean="0"/>
              <a:t>Air </a:t>
            </a:r>
            <a:r>
              <a:rPr lang="cs-CZ" b="1" dirty="0" err="1" smtClean="0"/>
              <a:t>Cargo</a:t>
            </a:r>
            <a:r>
              <a:rPr lang="cs-CZ" b="1" dirty="0" smtClean="0"/>
              <a:t> – </a:t>
            </a:r>
            <a:r>
              <a:rPr lang="cs-CZ" b="1" dirty="0" smtClean="0"/>
              <a:t>Druhy zásilek</a:t>
            </a:r>
            <a:endParaRPr lang="cs-CZ" b="1" dirty="0"/>
          </a:p>
        </p:txBody>
      </p:sp>
    </p:spTree>
    <p:extLst>
      <p:ext uri="{BB962C8B-B14F-4D97-AF65-F5344CB8AC3E}">
        <p14:creationId xmlns:p14="http://schemas.microsoft.com/office/powerpoint/2010/main" val="4122783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0231" y="2171700"/>
            <a:ext cx="9249069" cy="4200237"/>
          </a:xfrm>
        </p:spPr>
        <p:txBody>
          <a:bodyPr>
            <a:noAutofit/>
          </a:bodyPr>
          <a:lstStyle/>
          <a:p>
            <a:pPr marL="444500" indent="-355600" algn="just">
              <a:buFont typeface="Wingdings" panose="05000000000000000000" pitchFamily="2" charset="2"/>
              <a:buChar char="Ø"/>
            </a:pPr>
            <a:r>
              <a:rPr lang="en-GB" altLang="cs-CZ" sz="2200" b="1" dirty="0" err="1" smtClean="0"/>
              <a:t>Přeprava</a:t>
            </a:r>
            <a:r>
              <a:rPr lang="en-GB" altLang="cs-CZ" sz="2200" b="1" dirty="0" smtClean="0"/>
              <a:t> </a:t>
            </a:r>
            <a:r>
              <a:rPr lang="en-GB" altLang="cs-CZ" sz="2200" b="1" dirty="0" err="1"/>
              <a:t>nebezpečných</a:t>
            </a:r>
            <a:r>
              <a:rPr lang="en-GB" altLang="cs-CZ" sz="2200" b="1" dirty="0"/>
              <a:t> </a:t>
            </a:r>
            <a:r>
              <a:rPr lang="en-GB" altLang="cs-CZ" sz="2200" b="1" dirty="0" err="1"/>
              <a:t>věcí</a:t>
            </a:r>
            <a:r>
              <a:rPr lang="en-GB" altLang="cs-CZ" sz="2200" b="1" dirty="0"/>
              <a:t> </a:t>
            </a:r>
            <a:r>
              <a:rPr lang="cs-CZ" altLang="cs-CZ" sz="2200" dirty="0"/>
              <a:t>- </a:t>
            </a:r>
            <a:r>
              <a:rPr lang="en-GB" altLang="cs-CZ" sz="2200" dirty="0" err="1"/>
              <a:t>Uskut</a:t>
            </a:r>
            <a:r>
              <a:rPr lang="cs-CZ" altLang="cs-CZ" sz="2200" dirty="0"/>
              <a:t>e</a:t>
            </a:r>
            <a:r>
              <a:rPr lang="en-GB" altLang="cs-CZ" sz="2200" dirty="0" err="1"/>
              <a:t>čňuje</a:t>
            </a:r>
            <a:r>
              <a:rPr lang="en-GB" altLang="cs-CZ" sz="2200" dirty="0"/>
              <a:t> se </a:t>
            </a:r>
            <a:r>
              <a:rPr lang="en-GB" altLang="cs-CZ" sz="2200" dirty="0" err="1"/>
              <a:t>podle</a:t>
            </a:r>
            <a:r>
              <a:rPr lang="en-GB" altLang="cs-CZ" sz="2200" dirty="0"/>
              <a:t> IATA </a:t>
            </a:r>
            <a:r>
              <a:rPr lang="en-GB" altLang="cs-CZ" sz="2200" dirty="0" err="1"/>
              <a:t>Podmínek</a:t>
            </a:r>
            <a:r>
              <a:rPr lang="en-GB" altLang="cs-CZ" sz="2200" dirty="0"/>
              <a:t> pro </a:t>
            </a:r>
            <a:r>
              <a:rPr lang="en-GB" altLang="cs-CZ" sz="2200" dirty="0" err="1"/>
              <a:t>přepravu</a:t>
            </a:r>
            <a:r>
              <a:rPr lang="en-GB" altLang="cs-CZ" sz="2200" dirty="0"/>
              <a:t> </a:t>
            </a:r>
            <a:r>
              <a:rPr lang="en-GB" altLang="cs-CZ" sz="2200" dirty="0" err="1"/>
              <a:t>nebezpečného</a:t>
            </a:r>
            <a:r>
              <a:rPr lang="en-GB" altLang="cs-CZ" sz="2200" dirty="0"/>
              <a:t> </a:t>
            </a:r>
            <a:r>
              <a:rPr lang="en-GB" altLang="cs-CZ" sz="2200" dirty="0" err="1"/>
              <a:t>zboží</a:t>
            </a:r>
            <a:r>
              <a:rPr lang="en-GB" altLang="cs-CZ" sz="2200" dirty="0"/>
              <a:t> (IATA D</a:t>
            </a:r>
            <a:r>
              <a:rPr lang="cs-CZ" altLang="cs-CZ" sz="2200" dirty="0"/>
              <a:t>GR</a:t>
            </a:r>
            <a:r>
              <a:rPr lang="en-GB" altLang="cs-CZ" sz="2200" dirty="0"/>
              <a:t>)</a:t>
            </a:r>
            <a:r>
              <a:rPr lang="cs-CZ" altLang="cs-CZ" sz="2200" dirty="0"/>
              <a:t>.</a:t>
            </a:r>
          </a:p>
          <a:p>
            <a:pPr marL="444500" indent="-355600" algn="just">
              <a:buFont typeface="Wingdings" panose="05000000000000000000" pitchFamily="2" charset="2"/>
              <a:buChar char="Ø"/>
            </a:pPr>
            <a:r>
              <a:rPr lang="en-GB" altLang="cs-CZ" sz="2200" b="1" dirty="0" err="1" smtClean="0"/>
              <a:t>Přeprava</a:t>
            </a:r>
            <a:r>
              <a:rPr lang="en-GB" altLang="cs-CZ" sz="2200" b="1" dirty="0" smtClean="0"/>
              <a:t> </a:t>
            </a:r>
            <a:r>
              <a:rPr lang="en-GB" altLang="cs-CZ" sz="2200" b="1" dirty="0" err="1"/>
              <a:t>živých</a:t>
            </a:r>
            <a:r>
              <a:rPr lang="en-GB" altLang="cs-CZ" sz="2200" b="1" dirty="0"/>
              <a:t> </a:t>
            </a:r>
            <a:r>
              <a:rPr lang="en-GB" altLang="cs-CZ" sz="2200" b="1" dirty="0" err="1" smtClean="0"/>
              <a:t>zvířat</a:t>
            </a:r>
            <a:r>
              <a:rPr lang="cs-CZ" altLang="cs-CZ" sz="2200" b="1" dirty="0" smtClean="0"/>
              <a:t> </a:t>
            </a:r>
            <a:r>
              <a:rPr lang="cs-CZ" altLang="cs-CZ" sz="2200" dirty="0" smtClean="0"/>
              <a:t>- </a:t>
            </a:r>
            <a:r>
              <a:rPr lang="en-GB" altLang="cs-CZ" sz="2200" dirty="0" err="1" smtClean="0"/>
              <a:t>Provádí</a:t>
            </a:r>
            <a:r>
              <a:rPr lang="en-GB" altLang="cs-CZ" sz="2200" dirty="0" smtClean="0"/>
              <a:t> </a:t>
            </a:r>
            <a:r>
              <a:rPr lang="en-GB" altLang="cs-CZ" sz="2200" dirty="0"/>
              <a:t>se </a:t>
            </a:r>
            <a:r>
              <a:rPr lang="en-GB" altLang="cs-CZ" sz="2200" dirty="0" err="1"/>
              <a:t>podle</a:t>
            </a:r>
            <a:r>
              <a:rPr lang="en-GB" altLang="cs-CZ" sz="2200" dirty="0"/>
              <a:t> </a:t>
            </a:r>
            <a:r>
              <a:rPr lang="en-GB" altLang="cs-CZ" sz="2200" dirty="0" err="1"/>
              <a:t>zvláštních</a:t>
            </a:r>
            <a:r>
              <a:rPr lang="en-GB" altLang="cs-CZ" sz="2200" dirty="0"/>
              <a:t> </a:t>
            </a:r>
            <a:r>
              <a:rPr lang="en-GB" altLang="cs-CZ" sz="2200" dirty="0" err="1"/>
              <a:t>ustanovení</a:t>
            </a:r>
            <a:r>
              <a:rPr lang="en-GB" altLang="cs-CZ" sz="2200" dirty="0"/>
              <a:t> </a:t>
            </a:r>
            <a:r>
              <a:rPr lang="en-GB" altLang="cs-CZ" sz="2200" dirty="0" smtClean="0"/>
              <a:t>IATA</a:t>
            </a:r>
            <a:r>
              <a:rPr lang="cs-CZ" altLang="cs-CZ" sz="2200" dirty="0" smtClean="0"/>
              <a:t> (manuál LAR)</a:t>
            </a:r>
            <a:r>
              <a:rPr lang="en-GB" altLang="cs-CZ" sz="2200" dirty="0" smtClean="0"/>
              <a:t>, </a:t>
            </a:r>
            <a:r>
              <a:rPr lang="en-GB" altLang="cs-CZ" sz="2200" dirty="0" err="1"/>
              <a:t>které</a:t>
            </a:r>
            <a:r>
              <a:rPr lang="en-GB" altLang="cs-CZ" sz="2200" dirty="0"/>
              <a:t> </a:t>
            </a:r>
            <a:r>
              <a:rPr lang="en-GB" altLang="cs-CZ" sz="2200" dirty="0" err="1"/>
              <a:t>musí</a:t>
            </a:r>
            <a:r>
              <a:rPr lang="en-GB" altLang="cs-CZ" sz="2200" dirty="0"/>
              <a:t> </a:t>
            </a:r>
            <a:r>
              <a:rPr lang="en-GB" altLang="cs-CZ" sz="2200" dirty="0" err="1"/>
              <a:t>odesílatel</a:t>
            </a:r>
            <a:r>
              <a:rPr lang="en-GB" altLang="cs-CZ" sz="2200" dirty="0"/>
              <a:t> a </a:t>
            </a:r>
            <a:r>
              <a:rPr lang="en-GB" altLang="cs-CZ" sz="2200" dirty="0" err="1"/>
              <a:t>zúčastněná</a:t>
            </a:r>
            <a:r>
              <a:rPr lang="en-GB" altLang="cs-CZ" sz="2200" dirty="0"/>
              <a:t> </a:t>
            </a:r>
            <a:r>
              <a:rPr lang="en-GB" altLang="cs-CZ" sz="2200" dirty="0" err="1"/>
              <a:t>letecká</a:t>
            </a:r>
            <a:r>
              <a:rPr lang="en-GB" altLang="cs-CZ" sz="2200" dirty="0"/>
              <a:t> </a:t>
            </a:r>
            <a:r>
              <a:rPr lang="en-GB" altLang="cs-CZ" sz="2200" dirty="0" err="1"/>
              <a:t>společnost</a:t>
            </a:r>
            <a:r>
              <a:rPr lang="en-GB" altLang="cs-CZ" sz="2200" dirty="0"/>
              <a:t> </a:t>
            </a:r>
            <a:r>
              <a:rPr lang="en-GB" altLang="cs-CZ" sz="2200" dirty="0" err="1"/>
              <a:t>na</a:t>
            </a:r>
            <a:r>
              <a:rPr lang="en-GB" altLang="cs-CZ" sz="2200" dirty="0"/>
              <a:t> </a:t>
            </a:r>
            <a:r>
              <a:rPr lang="en-GB" altLang="cs-CZ" sz="2200" dirty="0" err="1"/>
              <a:t>přepravě</a:t>
            </a:r>
            <a:r>
              <a:rPr lang="en-GB" altLang="cs-CZ" sz="2200" dirty="0"/>
              <a:t> </a:t>
            </a:r>
            <a:r>
              <a:rPr lang="en-GB" altLang="cs-CZ" sz="2200" dirty="0" err="1" smtClean="0"/>
              <a:t>dodržet</a:t>
            </a:r>
            <a:r>
              <a:rPr lang="cs-CZ" altLang="cs-CZ" sz="2200" dirty="0" smtClean="0"/>
              <a:t>. Manuál LAR stanovuje např.-</a:t>
            </a:r>
          </a:p>
          <a:p>
            <a:pPr marL="901700" indent="-177800" algn="just">
              <a:spcBef>
                <a:spcPts val="600"/>
              </a:spcBef>
              <a:buFont typeface="Calibri" panose="020F0502020204030204" pitchFamily="34" charset="0"/>
              <a:buChar char="–"/>
            </a:pPr>
            <a:r>
              <a:rPr lang="cs-CZ" altLang="cs-CZ" sz="2200" dirty="0" smtClean="0"/>
              <a:t>veterinární </a:t>
            </a:r>
            <a:r>
              <a:rPr lang="cs-CZ" altLang="cs-CZ" sz="2200" dirty="0"/>
              <a:t>předpisy </a:t>
            </a:r>
            <a:r>
              <a:rPr lang="cs-CZ" altLang="cs-CZ" sz="2200" dirty="0" smtClean="0"/>
              <a:t>jednotlivých zemí</a:t>
            </a:r>
            <a:endParaRPr lang="cs-CZ" altLang="cs-CZ" sz="2200" dirty="0"/>
          </a:p>
          <a:p>
            <a:pPr marL="901700" indent="-177800" algn="just">
              <a:spcBef>
                <a:spcPts val="600"/>
              </a:spcBef>
              <a:buFont typeface="Calibri" panose="020F0502020204030204" pitchFamily="34" charset="0"/>
              <a:buChar char="–"/>
            </a:pPr>
            <a:r>
              <a:rPr lang="cs-CZ" altLang="cs-CZ" sz="2200" dirty="0" smtClean="0"/>
              <a:t>požadavky </a:t>
            </a:r>
            <a:r>
              <a:rPr lang="cs-CZ" altLang="cs-CZ" sz="2200" dirty="0"/>
              <a:t>na </a:t>
            </a:r>
            <a:r>
              <a:rPr lang="cs-CZ" altLang="cs-CZ" sz="2200" dirty="0" smtClean="0"/>
              <a:t>přepravní schránku </a:t>
            </a:r>
            <a:r>
              <a:rPr lang="cs-CZ" altLang="cs-CZ" sz="2200" dirty="0"/>
              <a:t>(prostor, </a:t>
            </a:r>
            <a:r>
              <a:rPr lang="cs-CZ" altLang="cs-CZ" sz="2200" dirty="0" smtClean="0"/>
              <a:t>dvojité </a:t>
            </a:r>
            <a:r>
              <a:rPr lang="cs-CZ" altLang="cs-CZ" sz="2200" dirty="0"/>
              <a:t>dno, větrání..)</a:t>
            </a:r>
          </a:p>
          <a:p>
            <a:pPr marL="901700" indent="-177800" algn="just">
              <a:spcBef>
                <a:spcPts val="600"/>
              </a:spcBef>
              <a:buFont typeface="Calibri" panose="020F0502020204030204" pitchFamily="34" charset="0"/>
              <a:buChar char="–"/>
            </a:pPr>
            <a:r>
              <a:rPr lang="cs-CZ" altLang="cs-CZ" sz="2200" dirty="0" smtClean="0"/>
              <a:t>přítomnost obsluhy </a:t>
            </a:r>
            <a:r>
              <a:rPr lang="cs-CZ" altLang="cs-CZ" sz="2200" dirty="0"/>
              <a:t>zvířete</a:t>
            </a:r>
          </a:p>
          <a:p>
            <a:pPr marL="901700" indent="-177800" algn="just">
              <a:spcBef>
                <a:spcPts val="600"/>
              </a:spcBef>
              <a:buFont typeface="Calibri" panose="020F0502020204030204" pitchFamily="34" charset="0"/>
              <a:buChar char="–"/>
            </a:pPr>
            <a:r>
              <a:rPr lang="cs-CZ" altLang="cs-CZ" sz="2200" dirty="0" smtClean="0"/>
              <a:t>očkování</a:t>
            </a:r>
            <a:endParaRPr lang="cs-CZ" altLang="cs-CZ" sz="2200" dirty="0"/>
          </a:p>
          <a:p>
            <a:pPr marL="901700" indent="-177800" algn="just">
              <a:spcBef>
                <a:spcPts val="600"/>
              </a:spcBef>
              <a:buFont typeface="Calibri" panose="020F0502020204030204" pitchFamily="34" charset="0"/>
              <a:buChar char="–"/>
            </a:pPr>
            <a:r>
              <a:rPr lang="cs-CZ" altLang="cs-CZ" sz="2200" dirty="0" smtClean="0"/>
              <a:t>dokumenty, aj. </a:t>
            </a:r>
            <a:endParaRPr lang="cs-CZ" altLang="cs-CZ"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cs-CZ" b="1" dirty="0" smtClean="0"/>
              <a:t>Zásilky zvláštní povahy</a:t>
            </a:r>
            <a:endParaRPr lang="cs-CZ" b="1" dirty="0"/>
          </a:p>
        </p:txBody>
      </p:sp>
      <p:pic>
        <p:nvPicPr>
          <p:cNvPr id="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58388" y="2230438"/>
            <a:ext cx="1719262" cy="22291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58388" y="4524027"/>
            <a:ext cx="1719262" cy="13531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Zástupný symbol pro obsah 2"/>
          <p:cNvSpPr txBox="1">
            <a:spLocks/>
          </p:cNvSpPr>
          <p:nvPr/>
        </p:nvSpPr>
        <p:spPr>
          <a:xfrm>
            <a:off x="550568" y="1393857"/>
            <a:ext cx="10803231" cy="497420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cs-CZ" altLang="cs-CZ" sz="2200" dirty="0" smtClean="0"/>
              <a:t>Na toto zboží je nutné žádat o přepravu s dostatečným časovým předstihem zejména z důvodu „knihování“ prostoru v letadle pro dané zásilky. Jedná se zejména o tyto druhy zboží:</a:t>
            </a:r>
          </a:p>
        </p:txBody>
      </p:sp>
    </p:spTree>
    <p:extLst>
      <p:ext uri="{BB962C8B-B14F-4D97-AF65-F5344CB8AC3E}">
        <p14:creationId xmlns:p14="http://schemas.microsoft.com/office/powerpoint/2010/main" val="1627503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3732" y="1574800"/>
            <a:ext cx="8601368" cy="5091043"/>
          </a:xfrm>
        </p:spPr>
        <p:txBody>
          <a:bodyPr>
            <a:noAutofit/>
          </a:bodyPr>
          <a:lstStyle/>
          <a:p>
            <a:pPr marL="723900" lvl="2" indent="-457200" algn="just">
              <a:buFont typeface="Wingdings" panose="05000000000000000000" pitchFamily="2" charset="2"/>
              <a:buChar char="Ø"/>
              <a:defRPr/>
            </a:pPr>
            <a:r>
              <a:rPr lang="cs-CZ" altLang="cs-CZ" sz="2400" b="1" dirty="0"/>
              <a:t>Přeprava zkazitelného zboží </a:t>
            </a:r>
            <a:r>
              <a:rPr lang="cs-CZ" altLang="cs-CZ" sz="2400" dirty="0" smtClean="0"/>
              <a:t>- zahrnujeme </a:t>
            </a:r>
            <a:r>
              <a:rPr lang="cs-CZ" altLang="cs-CZ" sz="2400" dirty="0"/>
              <a:t>zboží, které může vlivem teploty měnit své vlastnosti, proto vyžaduje při přepravě zvláštní péči. Zásilky musí být označeny štítkem pro lehce zkazitelné zásilky </a:t>
            </a:r>
            <a:r>
              <a:rPr lang="cs-CZ" altLang="cs-CZ" sz="2400" dirty="0" smtClean="0"/>
              <a:t>(</a:t>
            </a:r>
            <a:r>
              <a:rPr lang="cs-CZ" altLang="cs-CZ" sz="2400" dirty="0" err="1" smtClean="0"/>
              <a:t>Perishable</a:t>
            </a:r>
            <a:r>
              <a:rPr lang="cs-CZ" altLang="cs-CZ" sz="2400" dirty="0" smtClean="0"/>
              <a:t>) </a:t>
            </a:r>
            <a:r>
              <a:rPr lang="cs-CZ" altLang="cs-CZ" sz="2400" dirty="0"/>
              <a:t>a pokud zboží obsahuje tekutiny, nalepí se navíc štítek neklopit </a:t>
            </a:r>
            <a:r>
              <a:rPr lang="cs-CZ" altLang="cs-CZ" sz="2400" dirty="0" smtClean="0"/>
              <a:t>(</a:t>
            </a:r>
            <a:r>
              <a:rPr lang="cs-CZ" altLang="cs-CZ" sz="2400" dirty="0" err="1" smtClean="0"/>
              <a:t>This</a:t>
            </a:r>
            <a:r>
              <a:rPr lang="cs-CZ" altLang="cs-CZ" sz="2400" dirty="0" smtClean="0"/>
              <a:t> </a:t>
            </a:r>
            <a:r>
              <a:rPr lang="cs-CZ" altLang="cs-CZ" sz="2400" dirty="0" err="1"/>
              <a:t>Side</a:t>
            </a:r>
            <a:r>
              <a:rPr lang="cs-CZ" altLang="cs-CZ" sz="2400" dirty="0"/>
              <a:t> </a:t>
            </a:r>
            <a:r>
              <a:rPr lang="cs-CZ" altLang="cs-CZ" sz="2400" dirty="0" smtClean="0"/>
              <a:t>Up</a:t>
            </a:r>
            <a:r>
              <a:rPr lang="cs-CZ" altLang="cs-CZ" sz="2400" dirty="0" smtClean="0"/>
              <a:t>).</a:t>
            </a:r>
            <a:endParaRPr lang="cs-CZ" altLang="cs-CZ" sz="2400"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cs-CZ" b="1" dirty="0"/>
              <a:t>Zásilky zvláštní </a:t>
            </a:r>
            <a:r>
              <a:rPr lang="cs-CZ" b="1" dirty="0"/>
              <a:t>povahy (pokračování)</a:t>
            </a:r>
            <a:endParaRPr lang="cs-CZ" b="1" dirty="0"/>
          </a:p>
        </p:txBody>
      </p:sp>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80526" y="973139"/>
            <a:ext cx="2074861" cy="20748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Zástupný symbol pro obsah 2"/>
          <p:cNvSpPr txBox="1">
            <a:spLocks/>
          </p:cNvSpPr>
          <p:nvPr/>
        </p:nvSpPr>
        <p:spPr>
          <a:xfrm>
            <a:off x="419760" y="3428105"/>
            <a:ext cx="11037228" cy="509104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3900" lvl="2" indent="-457200" algn="just">
              <a:buFont typeface="Wingdings" panose="05000000000000000000" pitchFamily="2" charset="2"/>
              <a:buChar char="Ø"/>
              <a:defRPr/>
            </a:pPr>
            <a:r>
              <a:rPr lang="cs-CZ" altLang="cs-CZ" sz="2400" b="1" dirty="0" smtClean="0"/>
              <a:t>Přeprava cenných zásilek </a:t>
            </a:r>
            <a:r>
              <a:rPr lang="cs-CZ" altLang="cs-CZ" sz="2400" dirty="0" smtClean="0"/>
              <a:t>- Jsou to předměty a zboží, jinak různě označované jako cenné, drahé, chráněné apod. Patří sem zejména veškeré zboží v ceně 1000 amerických dolarů a více.</a:t>
            </a:r>
          </a:p>
          <a:p>
            <a:pPr marL="723900" lvl="2" indent="-457200" algn="just">
              <a:buFont typeface="Wingdings" panose="05000000000000000000" pitchFamily="2" charset="2"/>
              <a:buChar char="Ø"/>
              <a:defRPr/>
            </a:pPr>
            <a:r>
              <a:rPr lang="cs-CZ" altLang="cs-CZ" sz="2400" b="1" dirty="0" smtClean="0"/>
              <a:t>Přeprava křehkého zboží a lehce rozbitného  </a:t>
            </a:r>
            <a:r>
              <a:rPr lang="cs-CZ" altLang="cs-CZ" sz="2400" dirty="0" smtClean="0"/>
              <a:t>- Vyžaduje zvláštní pozornost při manipulaci a při dopravě. Musí být baleno ve dvou obalech, vnitřní a vnější, meziprostor musí být vyplněn materiálem tlumícím nárazy. Zásilky musí být označeny manipulační nálepkou pro křehké zboží - </a:t>
            </a:r>
            <a:r>
              <a:rPr lang="cs-CZ" altLang="cs-CZ" sz="2400" dirty="0" err="1" smtClean="0"/>
              <a:t>Fragile</a:t>
            </a:r>
            <a:r>
              <a:rPr lang="cs-CZ" altLang="cs-CZ" sz="2400" dirty="0" smtClean="0"/>
              <a:t>. </a:t>
            </a:r>
            <a:endParaRPr lang="cs-CZ" altLang="cs-CZ" sz="2400" dirty="0" smtClean="0"/>
          </a:p>
        </p:txBody>
      </p:sp>
    </p:spTree>
    <p:extLst>
      <p:ext uri="{BB962C8B-B14F-4D97-AF65-F5344CB8AC3E}">
        <p14:creationId xmlns:p14="http://schemas.microsoft.com/office/powerpoint/2010/main" val="3847335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4532" y="1632539"/>
            <a:ext cx="9160168" cy="5091043"/>
          </a:xfrm>
        </p:spPr>
        <p:txBody>
          <a:bodyPr>
            <a:noAutofit/>
          </a:bodyPr>
          <a:lstStyle/>
          <a:p>
            <a:pPr marL="723900" lvl="2" indent="-457200" algn="just">
              <a:buFont typeface="Wingdings" panose="05000000000000000000" pitchFamily="2" charset="2"/>
              <a:buChar char="Ø"/>
              <a:defRPr/>
            </a:pPr>
            <a:r>
              <a:rPr lang="cs-CZ" altLang="cs-CZ" sz="2400" b="1" dirty="0" smtClean="0"/>
              <a:t>Přeprava </a:t>
            </a:r>
            <a:r>
              <a:rPr lang="cs-CZ" altLang="cs-CZ" sz="2400" b="1" dirty="0"/>
              <a:t>zboží, které se nesmí klopit </a:t>
            </a:r>
            <a:r>
              <a:rPr lang="cs-CZ" altLang="cs-CZ" sz="2400" dirty="0"/>
              <a:t>-</a:t>
            </a:r>
            <a:r>
              <a:rPr lang="cs-CZ" altLang="cs-CZ" sz="2400" dirty="0" smtClean="0"/>
              <a:t> musí být </a:t>
            </a:r>
            <a:r>
              <a:rPr lang="cs-CZ" altLang="cs-CZ" sz="2400" dirty="0"/>
              <a:t>označeno manipulační nálepkou ,,neklopit - </a:t>
            </a:r>
            <a:r>
              <a:rPr lang="cs-CZ" altLang="cs-CZ" sz="2400" dirty="0" err="1"/>
              <a:t>This</a:t>
            </a:r>
            <a:r>
              <a:rPr lang="cs-CZ" altLang="cs-CZ" sz="2400" dirty="0"/>
              <a:t> </a:t>
            </a:r>
            <a:r>
              <a:rPr lang="cs-CZ" altLang="cs-CZ" sz="2400" dirty="0" err="1"/>
              <a:t>Side</a:t>
            </a:r>
            <a:r>
              <a:rPr lang="cs-CZ" altLang="cs-CZ" sz="2400" dirty="0"/>
              <a:t> Up''. Patří sem nejčastěji kapaliny, které musí být zabaleny do dvou obalů, meziprostor je vyplněn absorpčním materiálem, kapaliny se plní  do 9/10 obsahu</a:t>
            </a:r>
            <a:r>
              <a:rPr lang="cs-CZ" altLang="cs-CZ" sz="2400" dirty="0" smtClean="0"/>
              <a:t>.</a:t>
            </a:r>
            <a:endParaRPr lang="cs-CZ" altLang="cs-CZ" sz="2400"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cs-CZ" b="1" dirty="0"/>
              <a:t>Zásilky zvláštní </a:t>
            </a:r>
            <a:r>
              <a:rPr lang="cs-CZ" b="1" dirty="0" smtClean="0"/>
              <a:t>povahy (pokračování)</a:t>
            </a:r>
            <a:endParaRPr lang="cs-CZ" b="1" dirty="0"/>
          </a:p>
        </p:txBody>
      </p:sp>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31437" y="993775"/>
            <a:ext cx="1498563" cy="21956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Zástupný symbol pro obsah 2"/>
          <p:cNvSpPr txBox="1">
            <a:spLocks/>
          </p:cNvSpPr>
          <p:nvPr/>
        </p:nvSpPr>
        <p:spPr>
          <a:xfrm>
            <a:off x="509260" y="3456581"/>
            <a:ext cx="11037228" cy="509104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3900" lvl="2" indent="-457200" algn="just">
              <a:buFont typeface="Wingdings" panose="05000000000000000000" pitchFamily="2" charset="2"/>
              <a:buChar char="Ø"/>
              <a:defRPr/>
            </a:pPr>
            <a:r>
              <a:rPr lang="cs-CZ" altLang="cs-CZ" sz="2400" b="1" dirty="0" smtClean="0"/>
              <a:t>Přeprava lidských ostatků </a:t>
            </a:r>
            <a:r>
              <a:rPr lang="cs-CZ" altLang="cs-CZ" sz="2400" dirty="0" smtClean="0"/>
              <a:t>- Zpopelněné lidské ostatky musí být doprovázeny potvrzením o kremaci. Nezpopelněné ostatky mohou být přepravovány pouze v zaletované olovněné nebo zinkové rakvi, která musí být dále uložena v dřevěné rakvi. Ta může být dále zabalena nebo zakryta plachtovinou, aby nebyla zřejmá povaha zásilky. Pozůstatky jsou vždy přepravovány ve zvláštním nákladovém prostoru letadla, odděleně od ostatního zboží.</a:t>
            </a:r>
          </a:p>
          <a:p>
            <a:pPr marL="723900" lvl="2" indent="-457200">
              <a:buFont typeface="Wingdings" panose="05000000000000000000" pitchFamily="2" charset="2"/>
              <a:buChar char="Ø"/>
              <a:defRPr/>
            </a:pPr>
            <a:endParaRPr lang="cs-CZ" altLang="cs-CZ" sz="2400" dirty="0" smtClean="0"/>
          </a:p>
        </p:txBody>
      </p:sp>
    </p:spTree>
    <p:extLst>
      <p:ext uri="{BB962C8B-B14F-4D97-AF65-F5344CB8AC3E}">
        <p14:creationId xmlns:p14="http://schemas.microsoft.com/office/powerpoint/2010/main" val="3726914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15632" y="1506220"/>
            <a:ext cx="11037228" cy="5091043"/>
          </a:xfrm>
        </p:spPr>
        <p:txBody>
          <a:bodyPr>
            <a:noAutofit/>
          </a:bodyPr>
          <a:lstStyle/>
          <a:p>
            <a:pPr marL="723900" lvl="2" indent="-457200" algn="just">
              <a:buFont typeface="Wingdings" panose="05000000000000000000" pitchFamily="2" charset="2"/>
              <a:buChar char="Ø"/>
              <a:defRPr/>
            </a:pPr>
            <a:r>
              <a:rPr lang="cs-CZ" altLang="cs-CZ" sz="2400" b="1" dirty="0" smtClean="0"/>
              <a:t>Přeprava zbraní a střeliva </a:t>
            </a:r>
            <a:r>
              <a:rPr lang="cs-CZ" altLang="cs-CZ" sz="2400" dirty="0" smtClean="0"/>
              <a:t>- Zbraně všeho druhu mohou být přijaty k mezinárodní přepravě do těch zemí, kam je to platnými předpisy a nařízeními povoleno a jen tehdy, je-li zásilka doprovázena všemi doklady předepsanými pro vývoz, dovoz a tranzit a neodporuje-li její přijetí k přepravě předpisům na přepravě zúčastněných dopravců. Střelivo se k přepravě přijímá podle podmínek stanovených předpisy IATA DGR. Pro vývoz těchto zásilek platí přísná bezpečnostní opatření.</a:t>
            </a:r>
          </a:p>
          <a:p>
            <a:pPr marL="723900" lvl="2" indent="-457200" algn="just">
              <a:buFont typeface="Wingdings" panose="05000000000000000000" pitchFamily="2" charset="2"/>
              <a:buChar char="Ø"/>
              <a:defRPr/>
            </a:pPr>
            <a:r>
              <a:rPr lang="cs-CZ" altLang="cs-CZ" sz="2400" b="1" dirty="0" smtClean="0"/>
              <a:t>Přeprava vlhkého zboží </a:t>
            </a:r>
            <a:r>
              <a:rPr lang="cs-CZ" altLang="cs-CZ" sz="2400" dirty="0" smtClean="0"/>
              <a:t>- Vlhké zboží (u kterého mohou během přepravy unikat tekutiny nebo vlhkost), je k přepravě přijímáno pouze ve vodotěsných obalech. Jedná se zejména o chlazené zboží, čerstvé vlhčené květiny, ovoce a zeleninu.</a:t>
            </a:r>
          </a:p>
          <a:p>
            <a:pPr marL="723900" indent="-457200" algn="just">
              <a:buFont typeface="Wingdings" panose="05000000000000000000" pitchFamily="2" charset="2"/>
              <a:buChar char="Ø"/>
            </a:pPr>
            <a:r>
              <a:rPr lang="cs-CZ" altLang="cs-CZ" sz="2400" b="1" dirty="0" smtClean="0"/>
              <a:t>Přeprava objemného zboží </a:t>
            </a:r>
            <a:r>
              <a:rPr lang="cs-CZ" altLang="cs-CZ" sz="2400" dirty="0" smtClean="0"/>
              <a:t>- přijímá se k přepravě za podmínek, že se vejde do nákladového prostoru letadla a že je v tomto prostoru volné místo.</a:t>
            </a:r>
            <a:endParaRPr lang="cs-CZ" altLang="cs-CZ"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cs-CZ" b="1" dirty="0"/>
              <a:t>Zásilky zvláštní </a:t>
            </a:r>
            <a:r>
              <a:rPr lang="cs-CZ" b="1" dirty="0"/>
              <a:t>povahy (pokračování)</a:t>
            </a:r>
            <a:endParaRPr lang="cs-CZ" b="1" dirty="0"/>
          </a:p>
        </p:txBody>
      </p:sp>
    </p:spTree>
    <p:extLst>
      <p:ext uri="{BB962C8B-B14F-4D97-AF65-F5344CB8AC3E}">
        <p14:creationId xmlns:p14="http://schemas.microsoft.com/office/powerpoint/2010/main" val="2527820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1032" y="1632539"/>
            <a:ext cx="11037228" cy="5091043"/>
          </a:xfrm>
        </p:spPr>
        <p:txBody>
          <a:bodyPr>
            <a:noAutofit/>
          </a:bodyPr>
          <a:lstStyle/>
          <a:p>
            <a:pPr marL="444500" indent="-355600" algn="just">
              <a:buFont typeface="Wingdings" panose="05000000000000000000" pitchFamily="2" charset="2"/>
              <a:buChar char="Ø"/>
            </a:pPr>
            <a:r>
              <a:rPr lang="cs-CZ" altLang="cs-CZ" sz="2400" b="1" dirty="0" smtClean="0"/>
              <a:t>Přeprava dílčích zásilek </a:t>
            </a:r>
            <a:r>
              <a:rPr lang="cs-CZ" altLang="cs-CZ" sz="2400" dirty="0" smtClean="0"/>
              <a:t>- Nelze-li zásilku větší hmotnosti, která sestává z více kusů naložit celou do jednoho letadla, lze ji rozdělit na několik částí a dopravit postupně dvěma nebo více letadly téže letecké společnosti.</a:t>
            </a:r>
          </a:p>
          <a:p>
            <a:pPr marL="444500" indent="-355600" algn="just">
              <a:buFont typeface="Wingdings" panose="05000000000000000000" pitchFamily="2" charset="2"/>
              <a:buChar char="Ø"/>
            </a:pPr>
            <a:r>
              <a:rPr lang="cs-CZ" altLang="cs-CZ" sz="2400" b="1" dirty="0" smtClean="0"/>
              <a:t>Přeprava zvlášť těžkého zboží </a:t>
            </a:r>
            <a:r>
              <a:rPr lang="cs-CZ" altLang="cs-CZ" sz="2400" dirty="0" smtClean="0"/>
              <a:t>- Jedná se o zásilky, které překračují maximální hmotnost na m</a:t>
            </a:r>
            <a:r>
              <a:rPr lang="cs-CZ" altLang="cs-CZ" sz="2400" baseline="30000" dirty="0" smtClean="0"/>
              <a:t>2</a:t>
            </a:r>
            <a:r>
              <a:rPr lang="cs-CZ" altLang="cs-CZ" sz="2400" dirty="0" smtClean="0"/>
              <a:t> podlahy. Tyto zásilky musí být uloženy na podkladových materiálech, aby došlo k rozložení hmotnosti na větší plochu.</a:t>
            </a:r>
          </a:p>
          <a:p>
            <a:pPr marL="444500" lvl="2" indent="-355600" algn="just">
              <a:spcBef>
                <a:spcPts val="1000"/>
              </a:spcBef>
              <a:buFont typeface="Wingdings" panose="05000000000000000000" pitchFamily="2" charset="2"/>
              <a:buChar char="Ø"/>
            </a:pPr>
            <a:r>
              <a:rPr lang="cs-CZ" altLang="cs-CZ" sz="2400" b="1" dirty="0" smtClean="0"/>
              <a:t>Přeprava nedoprovázených zavazadel </a:t>
            </a:r>
            <a:r>
              <a:rPr lang="cs-CZ" altLang="cs-CZ" sz="2400" dirty="0" smtClean="0"/>
              <a:t>(</a:t>
            </a:r>
            <a:r>
              <a:rPr lang="cs-CZ" altLang="cs-CZ" sz="2400" dirty="0" err="1" smtClean="0"/>
              <a:t>unanccompanied</a:t>
            </a:r>
            <a:r>
              <a:rPr lang="cs-CZ" altLang="cs-CZ" sz="2400" dirty="0" smtClean="0"/>
              <a:t> </a:t>
            </a:r>
            <a:r>
              <a:rPr lang="cs-CZ" altLang="cs-CZ" sz="2400" dirty="0" err="1" smtClean="0"/>
              <a:t>baggage</a:t>
            </a:r>
            <a:r>
              <a:rPr lang="cs-CZ" altLang="cs-CZ" sz="2400" dirty="0" smtClean="0"/>
              <a:t> nebo </a:t>
            </a:r>
            <a:r>
              <a:rPr lang="cs-CZ" altLang="cs-CZ" sz="2400" dirty="0" err="1" smtClean="0"/>
              <a:t>baggage</a:t>
            </a:r>
            <a:r>
              <a:rPr lang="cs-CZ" altLang="cs-CZ" sz="2400" dirty="0" smtClean="0"/>
              <a:t> </a:t>
            </a:r>
            <a:r>
              <a:rPr lang="cs-CZ" altLang="cs-CZ" sz="2400" dirty="0" err="1" smtClean="0"/>
              <a:t>shipped</a:t>
            </a:r>
            <a:r>
              <a:rPr lang="cs-CZ" altLang="cs-CZ" sz="2400" dirty="0" smtClean="0"/>
              <a:t> as </a:t>
            </a:r>
            <a:r>
              <a:rPr lang="cs-CZ" altLang="cs-CZ" sz="2400" dirty="0" err="1" smtClean="0"/>
              <a:t>cargo</a:t>
            </a:r>
            <a:r>
              <a:rPr lang="cs-CZ" altLang="cs-CZ" sz="2400" dirty="0" smtClean="0"/>
              <a:t>) - Pokud cestující překročí hranici pro volnou hmotnost zavazadel (20 kg, resp. 30 kg), platí poplatek za přespočetné zavazadlo. Krom toho je povoleno, aby cestující určité zavazadlo podal jako nedoprovázené, čímž se toto zavazadlo stává zbožím.</a:t>
            </a:r>
          </a:p>
          <a:p>
            <a:pPr marL="444500" indent="-355600" algn="just">
              <a:buFont typeface="Wingdings" panose="05000000000000000000" pitchFamily="2" charset="2"/>
              <a:buChar char="Ø"/>
            </a:pPr>
            <a:endParaRPr lang="cs-CZ" altLang="cs-CZ" sz="2200" dirty="0"/>
          </a:p>
          <a:p>
            <a:pPr marL="88900" indent="0" algn="just">
              <a:buNone/>
            </a:pPr>
            <a:endParaRPr lang="en-GB" altLang="cs-CZ" sz="2200" b="1"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cs-CZ" b="1" dirty="0"/>
              <a:t>Zásilky zvláštní </a:t>
            </a:r>
            <a:r>
              <a:rPr lang="cs-CZ" b="1" dirty="0"/>
              <a:t>povahy (pokračování)</a:t>
            </a:r>
            <a:endParaRPr lang="cs-CZ" b="1" dirty="0"/>
          </a:p>
        </p:txBody>
      </p:sp>
    </p:spTree>
    <p:extLst>
      <p:ext uri="{BB962C8B-B14F-4D97-AF65-F5344CB8AC3E}">
        <p14:creationId xmlns:p14="http://schemas.microsoft.com/office/powerpoint/2010/main" val="3346954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2140</TotalTime>
  <Words>702</Words>
  <Application>Microsoft Office PowerPoint</Application>
  <PresentationFormat>Vlastní</PresentationFormat>
  <Paragraphs>32</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Office</vt:lpstr>
      <vt:lpstr>Technologie a řízení letecké dopravy: 12. Letecké zásilky</vt:lpstr>
      <vt:lpstr>Air Cargo – Druhy zásilek</vt:lpstr>
      <vt:lpstr>Zásilky zvláštní povahy</vt:lpstr>
      <vt:lpstr>Zásilky zvláštní povahy (pokračování)</vt:lpstr>
      <vt:lpstr>Zásilky zvláštní povahy (pokračování)</vt:lpstr>
      <vt:lpstr>Zásilky zvláštní povahy (pokračování)</vt:lpstr>
      <vt:lpstr>Zásilky zvláštní povahy (pokračování)</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Bartuška Ladislav</cp:lastModifiedBy>
  <cp:revision>142</cp:revision>
  <dcterms:created xsi:type="dcterms:W3CDTF">2017-05-10T10:51:34Z</dcterms:created>
  <dcterms:modified xsi:type="dcterms:W3CDTF">2017-07-06T20:09:26Z</dcterms:modified>
</cp:coreProperties>
</file>