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81" r:id="rId4"/>
    <p:sldId id="279" r:id="rId5"/>
    <p:sldId id="286" r:id="rId6"/>
    <p:sldId id="287" r:id="rId7"/>
    <p:sldId id="278" r:id="rId8"/>
    <p:sldId id="288" r:id="rId9"/>
    <p:sldId id="289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>
        <p:scale>
          <a:sx n="75" d="100"/>
          <a:sy n="75" d="100"/>
        </p:scale>
        <p:origin x="-4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7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Technologie a řízení letecké dopravy: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11. Letecká nákladní přeprava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1832" y="1397734"/>
            <a:ext cx="11037228" cy="4974203"/>
          </a:xfrm>
        </p:spPr>
        <p:txBody>
          <a:bodyPr>
            <a:noAutofit/>
          </a:bodyPr>
          <a:lstStyle/>
          <a:p>
            <a:pPr marL="566737" indent="-457200" algn="just">
              <a:buFontTx/>
              <a:buAutoNum type="arabicParenR"/>
              <a:defRPr/>
            </a:pPr>
            <a:r>
              <a:rPr lang="cs-CZ" altLang="cs-CZ" sz="2400" b="1" dirty="0"/>
              <a:t>Doprava </a:t>
            </a:r>
            <a:r>
              <a:rPr lang="cs-CZ" altLang="cs-CZ" sz="2400" b="1" dirty="0" smtClean="0"/>
              <a:t>nákladu </a:t>
            </a:r>
            <a:r>
              <a:rPr lang="cs-CZ" altLang="cs-CZ" sz="2400" b="1" dirty="0"/>
              <a:t>prováděná jako </a:t>
            </a:r>
            <a:r>
              <a:rPr lang="cs-CZ" altLang="cs-CZ" sz="2400" b="1" dirty="0" smtClean="0"/>
              <a:t>doplňková </a:t>
            </a:r>
            <a:r>
              <a:rPr lang="cs-CZ" altLang="cs-CZ" sz="2400" dirty="0"/>
              <a:t>na pravidelných linkových letech v letadlech,  která přepravují především cestující, jejich zavazadla a poštu</a:t>
            </a:r>
            <a:r>
              <a:rPr lang="cs-CZ" altLang="cs-CZ" sz="2400" dirty="0" smtClean="0"/>
              <a:t>.</a:t>
            </a:r>
            <a:endParaRPr lang="cs-CZ" altLang="cs-CZ" sz="900" dirty="0"/>
          </a:p>
          <a:p>
            <a:pPr marL="566737" indent="-457200" algn="just">
              <a:buFontTx/>
              <a:buAutoNum type="arabicParenR"/>
              <a:defRPr/>
            </a:pPr>
            <a:r>
              <a:rPr lang="cs-CZ" altLang="cs-CZ" sz="2400" b="1" dirty="0"/>
              <a:t>Pravidelná doprava</a:t>
            </a:r>
            <a:r>
              <a:rPr lang="cs-CZ" altLang="cs-CZ" sz="2400" dirty="0"/>
              <a:t> nákladů </a:t>
            </a:r>
            <a:r>
              <a:rPr lang="cs-CZ" altLang="cs-CZ" sz="2400" b="1" dirty="0"/>
              <a:t>prováděná nákladními letadly</a:t>
            </a:r>
            <a:r>
              <a:rPr lang="cs-CZ" altLang="cs-CZ" sz="2400" dirty="0"/>
              <a:t>. Tento způsob je provozovaný velkokapacitními letadly</a:t>
            </a:r>
            <a:r>
              <a:rPr lang="cs-CZ" altLang="cs-CZ" sz="2400" dirty="0" smtClean="0"/>
              <a:t>.</a:t>
            </a:r>
            <a:endParaRPr lang="cs-CZ" altLang="cs-CZ" sz="900" dirty="0"/>
          </a:p>
          <a:p>
            <a:pPr marL="566737" indent="-457200" algn="just">
              <a:buFontTx/>
              <a:buAutoNum type="arabicParenR"/>
              <a:defRPr/>
            </a:pPr>
            <a:r>
              <a:rPr lang="cs-CZ" altLang="cs-CZ" sz="2400" b="1"/>
              <a:t>Doprava </a:t>
            </a:r>
            <a:r>
              <a:rPr lang="cs-CZ" altLang="cs-CZ" sz="2400" b="1" smtClean="0"/>
              <a:t>nákladu </a:t>
            </a:r>
            <a:r>
              <a:rPr lang="cs-CZ" altLang="cs-CZ" sz="2400" b="1" dirty="0"/>
              <a:t>na bázi </a:t>
            </a:r>
            <a:r>
              <a:rPr lang="cs-CZ" altLang="cs-CZ" sz="2400" b="1" dirty="0" smtClean="0"/>
              <a:t>charteru - </a:t>
            </a:r>
            <a:r>
              <a:rPr lang="cs-CZ" altLang="cs-CZ" sz="2400" dirty="0"/>
              <a:t>tj. nájmu nákladního velkokapacitního popř. upraveného nákladního letadla na konkrétní přepravu </a:t>
            </a:r>
            <a:r>
              <a:rPr lang="cs-CZ" altLang="cs-CZ" sz="2400" dirty="0" smtClean="0"/>
              <a:t>– osvědčuje se </a:t>
            </a:r>
            <a:r>
              <a:rPr lang="cs-CZ" altLang="cs-CZ" sz="2400" dirty="0"/>
              <a:t>při přepravách živých zvířat, havarijních dodávek při živelných pohromách apod. </a:t>
            </a:r>
            <a:endParaRPr lang="cs-CZ" sz="2400" dirty="0"/>
          </a:p>
          <a:p>
            <a:pPr marL="109537" indent="0">
              <a:buFont typeface="Georgia" pitchFamily="18" charset="0"/>
              <a:buNone/>
              <a:defRPr/>
            </a:pPr>
            <a:r>
              <a:rPr lang="cs-CZ" sz="2400" dirty="0"/>
              <a:t>Formy nákladu:</a:t>
            </a:r>
          </a:p>
          <a:p>
            <a:pPr>
              <a:spcBef>
                <a:spcPts val="600"/>
              </a:spcBef>
              <a:defRPr/>
            </a:pPr>
            <a:r>
              <a:rPr lang="cs-CZ" sz="2400" dirty="0"/>
              <a:t>Volně ložené</a:t>
            </a:r>
          </a:p>
          <a:p>
            <a:pPr>
              <a:spcBef>
                <a:spcPts val="600"/>
              </a:spcBef>
              <a:defRPr/>
            </a:pPr>
            <a:r>
              <a:rPr lang="cs-CZ" sz="2400" dirty="0"/>
              <a:t>Letecké kontejnery nebo letecké palety</a:t>
            </a:r>
          </a:p>
          <a:p>
            <a:pPr>
              <a:spcBef>
                <a:spcPts val="600"/>
              </a:spcBef>
              <a:defRPr/>
            </a:pPr>
            <a:r>
              <a:rPr lang="cs-CZ" sz="2400" dirty="0"/>
              <a:t>Kombinace</a:t>
            </a:r>
          </a:p>
          <a:p>
            <a:pPr marL="457200" indent="-457200" algn="just">
              <a:buFont typeface="+mj-lt"/>
              <a:buAutoNum type="arabicParenR"/>
              <a:defRPr/>
            </a:pPr>
            <a:endParaRPr lang="cs-CZ" sz="2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787400" y="312370"/>
            <a:ext cx="10515600" cy="1325563"/>
          </a:xfrm>
        </p:spPr>
        <p:txBody>
          <a:bodyPr/>
          <a:lstStyle/>
          <a:p>
            <a:r>
              <a:rPr lang="cs-CZ" b="1" dirty="0" smtClean="0"/>
              <a:t>Air </a:t>
            </a:r>
            <a:r>
              <a:rPr lang="cs-CZ" b="1" dirty="0" err="1" smtClean="0"/>
              <a:t>Cargo</a:t>
            </a:r>
            <a:r>
              <a:rPr lang="cs-CZ" b="1" dirty="0" smtClean="0"/>
              <a:t> – shrnutí základních forem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0452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1288" y="1202760"/>
            <a:ext cx="11298111" cy="497420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buNone/>
              <a:defRPr/>
            </a:pPr>
            <a:r>
              <a:rPr lang="cs-CZ" sz="2400" dirty="0" smtClean="0"/>
              <a:t>Obecné podmínky a kroky:</a:t>
            </a:r>
          </a:p>
          <a:p>
            <a:pPr marL="457200" indent="-457200" algn="just">
              <a:spcBef>
                <a:spcPts val="600"/>
              </a:spcBef>
              <a:buAutoNum type="arabicParenR"/>
              <a:defRPr/>
            </a:pPr>
            <a:r>
              <a:rPr lang="cs-CZ" sz="2400" dirty="0" smtClean="0"/>
              <a:t>Odesílatel souhlasí s přepravními podmínkami dané letecké společnosti (např. všeobecné přepravní podmínky IATA) – náklad musí být v souladu s obsahem všeobecných podmínek.</a:t>
            </a:r>
          </a:p>
          <a:p>
            <a:pPr marL="457200" indent="-457200" algn="just">
              <a:spcBef>
                <a:spcPts val="600"/>
              </a:spcBef>
              <a:buFont typeface="Arial" panose="020B0604020202020204" pitchFamily="34" charset="0"/>
              <a:buAutoNum type="arabicParenR"/>
              <a:defRPr/>
            </a:pPr>
            <a:r>
              <a:rPr lang="cs-CZ" sz="2400" dirty="0"/>
              <a:t>Přijaté zboží k přepravě musí splňovat všechny náležitosti (např. řádně zabalená zásilka, zda jsou vystaveny potřebné dokumenty, aj</a:t>
            </a:r>
            <a:r>
              <a:rPr lang="cs-CZ" sz="2400" dirty="0" smtClean="0"/>
              <a:t>.)</a:t>
            </a:r>
          </a:p>
          <a:p>
            <a:pPr marL="457200" indent="-457200" algn="just">
              <a:spcBef>
                <a:spcPts val="600"/>
              </a:spcBef>
              <a:buAutoNum type="arabicParenR"/>
              <a:defRPr/>
            </a:pPr>
            <a:r>
              <a:rPr lang="cs-CZ" sz="2400" dirty="0" smtClean="0"/>
              <a:t>Zásilky zvláštní povahy musí rovněž splňovat všechny specifické náležitosti pro přepravu jednotlivých komodit (viz. dále)</a:t>
            </a:r>
          </a:p>
          <a:p>
            <a:pPr marL="457200" indent="-457200" algn="just">
              <a:spcBef>
                <a:spcPts val="600"/>
              </a:spcBef>
              <a:buAutoNum type="arabicParenR"/>
              <a:defRPr/>
            </a:pPr>
            <a:r>
              <a:rPr lang="cs-CZ" sz="2400" dirty="0" smtClean="0"/>
              <a:t>Přepravu daného zboží zároveň nezakazují </a:t>
            </a:r>
            <a:r>
              <a:rPr lang="cs-CZ" sz="2400" dirty="0"/>
              <a:t>zákony nebo předpisy </a:t>
            </a:r>
            <a:r>
              <a:rPr lang="cs-CZ" sz="2400" dirty="0" smtClean="0"/>
              <a:t>dotčených zemí.</a:t>
            </a:r>
          </a:p>
          <a:p>
            <a:pPr marL="457200" indent="-457200" algn="just">
              <a:spcBef>
                <a:spcPts val="600"/>
              </a:spcBef>
              <a:buFont typeface="Arial" panose="020B0604020202020204" pitchFamily="34" charset="0"/>
              <a:buAutoNum type="arabicParenR"/>
              <a:defRPr/>
            </a:pPr>
            <a:r>
              <a:rPr lang="cs-CZ" sz="2400" dirty="0"/>
              <a:t>Pracovník leteckého dopravce či jeho agent po kontrole zboží zvolí vhodný tarif a vystaví zákazníkovi </a:t>
            </a:r>
            <a:r>
              <a:rPr lang="cs-CZ" sz="2400" b="1" dirty="0"/>
              <a:t>letecký nákladní list (Air </a:t>
            </a:r>
            <a:r>
              <a:rPr lang="cs-CZ" sz="2400" b="1" dirty="0" err="1"/>
              <a:t>Waybill</a:t>
            </a:r>
            <a:r>
              <a:rPr lang="cs-CZ" sz="2400" b="1" dirty="0"/>
              <a:t> - AWB)</a:t>
            </a:r>
            <a:r>
              <a:rPr lang="cs-CZ" sz="2400" dirty="0"/>
              <a:t>. Sazba je vypočtena dle dokumentu </a:t>
            </a:r>
            <a:r>
              <a:rPr lang="cs-CZ" sz="2400" b="1" dirty="0" err="1"/>
              <a:t>The</a:t>
            </a:r>
            <a:r>
              <a:rPr lang="cs-CZ" sz="2400" b="1" dirty="0"/>
              <a:t> Air </a:t>
            </a:r>
            <a:r>
              <a:rPr lang="cs-CZ" sz="2400" b="1" dirty="0" err="1"/>
              <a:t>Cargo</a:t>
            </a:r>
            <a:r>
              <a:rPr lang="cs-CZ" sz="2400" b="1" dirty="0"/>
              <a:t> </a:t>
            </a:r>
            <a:r>
              <a:rPr lang="cs-CZ" sz="2400" b="1" dirty="0" err="1"/>
              <a:t>Tariff</a:t>
            </a:r>
            <a:r>
              <a:rPr lang="cs-CZ" sz="2400" b="1" dirty="0"/>
              <a:t> (TACT)</a:t>
            </a:r>
            <a:r>
              <a:rPr lang="cs-CZ" sz="2400" dirty="0"/>
              <a:t> nebo je zvolena zvláštní tarifní koncepce.</a:t>
            </a:r>
          </a:p>
          <a:p>
            <a:pPr marL="457200" indent="-457200" algn="just">
              <a:buAutoNum type="arabicParenR"/>
              <a:defRPr/>
            </a:pPr>
            <a:endParaRPr lang="cs-CZ" sz="2200" dirty="0" smtClean="0"/>
          </a:p>
          <a:p>
            <a:pPr marL="457200" indent="-457200" algn="just">
              <a:buAutoNum type="arabicParenR"/>
              <a:defRPr/>
            </a:pPr>
            <a:endParaRPr lang="cs-CZ" sz="2200" dirty="0" smtClean="0"/>
          </a:p>
          <a:p>
            <a:pPr marL="457200" indent="-457200" algn="just">
              <a:buAutoNum type="arabicParenR"/>
              <a:defRPr/>
            </a:pPr>
            <a:endParaRPr lang="cs-CZ" sz="2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787400" y="109170"/>
            <a:ext cx="10515600" cy="1325563"/>
          </a:xfrm>
        </p:spPr>
        <p:txBody>
          <a:bodyPr/>
          <a:lstStyle/>
          <a:p>
            <a:r>
              <a:rPr lang="cs-CZ" b="1" dirty="0" smtClean="0"/>
              <a:t>Přijetí zboží k letecké přepravě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1443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5632" y="1202760"/>
            <a:ext cx="11369968" cy="4974203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sk-SK" sz="2300" dirty="0"/>
              <a:t>Je </a:t>
            </a:r>
            <a:r>
              <a:rPr lang="cs-CZ" sz="2300" dirty="0" smtClean="0"/>
              <a:t>nejdůležitějším</a:t>
            </a:r>
            <a:r>
              <a:rPr lang="sk-SK" sz="2300" dirty="0" smtClean="0"/>
              <a:t> </a:t>
            </a:r>
            <a:r>
              <a:rPr lang="sk-SK" sz="2300" dirty="0"/>
              <a:t>leteckým </a:t>
            </a:r>
            <a:r>
              <a:rPr lang="cs-CZ" sz="2300" dirty="0" smtClean="0"/>
              <a:t>dokumentem</a:t>
            </a:r>
            <a:r>
              <a:rPr lang="sk-SK" sz="2300" dirty="0" smtClean="0"/>
              <a:t> </a:t>
            </a:r>
            <a:r>
              <a:rPr lang="sk-SK" sz="2300" dirty="0"/>
              <a:t>v nákladní LD, </a:t>
            </a:r>
            <a:r>
              <a:rPr lang="sk-SK" sz="2300" dirty="0" err="1"/>
              <a:t>který</a:t>
            </a:r>
            <a:r>
              <a:rPr lang="sk-SK" sz="2300" dirty="0"/>
              <a:t> vystavuje letecký </a:t>
            </a:r>
            <a:r>
              <a:rPr lang="sk-SK" sz="2300" dirty="0" err="1"/>
              <a:t>dopravce</a:t>
            </a:r>
            <a:r>
              <a:rPr lang="sk-SK" sz="2300" dirty="0"/>
              <a:t> nebo jeho </a:t>
            </a:r>
            <a:r>
              <a:rPr lang="sk-SK" sz="2300" dirty="0" smtClean="0"/>
              <a:t>agent. Základní </a:t>
            </a:r>
            <a:r>
              <a:rPr lang="sk-SK" sz="2300" dirty="0" err="1" smtClean="0"/>
              <a:t>funkce</a:t>
            </a:r>
            <a:r>
              <a:rPr lang="sk-SK" sz="2300" dirty="0" smtClean="0"/>
              <a:t> AWB </a:t>
            </a:r>
            <a:r>
              <a:rPr lang="sk-SK" sz="2300" dirty="0" err="1" smtClean="0"/>
              <a:t>jsou</a:t>
            </a:r>
            <a:r>
              <a:rPr lang="sk-SK" sz="2300" dirty="0" smtClean="0"/>
              <a:t> </a:t>
            </a:r>
            <a:r>
              <a:rPr lang="sk-SK" sz="2300" dirty="0" err="1" smtClean="0"/>
              <a:t>následující</a:t>
            </a:r>
            <a:r>
              <a:rPr lang="sk-SK" sz="2300" dirty="0" smtClean="0"/>
              <a:t>:</a:t>
            </a:r>
          </a:p>
          <a:p>
            <a:pPr marL="622300" indent="-355600">
              <a:spcBef>
                <a:spcPts val="800"/>
              </a:spcBef>
              <a:buFont typeface="Wingdings" panose="05000000000000000000" pitchFamily="2" charset="2"/>
              <a:buChar char="Ø"/>
              <a:defRPr/>
            </a:pPr>
            <a:r>
              <a:rPr lang="cs-CZ" sz="2300" dirty="0"/>
              <a:t>Ověřený odesílatelem a dopravcem je dokladem o uzavření </a:t>
            </a:r>
            <a:r>
              <a:rPr lang="cs-CZ" sz="2300" dirty="0" smtClean="0"/>
              <a:t>přepravní smlouvy </a:t>
            </a:r>
            <a:r>
              <a:rPr lang="cs-CZ" sz="2300" dirty="0"/>
              <a:t>mezi odesílatelem a </a:t>
            </a:r>
            <a:r>
              <a:rPr lang="cs-CZ" sz="2300" dirty="0" smtClean="0"/>
              <a:t>dopravcem;</a:t>
            </a:r>
            <a:endParaRPr lang="cs-CZ" sz="2300" dirty="0"/>
          </a:p>
          <a:p>
            <a:pPr marL="622300" indent="-355600">
              <a:spcBef>
                <a:spcPts val="800"/>
              </a:spcBef>
              <a:buFont typeface="Wingdings" panose="05000000000000000000" pitchFamily="2" charset="2"/>
              <a:buChar char="Ø"/>
              <a:defRPr/>
            </a:pPr>
            <a:r>
              <a:rPr lang="cs-CZ" sz="2300" dirty="0"/>
              <a:t>Je dokladem o převzetí zboží k </a:t>
            </a:r>
            <a:r>
              <a:rPr lang="cs-CZ" sz="2300" dirty="0" smtClean="0"/>
              <a:t>přepravě;</a:t>
            </a:r>
            <a:endParaRPr lang="cs-CZ" sz="2300" dirty="0"/>
          </a:p>
          <a:p>
            <a:pPr marL="622300" indent="-355600">
              <a:spcBef>
                <a:spcPts val="800"/>
              </a:spcBef>
              <a:buFont typeface="Wingdings" panose="05000000000000000000" pitchFamily="2" charset="2"/>
              <a:buChar char="Ø"/>
              <a:defRPr/>
            </a:pPr>
            <a:r>
              <a:rPr lang="cs-CZ" sz="2300" dirty="0"/>
              <a:t>Je současně </a:t>
            </a:r>
            <a:r>
              <a:rPr lang="cs-CZ" sz="2300" dirty="0" smtClean="0"/>
              <a:t>fakturou;</a:t>
            </a:r>
            <a:endParaRPr lang="cs-CZ" sz="2300" dirty="0"/>
          </a:p>
          <a:p>
            <a:pPr marL="622300" indent="-355600">
              <a:spcBef>
                <a:spcPts val="800"/>
              </a:spcBef>
              <a:buFont typeface="Wingdings" panose="05000000000000000000" pitchFamily="2" charset="2"/>
              <a:buChar char="Ø"/>
              <a:defRPr/>
            </a:pPr>
            <a:r>
              <a:rPr lang="cs-CZ" sz="2300" dirty="0" smtClean="0"/>
              <a:t>Je </a:t>
            </a:r>
            <a:r>
              <a:rPr lang="cs-CZ" sz="2300" dirty="0"/>
              <a:t>dokladem o zaplacení </a:t>
            </a:r>
            <a:r>
              <a:rPr lang="cs-CZ" sz="2300" dirty="0" smtClean="0"/>
              <a:t>pojistného;</a:t>
            </a:r>
            <a:endParaRPr lang="cs-CZ" sz="2300" dirty="0"/>
          </a:p>
          <a:p>
            <a:pPr marL="622300" indent="-355600">
              <a:spcBef>
                <a:spcPts val="800"/>
              </a:spcBef>
              <a:buFont typeface="Wingdings" panose="05000000000000000000" pitchFamily="2" charset="2"/>
              <a:buChar char="Ø"/>
              <a:defRPr/>
            </a:pPr>
            <a:r>
              <a:rPr lang="cs-CZ" sz="2300" dirty="0"/>
              <a:t>Je zároveň celním </a:t>
            </a:r>
            <a:r>
              <a:rPr lang="cs-CZ" sz="2300" dirty="0" smtClean="0"/>
              <a:t>prohlášením;</a:t>
            </a:r>
            <a:endParaRPr lang="cs-CZ" sz="2300" dirty="0"/>
          </a:p>
          <a:p>
            <a:pPr marL="622300" indent="-355600">
              <a:spcBef>
                <a:spcPts val="800"/>
              </a:spcBef>
              <a:buFont typeface="Wingdings" panose="05000000000000000000" pitchFamily="2" charset="2"/>
              <a:buChar char="Ø"/>
              <a:defRPr/>
            </a:pPr>
            <a:r>
              <a:rPr lang="cs-CZ" sz="2300" dirty="0"/>
              <a:t>Je zdrojem informací (od kdy platí AWB, manipulace s nákladem, odeslání a doručení </a:t>
            </a:r>
            <a:r>
              <a:rPr lang="cs-CZ" sz="2300" dirty="0" smtClean="0"/>
              <a:t>zásilky, apod.).</a:t>
            </a:r>
          </a:p>
          <a:p>
            <a:pPr marL="0" indent="0">
              <a:spcBef>
                <a:spcPts val="800"/>
              </a:spcBef>
              <a:buNone/>
              <a:defRPr/>
            </a:pPr>
            <a:r>
              <a:rPr lang="cs-CZ" sz="2300" dirty="0" smtClean="0"/>
              <a:t>Letecký nákladní list se skládá ze 3 originálů a kopií. Originály získávají hlavní dopravce, odesílatel a příjemce v místě určení. Zbylé kopie obdrží subjekty zúčastněné na přepravě.</a:t>
            </a:r>
            <a:endParaRPr lang="cs-CZ" sz="2300" dirty="0"/>
          </a:p>
          <a:p>
            <a:pPr marL="0" indent="0">
              <a:buNone/>
            </a:pPr>
            <a:endParaRPr lang="cs-CZ" sz="2400" dirty="0" smtClean="0"/>
          </a:p>
          <a:p>
            <a:endParaRPr lang="en-GB" altLang="cs-CZ" sz="2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711200" y="247650"/>
            <a:ext cx="10515600" cy="1325563"/>
          </a:xfrm>
        </p:spPr>
        <p:txBody>
          <a:bodyPr/>
          <a:lstStyle/>
          <a:p>
            <a:r>
              <a:rPr lang="cs-CZ" b="1" dirty="0" smtClean="0"/>
              <a:t>Air </a:t>
            </a:r>
            <a:r>
              <a:rPr lang="cs-CZ" b="1" dirty="0" err="1" smtClean="0"/>
              <a:t>Waybill</a:t>
            </a:r>
            <a:r>
              <a:rPr lang="cs-CZ" b="1" dirty="0" smtClean="0"/>
              <a:t> (AWB) - funkce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3211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332" y="1202760"/>
            <a:ext cx="11037228" cy="49742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400" dirty="0" smtClean="0"/>
              <a:t>Tarif v letecké nákladní dopravě upravuje dokument TACT, který stanovuje pro dané přepravní relace sazby za kilogram nákladu či minimální paušální sazby . Výpočet výše přepravného má svá pravidla, zohledňuje se druh a rozměry nákladu. Jedná se o sazby pro zboží:</a:t>
            </a:r>
          </a:p>
          <a:p>
            <a:pPr marL="622300" indent="-355600" algn="just">
              <a:spcBef>
                <a:spcPts val="600"/>
              </a:spcBef>
            </a:pPr>
            <a:r>
              <a:rPr lang="cs-CZ" sz="2400" dirty="0" smtClean="0"/>
              <a:t>Všeobecné sazby (General </a:t>
            </a:r>
            <a:r>
              <a:rPr lang="cs-CZ" sz="2400" dirty="0" err="1" smtClean="0"/>
              <a:t>Cargo</a:t>
            </a:r>
            <a:r>
              <a:rPr lang="cs-CZ" sz="2400" dirty="0" smtClean="0"/>
              <a:t> </a:t>
            </a:r>
            <a:r>
              <a:rPr lang="cs-CZ" sz="2400" dirty="0" err="1" smtClean="0"/>
              <a:t>Rates</a:t>
            </a:r>
            <a:r>
              <a:rPr lang="cs-CZ" sz="2400" dirty="0" smtClean="0"/>
              <a:t> – GCR) – aplikují se </a:t>
            </a:r>
            <a:r>
              <a:rPr lang="cs-CZ" sz="2400" dirty="0"/>
              <a:t>na přepravu zboží, které není zařazeno </a:t>
            </a:r>
            <a:r>
              <a:rPr lang="cs-CZ" sz="2400" dirty="0" smtClean="0"/>
              <a:t>v </a:t>
            </a:r>
            <a:r>
              <a:rPr lang="cs-CZ" sz="2400" dirty="0"/>
              <a:t>jiné třídě zařazení</a:t>
            </a:r>
            <a:r>
              <a:rPr lang="cs-CZ" sz="2400" dirty="0" smtClean="0"/>
              <a:t>.</a:t>
            </a:r>
          </a:p>
          <a:p>
            <a:pPr marL="622300" indent="-355600" algn="just">
              <a:spcBef>
                <a:spcPts val="600"/>
              </a:spcBef>
            </a:pPr>
            <a:r>
              <a:rPr lang="cs-CZ" sz="2400" dirty="0" smtClean="0"/>
              <a:t>Komoditní sazby (</a:t>
            </a:r>
            <a:r>
              <a:rPr lang="cs-CZ" sz="2400" dirty="0" err="1" smtClean="0"/>
              <a:t>Specific</a:t>
            </a:r>
            <a:r>
              <a:rPr lang="cs-CZ" sz="2400" dirty="0" smtClean="0"/>
              <a:t> </a:t>
            </a:r>
            <a:r>
              <a:rPr lang="cs-CZ" sz="2400" dirty="0" err="1" smtClean="0"/>
              <a:t>Commodity</a:t>
            </a:r>
            <a:r>
              <a:rPr lang="cs-CZ" sz="2400" dirty="0" smtClean="0"/>
              <a:t> </a:t>
            </a:r>
            <a:r>
              <a:rPr lang="cs-CZ" sz="2400" dirty="0" err="1" smtClean="0"/>
              <a:t>Rates</a:t>
            </a:r>
            <a:r>
              <a:rPr lang="cs-CZ" sz="2400" dirty="0"/>
              <a:t> – SCR) - Pro určitý druh zboží, uvedený v tarifu čtyřmístným </a:t>
            </a:r>
            <a:r>
              <a:rPr lang="cs-CZ" sz="2400" dirty="0" smtClean="0"/>
              <a:t>kódem.</a:t>
            </a:r>
          </a:p>
          <a:p>
            <a:pPr marL="622300" indent="-355600" algn="just">
              <a:spcBef>
                <a:spcPts val="600"/>
              </a:spcBef>
            </a:pPr>
            <a:r>
              <a:rPr lang="cs-CZ" sz="2400" dirty="0" smtClean="0"/>
              <a:t>Zbožové klasifikační sazby (</a:t>
            </a:r>
            <a:r>
              <a:rPr lang="cs-CZ" sz="2400" dirty="0" err="1" smtClean="0"/>
              <a:t>Class</a:t>
            </a:r>
            <a:r>
              <a:rPr lang="cs-CZ" sz="2400" dirty="0" smtClean="0"/>
              <a:t> </a:t>
            </a:r>
            <a:r>
              <a:rPr lang="cs-CZ" sz="2400" dirty="0" err="1" smtClean="0"/>
              <a:t>Rates</a:t>
            </a:r>
            <a:r>
              <a:rPr lang="cs-CZ" sz="2400" dirty="0" smtClean="0"/>
              <a:t> – CR) </a:t>
            </a:r>
            <a:r>
              <a:rPr lang="cs-CZ" sz="2400" dirty="0"/>
              <a:t>- Tyto sazby se používají výhradně pro zboží vyjmenované v tarifu. Jedná se o toto zboží</a:t>
            </a:r>
            <a:r>
              <a:rPr lang="cs-CZ" sz="2400" dirty="0" smtClean="0"/>
              <a:t>:</a:t>
            </a:r>
            <a:endParaRPr lang="cs-CZ" sz="2400" dirty="0"/>
          </a:p>
          <a:p>
            <a:pPr marL="1346200" indent="-3556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400" dirty="0" smtClean="0"/>
              <a:t>živá zvířata, ceniny, lidské ostatky v rakvích a urnách, tiskopisy</a:t>
            </a:r>
            <a:r>
              <a:rPr lang="cs-CZ" sz="2400" dirty="0"/>
              <a:t>(časopisy, noviny, knihy, magazíny, katalogy atd</a:t>
            </a:r>
            <a:r>
              <a:rPr lang="cs-CZ" sz="2400" dirty="0" smtClean="0"/>
              <a:t>.), </a:t>
            </a:r>
            <a:r>
              <a:rPr lang="cs-CZ" sz="2400" dirty="0"/>
              <a:t>n</a:t>
            </a:r>
            <a:r>
              <a:rPr lang="cs-CZ" sz="2400" dirty="0" smtClean="0"/>
              <a:t>edoprovázená zavazadla, aj.</a:t>
            </a:r>
            <a:endParaRPr lang="cs-CZ" sz="24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711200" y="133350"/>
            <a:ext cx="10515600" cy="1325563"/>
          </a:xfrm>
        </p:spPr>
        <p:txBody>
          <a:bodyPr/>
          <a:lstStyle/>
          <a:p>
            <a:r>
              <a:rPr lang="cs-CZ" b="1" dirty="0" smtClean="0"/>
              <a:t>Tarif TACT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9432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7232" y="1796044"/>
            <a:ext cx="11037228" cy="4974203"/>
          </a:xfrm>
        </p:spPr>
        <p:txBody>
          <a:bodyPr>
            <a:noAutofit/>
          </a:bodyPr>
          <a:lstStyle/>
          <a:p>
            <a:pPr marL="622300" lvl="0" indent="-355600" algn="just">
              <a:buFont typeface="Wingdings" panose="05000000000000000000" pitchFamily="2" charset="2"/>
              <a:buChar char="Ø"/>
            </a:pPr>
            <a:r>
              <a:rPr lang="cs-CZ" sz="2400" dirty="0" smtClean="0"/>
              <a:t>tarif </a:t>
            </a:r>
            <a:r>
              <a:rPr lang="cs-CZ" sz="2400" dirty="0"/>
              <a:t>,,z domu do domu",</a:t>
            </a:r>
          </a:p>
          <a:p>
            <a:pPr marL="622300" lvl="0" indent="-355600" algn="just">
              <a:buFont typeface="Wingdings" panose="05000000000000000000" pitchFamily="2" charset="2"/>
              <a:buChar char="Ø"/>
            </a:pPr>
            <a:r>
              <a:rPr lang="cs-CZ" sz="2400" dirty="0"/>
              <a:t>expresní tarif,</a:t>
            </a:r>
          </a:p>
          <a:p>
            <a:pPr marL="622300" lvl="0" indent="-355600" algn="just">
              <a:buFont typeface="Wingdings" panose="05000000000000000000" pitchFamily="2" charset="2"/>
              <a:buChar char="Ø"/>
            </a:pPr>
            <a:r>
              <a:rPr lang="cs-CZ" sz="2400" dirty="0"/>
              <a:t>paušální tarif na kus/jednotku,</a:t>
            </a:r>
          </a:p>
          <a:p>
            <a:pPr marL="622300" lvl="0" indent="-355600" algn="just">
              <a:buFont typeface="Wingdings" panose="05000000000000000000" pitchFamily="2" charset="2"/>
              <a:buChar char="Ø"/>
            </a:pPr>
            <a:r>
              <a:rPr lang="cs-CZ" sz="2400" dirty="0" smtClean="0"/>
              <a:t>smluvní </a:t>
            </a:r>
            <a:r>
              <a:rPr lang="cs-CZ" sz="2400" dirty="0"/>
              <a:t>sazby,</a:t>
            </a:r>
          </a:p>
          <a:p>
            <a:pPr marL="622300" lvl="0" indent="-355600" algn="just">
              <a:buFont typeface="Wingdings" panose="05000000000000000000" pitchFamily="2" charset="2"/>
              <a:buChar char="Ø"/>
            </a:pPr>
            <a:r>
              <a:rPr lang="cs-CZ" sz="2400" dirty="0"/>
              <a:t>tarif pro </a:t>
            </a:r>
            <a:r>
              <a:rPr lang="cs-CZ" sz="2400" dirty="0" smtClean="0"/>
              <a:t>letecké kontejnery </a:t>
            </a:r>
            <a:r>
              <a:rPr lang="cs-CZ" sz="2400" dirty="0"/>
              <a:t>a palety</a:t>
            </a:r>
            <a:r>
              <a:rPr lang="cs-CZ" sz="2400" dirty="0" smtClean="0"/>
              <a:t>.</a:t>
            </a:r>
          </a:p>
          <a:p>
            <a:pPr lvl="0" algn="just"/>
            <a:endParaRPr lang="cs-CZ" sz="2400" dirty="0"/>
          </a:p>
          <a:p>
            <a:pPr marL="0" indent="0" algn="just">
              <a:buNone/>
            </a:pPr>
            <a:r>
              <a:rPr lang="cs-CZ" sz="2400" dirty="0" smtClean="0"/>
              <a:t>V rámci přepravy mohou být účtovány vedlejší poplatky, např</a:t>
            </a:r>
            <a:r>
              <a:rPr lang="cs-CZ" sz="2400" dirty="0"/>
              <a:t>. </a:t>
            </a:r>
            <a:r>
              <a:rPr lang="cs-CZ" sz="2400" dirty="0" smtClean="0"/>
              <a:t>poplatek za vystavení </a:t>
            </a:r>
            <a:r>
              <a:rPr lang="cs-CZ" sz="2400" dirty="0"/>
              <a:t>nákl. listu, celní odbavení, osvědčení o původu apod.</a:t>
            </a:r>
          </a:p>
          <a:p>
            <a:pPr lvl="0"/>
            <a:endParaRPr lang="cs-CZ" sz="2400" dirty="0"/>
          </a:p>
          <a:p>
            <a:endParaRPr lang="en-GB" altLang="cs-CZ" sz="2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711200" y="133350"/>
            <a:ext cx="10515600" cy="1325563"/>
          </a:xfrm>
        </p:spPr>
        <p:txBody>
          <a:bodyPr/>
          <a:lstStyle/>
          <a:p>
            <a:r>
              <a:rPr lang="cs-CZ" b="1" dirty="0" smtClean="0"/>
              <a:t>Zvláštní tarifní koncepce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382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3732" y="1574800"/>
            <a:ext cx="11037228" cy="5091043"/>
          </a:xfrm>
        </p:spPr>
        <p:txBody>
          <a:bodyPr>
            <a:noAutofit/>
          </a:bodyPr>
          <a:lstStyle/>
          <a:p>
            <a:pPr marL="266700" lvl="2" indent="0">
              <a:buNone/>
              <a:defRPr/>
            </a:pPr>
            <a:r>
              <a:rPr lang="cs-CZ" sz="2400" dirty="0" smtClean="0"/>
              <a:t>Jedná se o unifikované </a:t>
            </a:r>
            <a:r>
              <a:rPr lang="cs-CZ" sz="2400" b="1" dirty="0" smtClean="0"/>
              <a:t>letecké kontejnery a palety </a:t>
            </a:r>
            <a:r>
              <a:rPr lang="cs-CZ" sz="2400" dirty="0" smtClean="0"/>
              <a:t>schválené organizací IATA. Cena </a:t>
            </a:r>
            <a:r>
              <a:rPr lang="cs-CZ" sz="2400" dirty="0"/>
              <a:t>za přepravu kontejnerů a palet platí do tarifem stanoveného hmotnostního limitu, tzv. „Pivot </a:t>
            </a:r>
            <a:r>
              <a:rPr lang="cs-CZ" sz="2400" dirty="0" err="1"/>
              <a:t>weight</a:t>
            </a:r>
            <a:r>
              <a:rPr lang="cs-CZ" sz="2400" dirty="0" smtClean="0"/>
              <a:t>“.</a:t>
            </a:r>
            <a:endParaRPr lang="cs-CZ" sz="2400" dirty="0"/>
          </a:p>
          <a:p>
            <a:pPr marL="723900" lvl="2" indent="-457200"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Letecký </a:t>
            </a:r>
            <a:r>
              <a:rPr lang="cs-CZ" altLang="cs-CZ" sz="2400" dirty="0" smtClean="0"/>
              <a:t>kontejner </a:t>
            </a:r>
            <a:r>
              <a:rPr lang="cs-CZ" altLang="cs-CZ" sz="2400" dirty="0"/>
              <a:t>je </a:t>
            </a:r>
            <a:r>
              <a:rPr lang="cs-CZ" altLang="cs-CZ" sz="2400" dirty="0" smtClean="0"/>
              <a:t>kompaktní </a:t>
            </a:r>
            <a:r>
              <a:rPr lang="cs-CZ" altLang="cs-CZ" sz="2400" dirty="0"/>
              <a:t>schránka, </a:t>
            </a:r>
            <a:r>
              <a:rPr lang="cs-CZ" altLang="cs-CZ" sz="2400" dirty="0" smtClean="0"/>
              <a:t>která může být </a:t>
            </a:r>
            <a:r>
              <a:rPr lang="cs-CZ" altLang="cs-CZ" sz="2400" dirty="0"/>
              <a:t>vyrobená z </a:t>
            </a:r>
            <a:r>
              <a:rPr lang="cs-CZ" altLang="cs-CZ" sz="2400" dirty="0" smtClean="0"/>
              <a:t>různých druhů materiálu </a:t>
            </a:r>
            <a:r>
              <a:rPr lang="cs-CZ" altLang="cs-CZ" sz="2400" dirty="0"/>
              <a:t>(lisovaný </a:t>
            </a:r>
            <a:r>
              <a:rPr lang="cs-CZ" altLang="cs-CZ" sz="2400" dirty="0" smtClean="0"/>
              <a:t>papír</a:t>
            </a:r>
            <a:r>
              <a:rPr lang="cs-CZ" altLang="cs-CZ" sz="2400" dirty="0"/>
              <a:t>, </a:t>
            </a:r>
            <a:r>
              <a:rPr lang="cs-CZ" altLang="cs-CZ" sz="2400" dirty="0" smtClean="0"/>
              <a:t>dřevovláknité desky</a:t>
            </a:r>
            <a:r>
              <a:rPr lang="cs-CZ" altLang="cs-CZ" sz="2400" dirty="0"/>
              <a:t>, kov, </a:t>
            </a:r>
            <a:r>
              <a:rPr lang="cs-CZ" altLang="cs-CZ" sz="2400" dirty="0" smtClean="0"/>
              <a:t>umělé </a:t>
            </a:r>
            <a:r>
              <a:rPr lang="cs-CZ" altLang="cs-CZ" sz="2400" dirty="0"/>
              <a:t>hmoty). Steny </a:t>
            </a:r>
            <a:r>
              <a:rPr lang="cs-CZ" altLang="cs-CZ" sz="2400" dirty="0" smtClean="0"/>
              <a:t>kontejneru jsou </a:t>
            </a:r>
            <a:r>
              <a:rPr lang="cs-CZ" altLang="cs-CZ" sz="2400" dirty="0"/>
              <a:t>pevné. </a:t>
            </a:r>
            <a:r>
              <a:rPr lang="cs-CZ" altLang="cs-CZ" sz="2400" dirty="0" smtClean="0"/>
              <a:t>Kontejner tvoří kompletní </a:t>
            </a:r>
            <a:r>
              <a:rPr lang="cs-CZ" altLang="cs-CZ" sz="2400" dirty="0"/>
              <a:t>jednotku </a:t>
            </a:r>
            <a:r>
              <a:rPr lang="cs-CZ" altLang="cs-CZ" sz="2400" dirty="0" smtClean="0"/>
              <a:t>pro přepravu většího množství </a:t>
            </a:r>
            <a:r>
              <a:rPr lang="cs-CZ" altLang="cs-CZ" sz="2400" dirty="0"/>
              <a:t>kusových </a:t>
            </a:r>
            <a:r>
              <a:rPr lang="cs-CZ" altLang="cs-CZ" sz="2400" dirty="0" smtClean="0"/>
              <a:t>zásilek.               </a:t>
            </a:r>
            <a:endParaRPr lang="cs-CZ" altLang="cs-CZ" sz="2400" dirty="0"/>
          </a:p>
          <a:p>
            <a:pPr marL="723900" lvl="2" indent="-457200"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Paleta je plošina vyrobená z </a:t>
            </a:r>
            <a:r>
              <a:rPr lang="cs-CZ" altLang="cs-CZ" sz="2400" dirty="0" smtClean="0"/>
              <a:t>kompaktního nebo nekompaktního </a:t>
            </a:r>
            <a:r>
              <a:rPr lang="cs-CZ" altLang="cs-CZ" sz="2400" dirty="0"/>
              <a:t>materiálu na </a:t>
            </a:r>
            <a:r>
              <a:rPr lang="cs-CZ" altLang="cs-CZ" sz="2400" dirty="0" smtClean="0"/>
              <a:t>kterém se ukládají </a:t>
            </a:r>
            <a:r>
              <a:rPr lang="cs-CZ" altLang="cs-CZ" sz="2400" dirty="0"/>
              <a:t>jednotlivé </a:t>
            </a:r>
            <a:r>
              <a:rPr lang="cs-CZ" altLang="cs-CZ" sz="2400" dirty="0" smtClean="0"/>
              <a:t>zásilky</a:t>
            </a:r>
            <a:r>
              <a:rPr lang="cs-CZ" altLang="cs-CZ" sz="2400" dirty="0"/>
              <a:t>, takže </a:t>
            </a:r>
            <a:r>
              <a:rPr lang="cs-CZ" altLang="cs-CZ" sz="2400" dirty="0" smtClean="0"/>
              <a:t>celek tvoří  </a:t>
            </a:r>
            <a:r>
              <a:rPr lang="cs-CZ" altLang="cs-CZ" sz="2400" dirty="0"/>
              <a:t>jednu </a:t>
            </a:r>
            <a:r>
              <a:rPr lang="cs-CZ" altLang="cs-CZ" sz="2400" dirty="0" smtClean="0"/>
              <a:t>přepravní </a:t>
            </a:r>
            <a:r>
              <a:rPr lang="cs-CZ" altLang="cs-CZ" sz="2400" dirty="0"/>
              <a:t>jednotku. Paleta má </a:t>
            </a:r>
            <a:r>
              <a:rPr lang="cs-CZ" altLang="cs-CZ" sz="2400" dirty="0" smtClean="0"/>
              <a:t>držadla </a:t>
            </a:r>
            <a:r>
              <a:rPr lang="cs-CZ" altLang="cs-CZ" sz="2400" dirty="0"/>
              <a:t>a </a:t>
            </a:r>
            <a:r>
              <a:rPr lang="cs-CZ" altLang="cs-CZ" sz="2400" dirty="0" smtClean="0"/>
              <a:t>zboží se </a:t>
            </a:r>
            <a:r>
              <a:rPr lang="cs-CZ" altLang="cs-CZ" sz="2400" dirty="0"/>
              <a:t>na </a:t>
            </a:r>
            <a:r>
              <a:rPr lang="cs-CZ" altLang="cs-CZ" sz="2400" dirty="0" smtClean="0"/>
              <a:t>ni </a:t>
            </a:r>
            <a:r>
              <a:rPr lang="cs-CZ" altLang="cs-CZ" sz="2400" dirty="0"/>
              <a:t>upevňuje </a:t>
            </a:r>
            <a:r>
              <a:rPr lang="cs-CZ" altLang="cs-CZ" sz="2400" dirty="0" smtClean="0"/>
              <a:t>pomocí síťovin.</a:t>
            </a:r>
            <a:endParaRPr lang="cs-CZ" altLang="cs-CZ" sz="2400" dirty="0"/>
          </a:p>
          <a:p>
            <a:pPr marL="723900" lvl="2" indent="-457200">
              <a:buFont typeface="Wingdings" panose="05000000000000000000" pitchFamily="2" charset="2"/>
              <a:buChar char="Ø"/>
              <a:defRPr/>
            </a:pPr>
            <a:endParaRPr lang="cs-CZ" altLang="cs-CZ" sz="24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787400" y="312370"/>
            <a:ext cx="10515600" cy="1325563"/>
          </a:xfrm>
        </p:spPr>
        <p:txBody>
          <a:bodyPr/>
          <a:lstStyle/>
          <a:p>
            <a:r>
              <a:rPr lang="cs-CZ" b="1" dirty="0" smtClean="0"/>
              <a:t>Letecké přepravní jednotky (ULD)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8684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3732" y="1574800"/>
            <a:ext cx="11037228" cy="5091043"/>
          </a:xfrm>
        </p:spPr>
        <p:txBody>
          <a:bodyPr>
            <a:noAutofit/>
          </a:bodyPr>
          <a:lstStyle/>
          <a:p>
            <a:pPr marL="723900" lvl="2" indent="-457200">
              <a:buFont typeface="Wingdings" panose="05000000000000000000" pitchFamily="2" charset="2"/>
              <a:buChar char="Ø"/>
              <a:defRPr/>
            </a:pPr>
            <a:r>
              <a:rPr lang="cs-CZ" sz="2400" dirty="0" smtClean="0"/>
              <a:t>Příklady unifikovaných ULD a jejich charakteristik</a:t>
            </a:r>
            <a:endParaRPr lang="cs-CZ" sz="24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787400" y="312370"/>
            <a:ext cx="10515600" cy="1325563"/>
          </a:xfrm>
        </p:spPr>
        <p:txBody>
          <a:bodyPr/>
          <a:lstStyle/>
          <a:p>
            <a:r>
              <a:rPr lang="cs-CZ" b="1" dirty="0" smtClean="0"/>
              <a:t>Letecké přepravní jednotky (ULD)</a:t>
            </a:r>
            <a:endParaRPr lang="cs-CZ" b="1" dirty="0"/>
          </a:p>
        </p:txBody>
      </p:sp>
      <p:graphicFrame>
        <p:nvGraphicFramePr>
          <p:cNvPr id="8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1181688"/>
              </p:ext>
            </p:extLst>
          </p:nvPr>
        </p:nvGraphicFramePr>
        <p:xfrm>
          <a:off x="759520" y="2282340"/>
          <a:ext cx="7177980" cy="3221386"/>
        </p:xfrm>
        <a:graphic>
          <a:graphicData uri="http://schemas.openxmlformats.org/drawingml/2006/table">
            <a:tbl>
              <a:tblPr/>
              <a:tblGrid>
                <a:gridCol w="1894780"/>
                <a:gridCol w="1701800"/>
                <a:gridCol w="3581400"/>
              </a:tblGrid>
              <a:tr h="3263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200" b="1" dirty="0" smtClean="0">
                          <a:latin typeface="+mj-lt"/>
                        </a:rPr>
                        <a:t>Typ kontejneru</a:t>
                      </a:r>
                      <a:endParaRPr lang="cs-CZ" sz="1200" b="1" dirty="0">
                        <a:latin typeface="+mj-lt"/>
                      </a:endParaRP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6E0E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200" b="1" dirty="0" smtClean="0">
                          <a:latin typeface="+mj-lt"/>
                        </a:rPr>
                        <a:t>Objem</a:t>
                      </a:r>
                      <a:endParaRPr lang="cs-CZ" sz="1200" b="1" dirty="0">
                        <a:latin typeface="+mj-lt"/>
                      </a:endParaRP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6E0E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200" b="1" dirty="0" smtClean="0">
                          <a:latin typeface="+mj-lt"/>
                        </a:rPr>
                        <a:t>Pravidelné rozměry</a:t>
                      </a:r>
                      <a:r>
                        <a:rPr lang="en-US" sz="1200" b="1" dirty="0">
                          <a:latin typeface="+mj-lt"/>
                        </a:rPr>
                        <a:t/>
                      </a:r>
                      <a:br>
                        <a:rPr lang="en-US" sz="1200" b="1" dirty="0">
                          <a:latin typeface="+mj-lt"/>
                        </a:rPr>
                      </a:br>
                      <a:r>
                        <a:rPr lang="en-US" sz="1200" b="1" dirty="0" smtClean="0">
                          <a:latin typeface="+mj-lt"/>
                        </a:rPr>
                        <a:t>(</a:t>
                      </a:r>
                      <a:r>
                        <a:rPr lang="cs-CZ" sz="1200" b="1" dirty="0" smtClean="0">
                          <a:latin typeface="+mj-lt"/>
                        </a:rPr>
                        <a:t>šířka základny</a:t>
                      </a:r>
                      <a:r>
                        <a:rPr lang="en-US" sz="1200" b="1" dirty="0" smtClean="0">
                          <a:latin typeface="+mj-lt"/>
                        </a:rPr>
                        <a:t>/ </a:t>
                      </a:r>
                      <a:r>
                        <a:rPr lang="cs-CZ" sz="1200" b="1" dirty="0" smtClean="0">
                          <a:latin typeface="+mj-lt"/>
                        </a:rPr>
                        <a:t>celková šířka</a:t>
                      </a:r>
                      <a:r>
                        <a:rPr lang="cs-CZ" sz="1200" b="1" baseline="0" dirty="0" smtClean="0">
                          <a:latin typeface="+mj-lt"/>
                        </a:rPr>
                        <a:t> </a:t>
                      </a:r>
                      <a:r>
                        <a:rPr lang="en-US" sz="1200" b="1" dirty="0" smtClean="0">
                          <a:latin typeface="+mj-lt"/>
                        </a:rPr>
                        <a:t>× </a:t>
                      </a:r>
                      <a:r>
                        <a:rPr lang="cs-CZ" sz="1200" b="1" dirty="0" smtClean="0">
                          <a:latin typeface="+mj-lt"/>
                        </a:rPr>
                        <a:t>hloubka</a:t>
                      </a:r>
                      <a:r>
                        <a:rPr lang="en-US" sz="1200" b="1" dirty="0" smtClean="0">
                          <a:latin typeface="+mj-lt"/>
                        </a:rPr>
                        <a:t> </a:t>
                      </a:r>
                      <a:r>
                        <a:rPr lang="en-US" sz="1200" b="1" dirty="0">
                          <a:latin typeface="+mj-lt"/>
                        </a:rPr>
                        <a:t>× </a:t>
                      </a:r>
                      <a:r>
                        <a:rPr lang="cs-CZ" sz="1200" b="1" dirty="0" smtClean="0">
                          <a:latin typeface="+mj-lt"/>
                        </a:rPr>
                        <a:t>výška</a:t>
                      </a:r>
                      <a:r>
                        <a:rPr lang="en-US" sz="1200" b="1" dirty="0" smtClean="0">
                          <a:latin typeface="+mj-lt"/>
                        </a:rPr>
                        <a:t>)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6E0EC"/>
                    </a:solidFill>
                  </a:tcPr>
                </a:tc>
              </a:tr>
              <a:tr h="2339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400" dirty="0" smtClean="0">
                          <a:latin typeface="+mj-lt"/>
                        </a:rPr>
                        <a:t>LD1</a:t>
                      </a:r>
                      <a:endParaRPr lang="cs-CZ" sz="1400" dirty="0">
                        <a:latin typeface="+mj-lt"/>
                      </a:endParaRP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400" dirty="0">
                          <a:latin typeface="+mj-lt"/>
                        </a:rPr>
                        <a:t>4.90 </a:t>
                      </a:r>
                      <a:r>
                        <a:rPr lang="cs-CZ" sz="1400" dirty="0" smtClean="0">
                          <a:latin typeface="+mj-lt"/>
                        </a:rPr>
                        <a:t>m</a:t>
                      </a:r>
                      <a:r>
                        <a:rPr lang="cs-CZ" sz="1400" baseline="30000" dirty="0" smtClean="0">
                          <a:effectLst/>
                          <a:latin typeface="+mj-lt"/>
                        </a:rPr>
                        <a:t>3</a:t>
                      </a:r>
                      <a:endParaRPr lang="cs-CZ" sz="1400" dirty="0">
                        <a:latin typeface="+mj-lt"/>
                      </a:endParaRP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400" dirty="0">
                          <a:latin typeface="+mj-lt"/>
                        </a:rPr>
                        <a:t>156 / 234 × 153 × 163 </a:t>
                      </a:r>
                      <a:r>
                        <a:rPr lang="cs-CZ" sz="1400" dirty="0" smtClean="0">
                          <a:latin typeface="+mj-lt"/>
                        </a:rPr>
                        <a:t>cm</a:t>
                      </a:r>
                      <a:endParaRPr lang="cs-CZ" sz="1400" dirty="0">
                        <a:latin typeface="+mj-lt"/>
                      </a:endParaRP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</a:tr>
              <a:tr h="2413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400" dirty="0" smtClean="0">
                          <a:latin typeface="+mj-lt"/>
                        </a:rPr>
                        <a:t>LD2</a:t>
                      </a:r>
                      <a:endParaRPr lang="cs-CZ" sz="1400" dirty="0">
                        <a:latin typeface="+mj-lt"/>
                      </a:endParaRP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400" dirty="0">
                          <a:latin typeface="+mj-lt"/>
                        </a:rPr>
                        <a:t>3.40 </a:t>
                      </a:r>
                      <a:r>
                        <a:rPr lang="cs-CZ" sz="1400" dirty="0" smtClean="0">
                          <a:latin typeface="+mj-lt"/>
                        </a:rPr>
                        <a:t>m</a:t>
                      </a:r>
                      <a:r>
                        <a:rPr lang="cs-CZ" sz="1400" baseline="30000" dirty="0" smtClean="0">
                          <a:effectLst/>
                          <a:latin typeface="+mj-lt"/>
                        </a:rPr>
                        <a:t>3</a:t>
                      </a:r>
                      <a:endParaRPr lang="cs-CZ" sz="1400" dirty="0">
                        <a:latin typeface="+mj-lt"/>
                      </a:endParaRP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400" dirty="0">
                          <a:latin typeface="+mj-lt"/>
                        </a:rPr>
                        <a:t>119 / 156 × 153 × 163 </a:t>
                      </a:r>
                      <a:r>
                        <a:rPr lang="cs-CZ" sz="1400" dirty="0" smtClean="0">
                          <a:latin typeface="+mj-lt"/>
                        </a:rPr>
                        <a:t>cm</a:t>
                      </a:r>
                      <a:endParaRPr lang="cs-CZ" sz="1400" dirty="0">
                        <a:latin typeface="+mj-lt"/>
                      </a:endParaRP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</a:tr>
              <a:tr h="2413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400" dirty="0">
                          <a:latin typeface="+mj-lt"/>
                        </a:rPr>
                        <a:t>LD3</a:t>
                      </a: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400" dirty="0">
                          <a:latin typeface="+mj-lt"/>
                        </a:rPr>
                        <a:t>4.50 </a:t>
                      </a:r>
                      <a:r>
                        <a:rPr lang="cs-CZ" sz="1400" dirty="0" smtClean="0">
                          <a:latin typeface="+mj-lt"/>
                        </a:rPr>
                        <a:t>m</a:t>
                      </a:r>
                      <a:r>
                        <a:rPr lang="cs-CZ" sz="1400" baseline="30000" dirty="0" smtClean="0">
                          <a:effectLst/>
                          <a:latin typeface="+mj-lt"/>
                        </a:rPr>
                        <a:t>3</a:t>
                      </a:r>
                      <a:endParaRPr lang="cs-CZ" sz="1400" dirty="0">
                        <a:latin typeface="+mj-lt"/>
                      </a:endParaRP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400" dirty="0">
                          <a:latin typeface="+mj-lt"/>
                        </a:rPr>
                        <a:t>156 / 201 × 153 × 163 </a:t>
                      </a:r>
                      <a:r>
                        <a:rPr lang="cs-CZ" sz="1400" dirty="0" smtClean="0">
                          <a:latin typeface="+mj-lt"/>
                        </a:rPr>
                        <a:t>cm</a:t>
                      </a:r>
                      <a:endParaRPr lang="cs-CZ" sz="1400" dirty="0">
                        <a:latin typeface="+mj-lt"/>
                      </a:endParaRP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</a:tr>
              <a:tr h="203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400">
                          <a:latin typeface="+mj-lt"/>
                        </a:rPr>
                        <a:t>LD3-45</a:t>
                      </a: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400" dirty="0">
                          <a:latin typeface="+mj-lt"/>
                        </a:rPr>
                        <a:t>3.50 </a:t>
                      </a:r>
                      <a:r>
                        <a:rPr lang="cs-CZ" sz="1400" dirty="0" smtClean="0">
                          <a:latin typeface="+mj-lt"/>
                        </a:rPr>
                        <a:t>m</a:t>
                      </a:r>
                      <a:r>
                        <a:rPr lang="cs-CZ" sz="1400" baseline="30000" dirty="0" smtClean="0">
                          <a:effectLst/>
                          <a:latin typeface="+mj-lt"/>
                        </a:rPr>
                        <a:t>3</a:t>
                      </a:r>
                      <a:endParaRPr lang="cs-CZ" sz="1400" dirty="0">
                        <a:latin typeface="+mj-lt"/>
                      </a:endParaRP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400" dirty="0">
                          <a:latin typeface="+mj-lt"/>
                        </a:rPr>
                        <a:t>143 / 243 × 142 × 109 </a:t>
                      </a:r>
                      <a:r>
                        <a:rPr lang="cs-CZ" sz="1400" dirty="0" smtClean="0">
                          <a:latin typeface="+mj-lt"/>
                        </a:rPr>
                        <a:t>cm</a:t>
                      </a:r>
                      <a:endParaRPr lang="cs-CZ" sz="1400" dirty="0">
                        <a:latin typeface="+mj-lt"/>
                      </a:endParaRP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</a:tr>
              <a:tr h="967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400">
                          <a:latin typeface="+mj-lt"/>
                        </a:rPr>
                        <a:t>LD6</a:t>
                      </a: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400" dirty="0">
                          <a:latin typeface="+mj-lt"/>
                        </a:rPr>
                        <a:t>8.95 </a:t>
                      </a:r>
                      <a:r>
                        <a:rPr lang="cs-CZ" sz="1400" dirty="0" smtClean="0">
                          <a:latin typeface="+mj-lt"/>
                        </a:rPr>
                        <a:t>m</a:t>
                      </a:r>
                      <a:r>
                        <a:rPr lang="cs-CZ" sz="1400" baseline="30000" dirty="0" smtClean="0">
                          <a:effectLst/>
                          <a:latin typeface="+mj-lt"/>
                        </a:rPr>
                        <a:t>3</a:t>
                      </a:r>
                      <a:endParaRPr lang="cs-CZ" sz="1400" dirty="0">
                        <a:latin typeface="+mj-lt"/>
                      </a:endParaRP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400" dirty="0">
                          <a:latin typeface="+mj-lt"/>
                        </a:rPr>
                        <a:t>318 / 407 × 153 × 163 </a:t>
                      </a:r>
                      <a:r>
                        <a:rPr lang="cs-CZ" sz="1400" dirty="0" smtClean="0">
                          <a:latin typeface="+mj-lt"/>
                        </a:rPr>
                        <a:t>cm</a:t>
                      </a:r>
                      <a:endParaRPr lang="cs-CZ" sz="1400" dirty="0">
                        <a:latin typeface="+mj-lt"/>
                      </a:endParaRP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</a:tr>
              <a:tr h="1808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400">
                          <a:latin typeface="+mj-lt"/>
                        </a:rPr>
                        <a:t>LD8</a:t>
                      </a: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400" dirty="0">
                          <a:latin typeface="+mj-lt"/>
                        </a:rPr>
                        <a:t>6.88 </a:t>
                      </a:r>
                      <a:r>
                        <a:rPr lang="cs-CZ" sz="1400" dirty="0" smtClean="0">
                          <a:latin typeface="+mj-lt"/>
                        </a:rPr>
                        <a:t>m</a:t>
                      </a:r>
                      <a:r>
                        <a:rPr lang="cs-CZ" sz="1400" baseline="30000" dirty="0" smtClean="0">
                          <a:effectLst/>
                          <a:latin typeface="+mj-lt"/>
                        </a:rPr>
                        <a:t>3</a:t>
                      </a:r>
                      <a:endParaRPr lang="cs-CZ" sz="1400" dirty="0">
                        <a:latin typeface="+mj-lt"/>
                      </a:endParaRP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400" dirty="0">
                          <a:latin typeface="+mj-lt"/>
                        </a:rPr>
                        <a:t>244 / 318 × 153 × 163 </a:t>
                      </a:r>
                      <a:r>
                        <a:rPr lang="cs-CZ" sz="1400" dirty="0" smtClean="0">
                          <a:latin typeface="+mj-lt"/>
                        </a:rPr>
                        <a:t>cm</a:t>
                      </a:r>
                      <a:endParaRPr lang="cs-CZ" sz="1400" dirty="0">
                        <a:latin typeface="+mj-lt"/>
                      </a:endParaRP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</a:tr>
              <a:tr h="2140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400">
                          <a:latin typeface="+mj-lt"/>
                        </a:rPr>
                        <a:t>LD11</a:t>
                      </a: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400" dirty="0">
                          <a:latin typeface="+mj-lt"/>
                        </a:rPr>
                        <a:t>7.16 </a:t>
                      </a:r>
                      <a:r>
                        <a:rPr lang="cs-CZ" sz="1400" dirty="0" smtClean="0">
                          <a:latin typeface="+mj-lt"/>
                        </a:rPr>
                        <a:t>m</a:t>
                      </a:r>
                      <a:r>
                        <a:rPr lang="cs-CZ" sz="1400" baseline="30000" dirty="0" smtClean="0">
                          <a:effectLst/>
                          <a:latin typeface="+mj-lt"/>
                        </a:rPr>
                        <a:t>3</a:t>
                      </a:r>
                      <a:endParaRPr lang="cs-CZ" sz="1400" dirty="0">
                        <a:latin typeface="+mj-lt"/>
                      </a:endParaRP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400" dirty="0">
                          <a:latin typeface="+mj-lt"/>
                        </a:rPr>
                        <a:t>318 × 153 × 163 </a:t>
                      </a:r>
                      <a:r>
                        <a:rPr lang="cs-CZ" sz="1400" dirty="0" smtClean="0">
                          <a:latin typeface="+mj-lt"/>
                        </a:rPr>
                        <a:t>cm</a:t>
                      </a:r>
                      <a:endParaRPr lang="cs-CZ" sz="1400" dirty="0">
                        <a:latin typeface="+mj-lt"/>
                      </a:endParaRP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</a:tr>
              <a:tr h="1670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200" b="1" dirty="0" smtClean="0">
                          <a:latin typeface="+mj-lt"/>
                        </a:rPr>
                        <a:t>Typ palety</a:t>
                      </a:r>
                      <a:endParaRPr lang="cs-CZ" sz="1200" b="1" dirty="0">
                        <a:latin typeface="+mj-lt"/>
                      </a:endParaRP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6E0E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200" b="1" dirty="0" smtClean="0">
                          <a:latin typeface="+mj-lt"/>
                        </a:rPr>
                        <a:t>Objem</a:t>
                      </a:r>
                      <a:endParaRPr lang="cs-CZ" sz="1200" b="1" dirty="0">
                        <a:latin typeface="+mj-lt"/>
                      </a:endParaRP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6E0E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en-US" sz="1200" b="1" dirty="0" err="1" smtClean="0">
                          <a:latin typeface="+mj-lt"/>
                        </a:rPr>
                        <a:t>Pravidelné</a:t>
                      </a:r>
                      <a:r>
                        <a:rPr lang="en-US" sz="1200" b="1" dirty="0" smtClean="0">
                          <a:latin typeface="+mj-lt"/>
                        </a:rPr>
                        <a:t> </a:t>
                      </a:r>
                      <a:r>
                        <a:rPr lang="en-US" sz="1200" b="1" dirty="0" err="1" smtClean="0">
                          <a:latin typeface="+mj-lt"/>
                        </a:rPr>
                        <a:t>rozměry</a:t>
                      </a:r>
                      <a:r>
                        <a:rPr lang="en-US" sz="1200" b="1" dirty="0" smtClean="0">
                          <a:latin typeface="+mj-lt"/>
                        </a:rPr>
                        <a:t> </a:t>
                      </a:r>
                      <a:endParaRPr lang="cs-CZ" sz="1200" b="1" dirty="0" smtClean="0">
                        <a:latin typeface="+mj-lt"/>
                      </a:endParaRPr>
                    </a:p>
                    <a:p>
                      <a:pPr algn="ctr"/>
                      <a:r>
                        <a:rPr lang="en-US" sz="1200" b="1" dirty="0" smtClean="0">
                          <a:latin typeface="+mj-lt"/>
                        </a:rPr>
                        <a:t>(</a:t>
                      </a:r>
                      <a:r>
                        <a:rPr lang="en-US" sz="1200" b="1" dirty="0" err="1" smtClean="0">
                          <a:latin typeface="+mj-lt"/>
                        </a:rPr>
                        <a:t>šířka</a:t>
                      </a:r>
                      <a:r>
                        <a:rPr lang="en-US" sz="1200" b="1" dirty="0" smtClean="0">
                          <a:latin typeface="+mj-lt"/>
                        </a:rPr>
                        <a:t> </a:t>
                      </a:r>
                      <a:r>
                        <a:rPr lang="en-US" sz="1200" b="1" dirty="0" err="1" smtClean="0">
                          <a:latin typeface="+mj-lt"/>
                        </a:rPr>
                        <a:t>základny</a:t>
                      </a:r>
                      <a:r>
                        <a:rPr lang="en-US" sz="1200" b="1" dirty="0" smtClean="0">
                          <a:latin typeface="+mj-lt"/>
                        </a:rPr>
                        <a:t>/ </a:t>
                      </a:r>
                      <a:r>
                        <a:rPr lang="en-US" sz="1200" b="1" dirty="0" err="1" smtClean="0">
                          <a:latin typeface="+mj-lt"/>
                        </a:rPr>
                        <a:t>celková</a:t>
                      </a:r>
                      <a:r>
                        <a:rPr lang="en-US" sz="1200" b="1" dirty="0" smtClean="0">
                          <a:latin typeface="+mj-lt"/>
                        </a:rPr>
                        <a:t> </a:t>
                      </a:r>
                      <a:r>
                        <a:rPr lang="en-US" sz="1200" b="1" dirty="0" err="1" smtClean="0">
                          <a:latin typeface="+mj-lt"/>
                        </a:rPr>
                        <a:t>šířka</a:t>
                      </a:r>
                      <a:r>
                        <a:rPr lang="en-US" sz="1200" b="1" dirty="0" smtClean="0">
                          <a:latin typeface="+mj-lt"/>
                        </a:rPr>
                        <a:t> × </a:t>
                      </a:r>
                      <a:r>
                        <a:rPr lang="en-US" sz="1200" b="1" dirty="0" err="1" smtClean="0">
                          <a:latin typeface="+mj-lt"/>
                        </a:rPr>
                        <a:t>hloubka</a:t>
                      </a:r>
                      <a:r>
                        <a:rPr lang="en-US" sz="1200" b="1" dirty="0" smtClean="0">
                          <a:latin typeface="+mj-lt"/>
                        </a:rPr>
                        <a:t> × </a:t>
                      </a:r>
                      <a:r>
                        <a:rPr lang="en-US" sz="1200" b="1" dirty="0" err="1" smtClean="0">
                          <a:latin typeface="+mj-lt"/>
                        </a:rPr>
                        <a:t>výška</a:t>
                      </a:r>
                      <a:r>
                        <a:rPr lang="en-US" sz="1200" b="1" dirty="0" smtClean="0">
                          <a:latin typeface="+mj-lt"/>
                        </a:rPr>
                        <a:t>)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6E0EC"/>
                    </a:solidFill>
                  </a:tcPr>
                </a:tc>
              </a:tr>
              <a:tr h="2170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400">
                          <a:latin typeface="+mj-lt"/>
                        </a:rPr>
                        <a:t>LD8</a:t>
                      </a: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400" dirty="0">
                          <a:latin typeface="+mj-lt"/>
                        </a:rPr>
                        <a:t>6.88 </a:t>
                      </a:r>
                      <a:r>
                        <a:rPr lang="cs-CZ" sz="1400" dirty="0" smtClean="0">
                          <a:latin typeface="+mj-lt"/>
                        </a:rPr>
                        <a:t>m</a:t>
                      </a:r>
                      <a:r>
                        <a:rPr lang="cs-CZ" sz="1400" baseline="30000" dirty="0" smtClean="0">
                          <a:effectLst/>
                          <a:latin typeface="+mj-lt"/>
                        </a:rPr>
                        <a:t>3</a:t>
                      </a:r>
                      <a:endParaRPr lang="cs-CZ" sz="1400" dirty="0">
                        <a:latin typeface="+mj-lt"/>
                      </a:endParaRP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400" dirty="0">
                          <a:latin typeface="+mj-lt"/>
                        </a:rPr>
                        <a:t>153 × 244 </a:t>
                      </a:r>
                      <a:r>
                        <a:rPr lang="cs-CZ" sz="1400" dirty="0" smtClean="0">
                          <a:latin typeface="+mj-lt"/>
                        </a:rPr>
                        <a:t>cm</a:t>
                      </a:r>
                      <a:endParaRPr lang="cs-CZ" sz="1400" dirty="0">
                        <a:latin typeface="+mj-lt"/>
                      </a:endParaRP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</a:tr>
              <a:tr h="1106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400">
                          <a:latin typeface="+mj-lt"/>
                        </a:rPr>
                        <a:t>LD11</a:t>
                      </a: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400" dirty="0">
                          <a:latin typeface="+mj-lt"/>
                        </a:rPr>
                        <a:t>7.16 </a:t>
                      </a:r>
                      <a:r>
                        <a:rPr lang="cs-CZ" sz="1400" dirty="0" smtClean="0">
                          <a:latin typeface="+mj-lt"/>
                        </a:rPr>
                        <a:t>m</a:t>
                      </a:r>
                      <a:r>
                        <a:rPr lang="cs-CZ" sz="1400" baseline="30000" dirty="0" smtClean="0">
                          <a:effectLst/>
                          <a:latin typeface="+mj-lt"/>
                        </a:rPr>
                        <a:t>3</a:t>
                      </a:r>
                      <a:endParaRPr lang="cs-CZ" sz="1400" dirty="0">
                        <a:latin typeface="+mj-lt"/>
                      </a:endParaRP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400" dirty="0">
                          <a:latin typeface="+mj-lt"/>
                        </a:rPr>
                        <a:t>153 × 318 </a:t>
                      </a:r>
                      <a:r>
                        <a:rPr lang="cs-CZ" sz="1400" dirty="0" smtClean="0">
                          <a:latin typeface="+mj-lt"/>
                        </a:rPr>
                        <a:t>cm</a:t>
                      </a:r>
                      <a:endParaRPr lang="cs-CZ" sz="1400" dirty="0">
                        <a:latin typeface="+mj-lt"/>
                      </a:endParaRP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</a:tr>
              <a:tr h="2200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400" dirty="0">
                          <a:latin typeface="+mj-lt"/>
                        </a:rPr>
                        <a:t>LD7</a:t>
                      </a:r>
                      <a:br>
                        <a:rPr lang="cs-CZ" sz="1400" dirty="0">
                          <a:latin typeface="+mj-lt"/>
                        </a:rPr>
                      </a:br>
                      <a:r>
                        <a:rPr lang="cs-CZ" sz="1400" dirty="0" smtClean="0">
                          <a:latin typeface="+mj-lt"/>
                        </a:rPr>
                        <a:t>(2 </a:t>
                      </a:r>
                      <a:r>
                        <a:rPr lang="cs-CZ" sz="1400" smtClean="0">
                          <a:latin typeface="+mj-lt"/>
                        </a:rPr>
                        <a:t>rozměrové varianty)</a:t>
                      </a:r>
                      <a:endParaRPr lang="cs-CZ" sz="1400" dirty="0">
                        <a:latin typeface="+mj-lt"/>
                      </a:endParaRP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pl-PL" sz="1400" dirty="0">
                          <a:latin typeface="+mj-lt"/>
                        </a:rPr>
                        <a:t>10.8 </a:t>
                      </a:r>
                      <a:r>
                        <a:rPr lang="pl-PL" sz="1400" dirty="0" smtClean="0">
                          <a:latin typeface="+mj-lt"/>
                        </a:rPr>
                        <a:t>m</a:t>
                      </a:r>
                      <a:r>
                        <a:rPr lang="pl-PL" sz="1400" baseline="30000" dirty="0" smtClean="0">
                          <a:effectLst/>
                          <a:latin typeface="+mj-lt"/>
                        </a:rPr>
                        <a:t>3</a:t>
                      </a:r>
                      <a:r>
                        <a:rPr lang="pl-PL" sz="1400" dirty="0">
                          <a:latin typeface="+mj-lt"/>
                        </a:rPr>
                        <a:t/>
                      </a:r>
                      <a:br>
                        <a:rPr lang="pl-PL" sz="1400" dirty="0">
                          <a:latin typeface="+mj-lt"/>
                        </a:rPr>
                      </a:br>
                      <a:r>
                        <a:rPr lang="pl-PL" sz="1400" dirty="0">
                          <a:latin typeface="+mj-lt"/>
                        </a:rPr>
                        <a:t>11.52 </a:t>
                      </a:r>
                      <a:r>
                        <a:rPr lang="pl-PL" sz="1400" dirty="0" smtClean="0">
                          <a:latin typeface="+mj-lt"/>
                        </a:rPr>
                        <a:t>m</a:t>
                      </a:r>
                      <a:r>
                        <a:rPr lang="pl-PL" sz="1400" baseline="30000" dirty="0" smtClean="0">
                          <a:effectLst/>
                          <a:latin typeface="+mj-lt"/>
                        </a:rPr>
                        <a:t>3</a:t>
                      </a:r>
                      <a:endParaRPr lang="pl-PL" sz="1400" dirty="0">
                        <a:latin typeface="+mj-lt"/>
                      </a:endParaRP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eorgia"/>
                        </a:defRPr>
                      </a:lvl9pPr>
                    </a:lstStyle>
                    <a:p>
                      <a:pPr algn="ctr"/>
                      <a:r>
                        <a:rPr lang="cs-CZ" sz="1400" dirty="0">
                          <a:latin typeface="+mj-lt"/>
                        </a:rPr>
                        <a:t>224 × 318 cm</a:t>
                      </a:r>
                      <a:br>
                        <a:rPr lang="cs-CZ" sz="1400" dirty="0">
                          <a:latin typeface="+mj-lt"/>
                        </a:rPr>
                      </a:br>
                      <a:r>
                        <a:rPr lang="cs-CZ" sz="1400" dirty="0" smtClean="0">
                          <a:latin typeface="+mj-lt"/>
                        </a:rPr>
                        <a:t>244 </a:t>
                      </a:r>
                      <a:r>
                        <a:rPr lang="cs-CZ" sz="1400" dirty="0">
                          <a:latin typeface="+mj-lt"/>
                        </a:rPr>
                        <a:t>× 318 </a:t>
                      </a:r>
                      <a:r>
                        <a:rPr lang="cs-CZ" sz="1400" dirty="0" smtClean="0">
                          <a:latin typeface="+mj-lt"/>
                        </a:rPr>
                        <a:t>cm</a:t>
                      </a:r>
                      <a:endParaRPr lang="cs-CZ" sz="1400" dirty="0">
                        <a:latin typeface="+mj-lt"/>
                      </a:endParaRPr>
                    </a:p>
                  </a:txBody>
                  <a:tcPr marL="3692" marR="3692" marT="3692" marB="369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Picture 1" descr="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2133600"/>
            <a:ext cx="3513138" cy="150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0900" y="4003539"/>
            <a:ext cx="5772150" cy="150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614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3732" y="1574800"/>
            <a:ext cx="11037228" cy="5091043"/>
          </a:xfrm>
        </p:spPr>
        <p:txBody>
          <a:bodyPr>
            <a:noAutofit/>
          </a:bodyPr>
          <a:lstStyle/>
          <a:p>
            <a:pPr marL="266700" lvl="2" indent="0" algn="just">
              <a:buNone/>
              <a:defRPr/>
            </a:pPr>
            <a:r>
              <a:rPr lang="cs-CZ" sz="2400" dirty="0" smtClean="0"/>
              <a:t>V nákladních terminálech pro letecké </a:t>
            </a:r>
            <a:r>
              <a:rPr lang="cs-CZ" sz="2400" dirty="0" err="1" smtClean="0"/>
              <a:t>cargo</a:t>
            </a:r>
            <a:r>
              <a:rPr lang="cs-CZ" sz="2400" dirty="0" smtClean="0"/>
              <a:t> probíhá skladování </a:t>
            </a:r>
            <a:r>
              <a:rPr lang="cs-CZ" sz="2400" dirty="0" smtClean="0"/>
              <a:t>zásilek a </a:t>
            </a:r>
            <a:r>
              <a:rPr lang="cs-CZ" sz="2400" dirty="0" smtClean="0"/>
              <a:t>manipulace </a:t>
            </a:r>
            <a:r>
              <a:rPr lang="cs-CZ" sz="2400" dirty="0" smtClean="0"/>
              <a:t>s nimi (kromě </a:t>
            </a:r>
            <a:r>
              <a:rPr lang="cs-CZ" sz="2400" dirty="0" smtClean="0"/>
              <a:t>jiného). Musí </a:t>
            </a:r>
            <a:r>
              <a:rPr lang="cs-CZ" sz="2400" smtClean="0"/>
              <a:t>být </a:t>
            </a:r>
            <a:r>
              <a:rPr lang="cs-CZ" sz="2400" smtClean="0"/>
              <a:t>vybaven </a:t>
            </a:r>
            <a:r>
              <a:rPr lang="cs-CZ" sz="2400" dirty="0" smtClean="0"/>
              <a:t>zejména následujícím:</a:t>
            </a:r>
          </a:p>
          <a:p>
            <a:pPr marL="609600" lvl="2" indent="-342900" algn="just">
              <a:defRPr/>
            </a:pPr>
            <a:r>
              <a:rPr lang="cs-CZ" sz="2400" b="1" dirty="0" smtClean="0"/>
              <a:t>Kamionové centrum </a:t>
            </a:r>
            <a:r>
              <a:rPr lang="cs-CZ" sz="2400" dirty="0" smtClean="0"/>
              <a:t>– Každý terminál musí být napojený minimálně na silniční dopravu, probíhá zde přímý </a:t>
            </a:r>
            <a:r>
              <a:rPr lang="cs-CZ" sz="2400" dirty="0"/>
              <a:t>automatizovaný překlad </a:t>
            </a:r>
            <a:r>
              <a:rPr lang="cs-CZ" sz="2400" dirty="0" err="1"/>
              <a:t>paletizovaných</a:t>
            </a:r>
            <a:r>
              <a:rPr lang="cs-CZ" sz="2400" dirty="0"/>
              <a:t> celků z letadla do kamiónů a </a:t>
            </a:r>
            <a:r>
              <a:rPr lang="cs-CZ" sz="2400" dirty="0" smtClean="0"/>
              <a:t>naopak.</a:t>
            </a:r>
          </a:p>
          <a:p>
            <a:pPr marL="609600" lvl="2" indent="-342900" algn="just">
              <a:defRPr/>
            </a:pPr>
            <a:r>
              <a:rPr lang="cs-CZ" sz="2400" dirty="0" smtClean="0"/>
              <a:t>Automatizovaný </a:t>
            </a:r>
            <a:r>
              <a:rPr lang="cs-CZ" sz="2400" b="1" dirty="0" smtClean="0"/>
              <a:t>sklad palet a kontejnerů </a:t>
            </a:r>
            <a:r>
              <a:rPr lang="cs-CZ" sz="2400" dirty="0" smtClean="0"/>
              <a:t>s vysokozdvižným zakladačem – obdoba skladu v jiných logistických centrech a terminálech v jiných druzích dopravy</a:t>
            </a:r>
          </a:p>
          <a:p>
            <a:pPr marL="609600" lvl="2" indent="-342900" algn="just">
              <a:defRPr/>
            </a:pPr>
            <a:r>
              <a:rPr lang="cs-CZ" sz="2400" b="1" dirty="0" smtClean="0"/>
              <a:t>Rentgenová zařízení </a:t>
            </a:r>
            <a:r>
              <a:rPr lang="cs-CZ" sz="2400" dirty="0" smtClean="0"/>
              <a:t>- umožňující </a:t>
            </a:r>
            <a:r>
              <a:rPr lang="cs-CZ" sz="2400" dirty="0"/>
              <a:t>rentgenování zásilek o </a:t>
            </a:r>
            <a:r>
              <a:rPr lang="cs-CZ" sz="2400" dirty="0" smtClean="0"/>
              <a:t>větších rozměrech,</a:t>
            </a:r>
          </a:p>
          <a:p>
            <a:pPr marL="609600" lvl="2" indent="-342900" algn="just">
              <a:defRPr/>
            </a:pPr>
            <a:r>
              <a:rPr lang="cs-CZ" sz="2400" b="1" dirty="0" smtClean="0"/>
              <a:t>Chladící a mrazírenské prostory </a:t>
            </a:r>
            <a:r>
              <a:rPr lang="cs-CZ" sz="2400" dirty="0"/>
              <a:t>- uskladnění zásilek rychle podléhajících </a:t>
            </a:r>
            <a:r>
              <a:rPr lang="cs-CZ" sz="2400" dirty="0" smtClean="0"/>
              <a:t>zkáze,</a:t>
            </a:r>
          </a:p>
          <a:p>
            <a:pPr marL="609600" lvl="2" indent="-342900" algn="just">
              <a:defRPr/>
            </a:pPr>
            <a:r>
              <a:rPr lang="cs-CZ" sz="2400" dirty="0" smtClean="0"/>
              <a:t>Jiné speciální prostory – např. </a:t>
            </a:r>
            <a:r>
              <a:rPr lang="cs-CZ" sz="2400" b="1" dirty="0" smtClean="0"/>
              <a:t>prostory </a:t>
            </a:r>
            <a:r>
              <a:rPr lang="cs-CZ" sz="2400" b="1" dirty="0"/>
              <a:t>pro živá zvířata</a:t>
            </a:r>
            <a:r>
              <a:rPr lang="cs-CZ" sz="2400" dirty="0"/>
              <a:t>, </a:t>
            </a:r>
            <a:r>
              <a:rPr lang="cs-CZ" sz="2400" b="1" dirty="0"/>
              <a:t>nebezpečné zboží </a:t>
            </a:r>
            <a:r>
              <a:rPr lang="cs-CZ" sz="2400" dirty="0" smtClean="0"/>
              <a:t>nebo </a:t>
            </a:r>
            <a:r>
              <a:rPr lang="cs-CZ" sz="2400" dirty="0"/>
              <a:t>radioaktivní zásilky.</a:t>
            </a:r>
          </a:p>
          <a:p>
            <a:pPr marL="266700" lvl="2" indent="0">
              <a:buNone/>
              <a:defRPr/>
            </a:pPr>
            <a:endParaRPr lang="cs-CZ" sz="24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787400" y="312370"/>
            <a:ext cx="10515600" cy="1325563"/>
          </a:xfrm>
        </p:spPr>
        <p:txBody>
          <a:bodyPr/>
          <a:lstStyle/>
          <a:p>
            <a:r>
              <a:rPr lang="cs-CZ" b="1" dirty="0" err="1" smtClean="0"/>
              <a:t>Cargo</a:t>
            </a:r>
            <a:r>
              <a:rPr lang="cs-CZ" b="1" dirty="0" smtClean="0"/>
              <a:t> terminály na letištích</a:t>
            </a:r>
            <a:endParaRPr lang="cs-CZ" b="1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99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2029</TotalTime>
  <Words>830</Words>
  <Application>Microsoft Office PowerPoint</Application>
  <PresentationFormat>Vlastní</PresentationFormat>
  <Paragraphs>91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Office</vt:lpstr>
      <vt:lpstr>Technologie a řízení letecké dopravy: 11. Letecká nákladní přeprava</vt:lpstr>
      <vt:lpstr>Air Cargo – shrnutí základních forem</vt:lpstr>
      <vt:lpstr>Přijetí zboží k letecké přepravě</vt:lpstr>
      <vt:lpstr>Air Waybill (AWB) - funkce</vt:lpstr>
      <vt:lpstr>Tarif TACT</vt:lpstr>
      <vt:lpstr>Zvláštní tarifní koncepce</vt:lpstr>
      <vt:lpstr>Letecké přepravní jednotky (ULD)</vt:lpstr>
      <vt:lpstr>Letecké přepravní jednotky (ULD)</vt:lpstr>
      <vt:lpstr>Cargo terminály na letištích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Bartuška Ladislav</cp:lastModifiedBy>
  <cp:revision>134</cp:revision>
  <dcterms:created xsi:type="dcterms:W3CDTF">2017-05-10T10:51:34Z</dcterms:created>
  <dcterms:modified xsi:type="dcterms:W3CDTF">2017-07-08T17:35:06Z</dcterms:modified>
</cp:coreProperties>
</file>