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81" r:id="rId4"/>
    <p:sldId id="279" r:id="rId5"/>
    <p:sldId id="284" r:id="rId6"/>
    <p:sldId id="282" r:id="rId7"/>
    <p:sldId id="283" r:id="rId8"/>
    <p:sldId id="287" r:id="rId9"/>
    <p:sldId id="286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>
        <p:scale>
          <a:sx n="75" d="100"/>
          <a:sy n="75" d="100"/>
        </p:scale>
        <p:origin x="-1812" y="-9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7.7.2017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7.7.2017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7.7.2017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7.7.2017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7.7.2017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7.7.2017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7.7.2017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7.7.2017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7.7.2017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7.7.2017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7.7.2017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7.7.2017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Technologie a řízení letecké dopravy: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10. Infrastruktura letecké dopravy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1832" y="1397734"/>
            <a:ext cx="10684168" cy="4974203"/>
          </a:xfrm>
        </p:spPr>
        <p:txBody>
          <a:bodyPr>
            <a:noAutofit/>
          </a:bodyPr>
          <a:lstStyle/>
          <a:p>
            <a:pPr marL="0" lvl="1" indent="0" algn="just">
              <a:spcAft>
                <a:spcPts val="600"/>
              </a:spcAft>
              <a:buNone/>
              <a:defRPr/>
            </a:pPr>
            <a:r>
              <a:rPr lang="cs-CZ" sz="2200" dirty="0" smtClean="0"/>
              <a:t>Do letecké infrastruktury řadíme stavby, objekty a zařízení, které mají přímý vliv na organizaci a řízení letového provozu ve vzdušném prostoru či na zemi nebo umožňují pohyb  či obsluhu letadel na pozemních objektech. Lze v základu rozdělit infrastrukturu na 3 části:</a:t>
            </a:r>
          </a:p>
          <a:p>
            <a:pPr algn="just">
              <a:spcBef>
                <a:spcPts val="600"/>
              </a:spcBef>
              <a:defRPr/>
            </a:pPr>
            <a:r>
              <a:rPr lang="cs-CZ" sz="2200" u="sng" dirty="0"/>
              <a:t>Vzdušný prostor</a:t>
            </a:r>
            <a:r>
              <a:rPr lang="cs-CZ" sz="2200" dirty="0"/>
              <a:t> je vzdušný prostor nad územím </a:t>
            </a:r>
            <a:r>
              <a:rPr lang="cs-CZ" sz="2200" dirty="0" smtClean="0"/>
              <a:t>státu </a:t>
            </a:r>
            <a:r>
              <a:rPr lang="cs-CZ" sz="2200" dirty="0"/>
              <a:t>do výšky, kterou lze použít pro letový </a:t>
            </a:r>
            <a:r>
              <a:rPr lang="cs-CZ" sz="2200" dirty="0" smtClean="0"/>
              <a:t>provoz. Vzdušný </a:t>
            </a:r>
            <a:r>
              <a:rPr lang="cs-CZ" sz="2200" dirty="0"/>
              <a:t>prostor </a:t>
            </a:r>
            <a:r>
              <a:rPr lang="cs-CZ" sz="2200" dirty="0" smtClean="0"/>
              <a:t>je </a:t>
            </a:r>
            <a:r>
              <a:rPr lang="cs-CZ" sz="2200" dirty="0"/>
              <a:t>přístupný k létání za podmínek stanovených </a:t>
            </a:r>
            <a:r>
              <a:rPr lang="cs-CZ" sz="2200" dirty="0" smtClean="0"/>
              <a:t>zákony daného státu, </a:t>
            </a:r>
            <a:r>
              <a:rPr lang="cs-CZ" sz="2200" dirty="0"/>
              <a:t>mezinárodními </a:t>
            </a:r>
            <a:r>
              <a:rPr lang="cs-CZ" sz="2200" dirty="0" smtClean="0"/>
              <a:t>smlouvami, </a:t>
            </a:r>
            <a:r>
              <a:rPr lang="cs-CZ" sz="2200" dirty="0"/>
              <a:t>zajištění pravidel létání, které stanovují postupy při létání ve vzdušném prostoru</a:t>
            </a:r>
            <a:r>
              <a:rPr lang="cs-CZ" sz="2200" dirty="0" smtClean="0"/>
              <a:t>.</a:t>
            </a:r>
            <a:endParaRPr lang="cs-CZ" sz="2200" dirty="0"/>
          </a:p>
          <a:p>
            <a:pPr algn="just">
              <a:defRPr/>
            </a:pPr>
            <a:r>
              <a:rPr lang="cs-CZ" sz="2200" u="sng" dirty="0"/>
              <a:t>Letiště</a:t>
            </a:r>
            <a:r>
              <a:rPr lang="cs-CZ" sz="2200" dirty="0"/>
              <a:t> tvořené územně vymezenou a vhodně upravenou plochou, včetně staveb a zařízení, která je trvale určená ke vzletům a přistávaní letadel a k pohybům letadel s tím souvisejícím</a:t>
            </a:r>
            <a:r>
              <a:rPr lang="cs-CZ" sz="2200" dirty="0" smtClean="0"/>
              <a:t>.</a:t>
            </a:r>
            <a:endParaRPr lang="cs-CZ" sz="2200" dirty="0"/>
          </a:p>
          <a:p>
            <a:pPr algn="just">
              <a:defRPr/>
            </a:pPr>
            <a:r>
              <a:rPr lang="cs-CZ" sz="2200" u="sng" dirty="0"/>
              <a:t>Letecké služby</a:t>
            </a:r>
            <a:r>
              <a:rPr lang="cs-CZ" sz="2200" dirty="0"/>
              <a:t> zajišťující bezpečnost a plynulost létání ve vzdušném prostoru </a:t>
            </a:r>
            <a:r>
              <a:rPr lang="cs-CZ" sz="2200" dirty="0" smtClean="0"/>
              <a:t>daného státu (území).</a:t>
            </a:r>
            <a:endParaRPr lang="cs-CZ" sz="2200" dirty="0"/>
          </a:p>
          <a:p>
            <a:pPr marL="985838" lvl="1" indent="0" algn="just">
              <a:buNone/>
              <a:defRPr/>
            </a:pPr>
            <a:endParaRPr lang="cs-CZ" dirty="0" smtClean="0"/>
          </a:p>
          <a:p>
            <a:pPr marL="985838" lvl="1" indent="0" algn="just">
              <a:buNone/>
              <a:defRPr/>
            </a:pPr>
            <a:endParaRPr lang="cs-CZ" dirty="0"/>
          </a:p>
          <a:p>
            <a:pPr marL="457200" indent="-457200" algn="just">
              <a:buFont typeface="+mj-lt"/>
              <a:buAutoNum type="arabicParenR"/>
              <a:defRPr/>
            </a:pPr>
            <a:endParaRPr lang="cs-CZ" sz="22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787400" y="312370"/>
            <a:ext cx="10515600" cy="1325563"/>
          </a:xfrm>
        </p:spPr>
        <p:txBody>
          <a:bodyPr/>
          <a:lstStyle/>
          <a:p>
            <a:r>
              <a:rPr lang="cs-CZ" b="1" dirty="0" smtClean="0"/>
              <a:t>Infrastruktura letecké dopravy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00452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1288" y="1202760"/>
            <a:ext cx="11298111" cy="497420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2000" dirty="0" smtClean="0">
                <a:latin typeface="Arial" charset="0"/>
                <a:cs typeface="Arial" charset="0"/>
              </a:rPr>
              <a:t>V České republice se letiště v základu rozdělují na tyto kategorie:</a:t>
            </a:r>
          </a:p>
          <a:p>
            <a:pPr algn="just">
              <a:buFont typeface="Arial" charset="0"/>
              <a:buAutoNum type="alphaLcParenR"/>
            </a:pPr>
            <a:r>
              <a:rPr lang="cs-CZ" altLang="cs-CZ" sz="2000" dirty="0">
                <a:latin typeface="Arial" charset="0"/>
                <a:cs typeface="Arial" charset="0"/>
              </a:rPr>
              <a:t> </a:t>
            </a:r>
            <a:r>
              <a:rPr lang="cs-CZ" altLang="cs-CZ" sz="2000" dirty="0" smtClean="0">
                <a:latin typeface="Arial" charset="0"/>
                <a:cs typeface="Arial" charset="0"/>
              </a:rPr>
              <a:t>Dle </a:t>
            </a:r>
            <a:r>
              <a:rPr lang="cs-CZ" altLang="cs-CZ" sz="2000" dirty="0">
                <a:latin typeface="Arial" charset="0"/>
                <a:cs typeface="Arial" charset="0"/>
              </a:rPr>
              <a:t>technických podmínek, provozních podmínek a základního </a:t>
            </a:r>
            <a:r>
              <a:rPr lang="cs-CZ" altLang="cs-CZ" sz="2000" dirty="0" smtClean="0">
                <a:latin typeface="Arial" charset="0"/>
                <a:cs typeface="Arial" charset="0"/>
              </a:rPr>
              <a:t>určení:</a:t>
            </a:r>
            <a:endParaRPr lang="cs-CZ" altLang="cs-CZ" sz="2000" dirty="0">
              <a:latin typeface="Arial" charset="0"/>
              <a:cs typeface="Arial" charset="0"/>
            </a:endParaRPr>
          </a:p>
          <a:p>
            <a:pPr marL="444500" indent="-266700" algn="just"/>
            <a:r>
              <a:rPr lang="cs-CZ" altLang="cs-CZ" sz="2000" b="1" dirty="0" smtClean="0">
                <a:latin typeface="Arial" charset="0"/>
                <a:cs typeface="Arial" charset="0"/>
              </a:rPr>
              <a:t>vnitrostátní </a:t>
            </a:r>
            <a:r>
              <a:rPr lang="cs-CZ" altLang="cs-CZ" sz="2000" dirty="0">
                <a:latin typeface="Arial" charset="0"/>
                <a:cs typeface="Arial" charset="0"/>
              </a:rPr>
              <a:t>– jsou určena a vybavena k uskutečňování vnitrostátních </a:t>
            </a:r>
            <a:r>
              <a:rPr lang="cs-CZ" altLang="cs-CZ" sz="2000" dirty="0" smtClean="0">
                <a:latin typeface="Arial" charset="0"/>
                <a:cs typeface="Arial" charset="0"/>
              </a:rPr>
              <a:t>letů;</a:t>
            </a:r>
          </a:p>
          <a:p>
            <a:pPr marL="444500" indent="-266700" algn="just"/>
            <a:r>
              <a:rPr lang="cs-CZ" altLang="cs-CZ" sz="2000" b="1" dirty="0" smtClean="0">
                <a:latin typeface="Arial" charset="0"/>
                <a:cs typeface="Arial" charset="0"/>
              </a:rPr>
              <a:t>mezinárodní </a:t>
            </a:r>
            <a:r>
              <a:rPr lang="cs-CZ" altLang="cs-CZ" sz="2000" dirty="0">
                <a:latin typeface="Arial" charset="0"/>
                <a:cs typeface="Arial" charset="0"/>
              </a:rPr>
              <a:t>– celní letiště, jsou určena a vybavena k uskutečňování </a:t>
            </a:r>
            <a:r>
              <a:rPr lang="cs-CZ" altLang="cs-CZ" sz="2000" dirty="0" smtClean="0">
                <a:latin typeface="Arial" charset="0"/>
                <a:cs typeface="Arial" charset="0"/>
              </a:rPr>
              <a:t>nejen vnitrostátních </a:t>
            </a:r>
            <a:r>
              <a:rPr lang="cs-CZ" altLang="cs-CZ" sz="2000" dirty="0">
                <a:latin typeface="Arial" charset="0"/>
                <a:cs typeface="Arial" charset="0"/>
              </a:rPr>
              <a:t>letů, ale také letů, při kterých je překročena státní hranice </a:t>
            </a:r>
            <a:r>
              <a:rPr lang="cs-CZ" altLang="cs-CZ" sz="2000" dirty="0" smtClean="0">
                <a:latin typeface="Arial" charset="0"/>
                <a:cs typeface="Arial" charset="0"/>
              </a:rPr>
              <a:t>České republiky</a:t>
            </a:r>
            <a:r>
              <a:rPr lang="cs-CZ" altLang="cs-CZ" sz="2000" dirty="0">
                <a:latin typeface="Arial" charset="0"/>
                <a:cs typeface="Arial" charset="0"/>
              </a:rPr>
              <a:t>, tzn., že jsou vybavena pasovou, celní, zdravotní a jinou kontrolou. </a:t>
            </a:r>
            <a:endParaRPr lang="cs-CZ" altLang="cs-CZ" sz="2000" dirty="0" smtClean="0">
              <a:latin typeface="Arial" charset="0"/>
              <a:cs typeface="Arial" charset="0"/>
            </a:endParaRPr>
          </a:p>
          <a:p>
            <a:pPr algn="just">
              <a:buFont typeface="Arial" charset="0"/>
              <a:buNone/>
            </a:pPr>
            <a:r>
              <a:rPr lang="cs-CZ" altLang="cs-CZ" sz="2000" dirty="0" smtClean="0">
                <a:latin typeface="Arial" charset="0"/>
                <a:cs typeface="Arial" charset="0"/>
              </a:rPr>
              <a:t>b</a:t>
            </a:r>
            <a:r>
              <a:rPr lang="cs-CZ" altLang="cs-CZ" sz="2000" dirty="0">
                <a:latin typeface="Arial" charset="0"/>
                <a:cs typeface="Arial" charset="0"/>
              </a:rPr>
              <a:t>) </a:t>
            </a:r>
            <a:r>
              <a:rPr lang="cs-CZ" altLang="cs-CZ" sz="2000" dirty="0" smtClean="0">
                <a:latin typeface="Arial" charset="0"/>
                <a:cs typeface="Arial" charset="0"/>
              </a:rPr>
              <a:t>Dle </a:t>
            </a:r>
            <a:r>
              <a:rPr lang="cs-CZ" altLang="cs-CZ" sz="2000" dirty="0">
                <a:latin typeface="Arial" charset="0"/>
                <a:cs typeface="Arial" charset="0"/>
              </a:rPr>
              <a:t>okruhu </a:t>
            </a:r>
            <a:r>
              <a:rPr lang="cs-CZ" altLang="cs-CZ" sz="2000" dirty="0" smtClean="0">
                <a:latin typeface="Arial" charset="0"/>
                <a:cs typeface="Arial" charset="0"/>
              </a:rPr>
              <a:t>uživatelů:</a:t>
            </a:r>
            <a:endParaRPr lang="cs-CZ" altLang="cs-CZ" sz="2000" dirty="0">
              <a:latin typeface="Arial" charset="0"/>
              <a:cs typeface="Arial" charset="0"/>
            </a:endParaRPr>
          </a:p>
          <a:p>
            <a:pPr marL="444500" indent="-266700" algn="just"/>
            <a:r>
              <a:rPr lang="cs-CZ" altLang="cs-CZ" sz="2000" b="1" dirty="0" smtClean="0">
                <a:latin typeface="Arial" charset="0"/>
                <a:cs typeface="Arial" charset="0"/>
              </a:rPr>
              <a:t>veřejná </a:t>
            </a:r>
            <a:r>
              <a:rPr lang="cs-CZ" altLang="cs-CZ" sz="2000" dirty="0">
                <a:latin typeface="Arial" charset="0"/>
                <a:cs typeface="Arial" charset="0"/>
              </a:rPr>
              <a:t>– letiště, která svojí provozní působností mohou přijímat všechna </a:t>
            </a:r>
            <a:r>
              <a:rPr lang="cs-CZ" altLang="cs-CZ" sz="2000" dirty="0" smtClean="0">
                <a:latin typeface="Arial" charset="0"/>
                <a:cs typeface="Arial" charset="0"/>
              </a:rPr>
              <a:t>letadla;</a:t>
            </a:r>
          </a:p>
          <a:p>
            <a:pPr marL="444500" indent="-266700" algn="just"/>
            <a:r>
              <a:rPr lang="cs-CZ" altLang="cs-CZ" sz="2000" b="1" dirty="0" smtClean="0">
                <a:latin typeface="Arial" charset="0"/>
                <a:cs typeface="Arial" charset="0"/>
              </a:rPr>
              <a:t>neveřejná </a:t>
            </a:r>
            <a:r>
              <a:rPr lang="cs-CZ" altLang="cs-CZ" sz="2000" dirty="0">
                <a:latin typeface="Arial" charset="0"/>
                <a:cs typeface="Arial" charset="0"/>
              </a:rPr>
              <a:t>– letiště, u kterých okruh uživatelů stanoví na návrh jeho </a:t>
            </a:r>
            <a:r>
              <a:rPr lang="cs-CZ" altLang="cs-CZ" sz="2000" dirty="0" smtClean="0">
                <a:latin typeface="Arial" charset="0"/>
                <a:cs typeface="Arial" charset="0"/>
              </a:rPr>
              <a:t>provozovatel;</a:t>
            </a:r>
          </a:p>
          <a:p>
            <a:pPr marL="444500" indent="-266700" algn="just"/>
            <a:r>
              <a:rPr lang="cs-CZ" altLang="cs-CZ" sz="2000" b="1" dirty="0" smtClean="0">
                <a:latin typeface="Arial" charset="0"/>
                <a:cs typeface="Arial" charset="0"/>
              </a:rPr>
              <a:t>vojenská </a:t>
            </a:r>
            <a:r>
              <a:rPr lang="cs-CZ" altLang="cs-CZ" sz="2000" dirty="0">
                <a:latin typeface="Arial" charset="0"/>
                <a:cs typeface="Arial" charset="0"/>
              </a:rPr>
              <a:t>– letiště, které slouží jen pro potřeby </a:t>
            </a:r>
            <a:r>
              <a:rPr lang="cs-CZ" altLang="cs-CZ" sz="2000" dirty="0" smtClean="0">
                <a:latin typeface="Arial" charset="0"/>
                <a:cs typeface="Arial" charset="0"/>
              </a:rPr>
              <a:t>armády daného státu</a:t>
            </a:r>
            <a:r>
              <a:rPr lang="cs-CZ" altLang="cs-CZ" sz="2000" dirty="0" smtClean="0">
                <a:latin typeface="Arial" charset="0"/>
                <a:cs typeface="Arial" charset="0"/>
              </a:rPr>
              <a:t>.</a:t>
            </a:r>
            <a:endParaRPr lang="cs-CZ" altLang="cs-CZ" sz="2000" dirty="0" smtClean="0">
              <a:latin typeface="Arial" charset="0"/>
              <a:cs typeface="Arial" charset="0"/>
            </a:endParaRPr>
          </a:p>
          <a:p>
            <a:pPr marL="177800" indent="-177800" algn="just">
              <a:buNone/>
            </a:pPr>
            <a:r>
              <a:rPr lang="cs-CZ" altLang="cs-CZ" sz="2000" dirty="0" smtClean="0">
                <a:latin typeface="Arial" charset="0"/>
                <a:cs typeface="Arial" charset="0"/>
              </a:rPr>
              <a:t>c) Dle charakteru leteckého provozu na letišti:</a:t>
            </a:r>
          </a:p>
          <a:p>
            <a:pPr marL="444500" indent="-266700" algn="just"/>
            <a:r>
              <a:rPr lang="cs-CZ" altLang="cs-CZ" sz="2000" dirty="0" smtClean="0">
                <a:latin typeface="Arial" charset="0"/>
                <a:cs typeface="Arial" charset="0"/>
              </a:rPr>
              <a:t>Např. dopravní, sportovní, podnikové, pro experimentální účely</a:t>
            </a:r>
            <a:r>
              <a:rPr lang="cs-CZ" altLang="cs-CZ" sz="2000" smtClean="0">
                <a:latin typeface="Arial" charset="0"/>
                <a:cs typeface="Arial" charset="0"/>
              </a:rPr>
              <a:t>, </a:t>
            </a:r>
            <a:r>
              <a:rPr lang="cs-CZ" altLang="cs-CZ" sz="2000" smtClean="0">
                <a:latin typeface="Arial" charset="0"/>
                <a:cs typeface="Arial" charset="0"/>
              </a:rPr>
              <a:t>pro letecké </a:t>
            </a:r>
            <a:r>
              <a:rPr lang="cs-CZ" altLang="cs-CZ" sz="2000" dirty="0" smtClean="0">
                <a:latin typeface="Arial" charset="0"/>
                <a:cs typeface="Arial" charset="0"/>
              </a:rPr>
              <a:t>práce v zemědělství apod.</a:t>
            </a:r>
            <a:endParaRPr lang="cs-CZ" altLang="cs-CZ" sz="2000" dirty="0">
              <a:latin typeface="Arial" charset="0"/>
              <a:cs typeface="Arial" charset="0"/>
            </a:endParaRPr>
          </a:p>
          <a:p>
            <a:pPr marL="0" indent="0" algn="just">
              <a:buNone/>
              <a:defRPr/>
            </a:pPr>
            <a:endParaRPr lang="cs-CZ" sz="22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787400" y="109170"/>
            <a:ext cx="10515600" cy="1325563"/>
          </a:xfrm>
        </p:spPr>
        <p:txBody>
          <a:bodyPr/>
          <a:lstStyle/>
          <a:p>
            <a:r>
              <a:rPr lang="cs-CZ" b="1" dirty="0" smtClean="0"/>
              <a:t>Letiště - rozdělení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21443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1032" y="1397734"/>
            <a:ext cx="11395368" cy="4974203"/>
          </a:xfrm>
        </p:spPr>
        <p:txBody>
          <a:bodyPr>
            <a:noAutofit/>
          </a:bodyPr>
          <a:lstStyle/>
          <a:p>
            <a:pPr marL="0" indent="0" algn="just">
              <a:buFont typeface="Arial" charset="0"/>
              <a:buNone/>
              <a:defRPr/>
            </a:pPr>
            <a:r>
              <a:rPr lang="cs-CZ" sz="2100" dirty="0" smtClean="0"/>
              <a:t>Pohybovými plochami na letišti rozumíme asfaltové či betonové plochy pro pohyb letadel. Můžeme je rozlišovat na: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sz="2100" b="1" dirty="0" smtClean="0"/>
              <a:t>Vzletová a přistávací dráha (RWY) </a:t>
            </a:r>
            <a:r>
              <a:rPr lang="cs-CZ" sz="2100" dirty="0" smtClean="0"/>
              <a:t>- vymezená </a:t>
            </a:r>
            <a:r>
              <a:rPr lang="cs-CZ" sz="2100" dirty="0"/>
              <a:t>pravoúhlá plocha na pozemním letišti upravená pro vzlety a přistání letadel</a:t>
            </a:r>
            <a:r>
              <a:rPr lang="cs-CZ" sz="2100" dirty="0" smtClean="0"/>
              <a:t>.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sz="2100" b="1" dirty="0" smtClean="0"/>
              <a:t>Pojezdové dráhy (TWY) </a:t>
            </a:r>
            <a:r>
              <a:rPr lang="cs-CZ" sz="2100" dirty="0"/>
              <a:t>– pás zřízený pro pojíždění letadel a </a:t>
            </a:r>
            <a:r>
              <a:rPr lang="cs-CZ" sz="2100" dirty="0" smtClean="0"/>
              <a:t>spojující jednotlivé časti letiště.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sz="2100" b="1" dirty="0" smtClean="0"/>
              <a:t>Odbavovací plocha (APN) </a:t>
            </a:r>
            <a:r>
              <a:rPr lang="cs-CZ" sz="2100" dirty="0" smtClean="0"/>
              <a:t>– Plocha v blízkosti terminálu nebo hangáru pro stání letadel a k provádění technického odbavení letadel, nakládce a vykládce zboží, nástupu a výstupu cestujících, apod.</a:t>
            </a:r>
            <a:endParaRPr lang="cs-CZ" sz="2100" dirty="0"/>
          </a:p>
          <a:p>
            <a:pPr marL="0" indent="0" algn="just">
              <a:buFont typeface="Arial" charset="0"/>
              <a:buNone/>
              <a:defRPr/>
            </a:pPr>
            <a:r>
              <a:rPr lang="cs-CZ" sz="2100" dirty="0" smtClean="0"/>
              <a:t>Vzletová a přistávací dráha </a:t>
            </a:r>
            <a:r>
              <a:rPr lang="cs-CZ" sz="2100" dirty="0"/>
              <a:t>(RWY) se dělí na:</a:t>
            </a:r>
          </a:p>
          <a:p>
            <a:pPr algn="just">
              <a:defRPr/>
            </a:pPr>
            <a:r>
              <a:rPr lang="cs-CZ" sz="2100" b="1" dirty="0"/>
              <a:t>Nepřístrojové dráhy - </a:t>
            </a:r>
            <a:r>
              <a:rPr lang="cs-CZ" sz="2100" dirty="0"/>
              <a:t>Určené pro provoz letadel používajících postupy pro vizuální přiblížení. (</a:t>
            </a:r>
            <a:r>
              <a:rPr lang="cs-CZ" sz="2100" b="1" dirty="0"/>
              <a:t>VFR</a:t>
            </a:r>
            <a:r>
              <a:rPr lang="cs-CZ" sz="2100" dirty="0"/>
              <a:t> – </a:t>
            </a:r>
            <a:r>
              <a:rPr lang="cs-CZ" sz="2100" dirty="0" err="1"/>
              <a:t>visual</a:t>
            </a:r>
            <a:r>
              <a:rPr lang="cs-CZ" sz="2100" dirty="0"/>
              <a:t> </a:t>
            </a:r>
            <a:r>
              <a:rPr lang="cs-CZ" sz="2100" dirty="0" err="1"/>
              <a:t>flight</a:t>
            </a:r>
            <a:r>
              <a:rPr lang="cs-CZ" sz="2100" dirty="0"/>
              <a:t> </a:t>
            </a:r>
            <a:r>
              <a:rPr lang="cs-CZ" sz="2100" dirty="0" err="1"/>
              <a:t>rules</a:t>
            </a:r>
            <a:r>
              <a:rPr lang="cs-CZ" sz="2100" dirty="0"/>
              <a:t>).</a:t>
            </a:r>
          </a:p>
          <a:p>
            <a:pPr algn="just">
              <a:defRPr/>
            </a:pPr>
            <a:r>
              <a:rPr lang="cs-CZ" sz="2100" b="1" dirty="0"/>
              <a:t>Přístrojové dráhy - </a:t>
            </a:r>
            <a:r>
              <a:rPr lang="cs-CZ" sz="2100" dirty="0"/>
              <a:t>Určené pro provoz letadel používajících postupy pro přístrojové přiblížení (</a:t>
            </a:r>
            <a:r>
              <a:rPr lang="cs-CZ" sz="2100" b="1" dirty="0"/>
              <a:t>IFR</a:t>
            </a:r>
            <a:r>
              <a:rPr lang="cs-CZ" sz="2100" dirty="0"/>
              <a:t> - instrument </a:t>
            </a:r>
            <a:r>
              <a:rPr lang="cs-CZ" sz="2100" dirty="0" err="1"/>
              <a:t>flight</a:t>
            </a:r>
            <a:r>
              <a:rPr lang="cs-CZ" sz="2100" dirty="0"/>
              <a:t> </a:t>
            </a:r>
            <a:r>
              <a:rPr lang="cs-CZ" sz="2100" dirty="0" err="1"/>
              <a:t>rules</a:t>
            </a:r>
            <a:r>
              <a:rPr lang="cs-CZ" sz="2100" dirty="0"/>
              <a:t>)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711200" y="247650"/>
            <a:ext cx="10515600" cy="1325563"/>
          </a:xfrm>
        </p:spPr>
        <p:txBody>
          <a:bodyPr/>
          <a:lstStyle/>
          <a:p>
            <a:r>
              <a:rPr lang="cs-CZ" b="1" dirty="0" smtClean="0"/>
              <a:t>Letiště – pohybové plochy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3211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3732" y="1508760"/>
            <a:ext cx="11420768" cy="497420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2400" dirty="0" smtClean="0"/>
              <a:t>Kromě technických zařízení umožňující organizaci letového provozu zejména při navádění letadel na letiště a RWY se na letišti nacházejí letištní vizuální a navigační prostředky, která zároveň umožňují na velkých letištích provoz letecké dopravy za snížené viditelnosti:</a:t>
            </a:r>
          </a:p>
          <a:p>
            <a:pPr algn="just"/>
            <a:r>
              <a:rPr lang="cs-CZ" altLang="cs-CZ" sz="2400" dirty="0" smtClean="0"/>
              <a:t>Ukazatele a návěsti ( např. ukazatel směru větru);</a:t>
            </a:r>
          </a:p>
          <a:p>
            <a:pPr algn="just"/>
            <a:r>
              <a:rPr lang="cs-CZ" altLang="cs-CZ" sz="2400" dirty="0" smtClean="0"/>
              <a:t>Značení na pohybových plochách (např. prahové, vzdálenostní nebo osové značky na RWY);</a:t>
            </a:r>
          </a:p>
          <a:p>
            <a:pPr algn="just"/>
            <a:r>
              <a:rPr lang="cs-CZ" altLang="cs-CZ" sz="2400" dirty="0" smtClean="0"/>
              <a:t>Světelná zařízení:</a:t>
            </a:r>
          </a:p>
          <a:p>
            <a:pPr marL="723900" indent="-279400" algn="just">
              <a:buFont typeface="Wingdings" panose="05000000000000000000" pitchFamily="2" charset="2"/>
              <a:buChar char="Ø"/>
            </a:pPr>
            <a:r>
              <a:rPr lang="cs-CZ" altLang="cs-CZ" sz="2400" b="1" dirty="0" smtClean="0"/>
              <a:t>Přibližovací světelné soustavy </a:t>
            </a:r>
            <a:r>
              <a:rPr lang="cs-CZ" altLang="cs-CZ" sz="2400" dirty="0" smtClean="0"/>
              <a:t>-</a:t>
            </a:r>
            <a:r>
              <a:rPr lang="cs-CZ" sz="2400" dirty="0"/>
              <a:t> pro vizuální navedení letadla na dráhu </a:t>
            </a:r>
            <a:r>
              <a:rPr lang="cs-CZ" sz="2400" dirty="0" smtClean="0"/>
              <a:t>RWY;</a:t>
            </a:r>
            <a:endParaRPr lang="cs-CZ" altLang="cs-CZ" sz="2400" dirty="0" smtClean="0"/>
          </a:p>
          <a:p>
            <a:pPr marL="723900" indent="-279400" algn="just">
              <a:buFont typeface="Wingdings" panose="05000000000000000000" pitchFamily="2" charset="2"/>
              <a:buChar char="Ø"/>
            </a:pPr>
            <a:r>
              <a:rPr lang="cs-CZ" altLang="cs-CZ" sz="2400" b="1" dirty="0" smtClean="0"/>
              <a:t>Světelné sestupové soustavy </a:t>
            </a:r>
            <a:r>
              <a:rPr lang="cs-CZ" altLang="cs-CZ" sz="2400" dirty="0" smtClean="0"/>
              <a:t>- </a:t>
            </a:r>
            <a:r>
              <a:rPr lang="cs-CZ" sz="2400" dirty="0"/>
              <a:t>udávají správnou výšku </a:t>
            </a:r>
            <a:r>
              <a:rPr lang="cs-CZ" sz="2400" dirty="0" smtClean="0"/>
              <a:t>letadla (např. systém PAPI)</a:t>
            </a:r>
            <a:r>
              <a:rPr lang="cs-CZ" altLang="cs-CZ" sz="2400" dirty="0" smtClean="0"/>
              <a:t>;</a:t>
            </a:r>
          </a:p>
          <a:p>
            <a:pPr marL="723900" indent="-279400" algn="just">
              <a:buFont typeface="Wingdings" panose="05000000000000000000" pitchFamily="2" charset="2"/>
              <a:buChar char="Ø"/>
            </a:pPr>
            <a:r>
              <a:rPr lang="cs-CZ" altLang="cs-CZ" sz="2400" b="1" dirty="0" smtClean="0"/>
              <a:t>Dráhové světelné soustavy </a:t>
            </a:r>
            <a:r>
              <a:rPr lang="cs-CZ" altLang="cs-CZ" sz="2400" dirty="0" smtClean="0"/>
              <a:t>– světelně vymezují hranice nebo osu RWY.</a:t>
            </a:r>
          </a:p>
          <a:p>
            <a:pPr marL="0" indent="0" algn="just">
              <a:buNone/>
            </a:pPr>
            <a:endParaRPr lang="en-GB" altLang="cs-CZ" sz="28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787400" y="312370"/>
            <a:ext cx="10515600" cy="1325563"/>
          </a:xfrm>
        </p:spPr>
        <p:txBody>
          <a:bodyPr/>
          <a:lstStyle/>
          <a:p>
            <a:r>
              <a:rPr lang="cs-CZ" b="1" dirty="0" smtClean="0"/>
              <a:t>Letiště – provozní zařízení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627503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749300" y="172670"/>
            <a:ext cx="10515600" cy="1325563"/>
          </a:xfrm>
        </p:spPr>
        <p:txBody>
          <a:bodyPr/>
          <a:lstStyle/>
          <a:p>
            <a:r>
              <a:rPr lang="cs-CZ" b="1" dirty="0" smtClean="0"/>
              <a:t>Infrastruktura letiště</a:t>
            </a:r>
            <a:endParaRPr lang="cs-CZ" b="1" dirty="0"/>
          </a:p>
        </p:txBody>
      </p:sp>
      <p:pic>
        <p:nvPicPr>
          <p:cNvPr id="8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00951" y="1184455"/>
            <a:ext cx="9144441" cy="4489089"/>
          </a:xfrm>
        </p:spPr>
      </p:pic>
      <p:sp>
        <p:nvSpPr>
          <p:cNvPr id="2" name="Obdélník 1"/>
          <p:cNvSpPr/>
          <p:nvPr/>
        </p:nvSpPr>
        <p:spPr>
          <a:xfrm>
            <a:off x="10420350" y="4597132"/>
            <a:ext cx="15367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 err="1" smtClean="0"/>
              <a:t>Author</a:t>
            </a:r>
            <a:r>
              <a:rPr lang="cs-CZ" sz="1000" dirty="0" smtClean="0"/>
              <a:t>:</a:t>
            </a:r>
            <a:r>
              <a:rPr lang="en-US" sz="1000" dirty="0" smtClean="0"/>
              <a:t> </a:t>
            </a:r>
            <a:r>
              <a:rPr lang="en-US" sz="1000" dirty="0"/>
              <a:t>CellarDoor85 (Robert </a:t>
            </a:r>
            <a:r>
              <a:rPr lang="en-US" sz="1000" dirty="0" err="1"/>
              <a:t>Aehnelt</a:t>
            </a:r>
            <a:r>
              <a:rPr lang="en-US" sz="1000" dirty="0"/>
              <a:t>). - Own work., CC BY-SA 3.0, https://commons.wikimedia.org/w/index.php?curid=16561926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84494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3432" y="1397734"/>
            <a:ext cx="11037228" cy="497420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2400" dirty="0" smtClean="0"/>
              <a:t>Jedná se o objekt sloužící k odbavování cestujících využívajících leteckou dopravu a pro veřejnost, který obsahuje zařízení pro odbavovací proces a další služby určené pro pohodlí cestujících. Kromě odbavování slouží i pro přestup, zprostředkování letenek a jiných služeb. </a:t>
            </a:r>
          </a:p>
          <a:p>
            <a:pPr marL="0" indent="0" algn="just">
              <a:buNone/>
            </a:pPr>
            <a:r>
              <a:rPr lang="cs-CZ" altLang="cs-CZ" sz="2400" dirty="0" smtClean="0"/>
              <a:t>Členění částí terminálu na:</a:t>
            </a:r>
          </a:p>
          <a:p>
            <a:pPr algn="just"/>
            <a:r>
              <a:rPr lang="cs-CZ" altLang="cs-CZ" sz="2400" b="1" dirty="0" smtClean="0"/>
              <a:t>Odletová </a:t>
            </a:r>
            <a:r>
              <a:rPr lang="cs-CZ" altLang="cs-CZ" sz="2400" dirty="0" smtClean="0"/>
              <a:t>a </a:t>
            </a:r>
            <a:r>
              <a:rPr lang="cs-CZ" altLang="cs-CZ" sz="2400" b="1" dirty="0" smtClean="0"/>
              <a:t>příletová část</a:t>
            </a:r>
          </a:p>
          <a:p>
            <a:pPr algn="just"/>
            <a:r>
              <a:rPr lang="cs-CZ" altLang="cs-CZ" sz="2400" b="1" dirty="0" err="1" smtClean="0"/>
              <a:t>Pre</a:t>
            </a:r>
            <a:r>
              <a:rPr lang="cs-CZ" altLang="cs-CZ" sz="2400" b="1" dirty="0" smtClean="0"/>
              <a:t> - </a:t>
            </a:r>
            <a:r>
              <a:rPr lang="cs-CZ" altLang="cs-CZ" sz="2400" b="1" dirty="0" err="1" smtClean="0"/>
              <a:t>security</a:t>
            </a:r>
            <a:r>
              <a:rPr lang="cs-CZ" altLang="cs-CZ" sz="2400" b="1" dirty="0" smtClean="0"/>
              <a:t> (veřejná část) </a:t>
            </a:r>
            <a:r>
              <a:rPr lang="cs-CZ" altLang="cs-CZ" sz="2400" dirty="0" smtClean="0"/>
              <a:t>– část terminálu, kde je umožněn volný pohyb osob</a:t>
            </a:r>
          </a:p>
          <a:p>
            <a:pPr algn="just"/>
            <a:r>
              <a:rPr lang="cs-CZ" altLang="cs-CZ" sz="2400" b="1" dirty="0" smtClean="0"/>
              <a:t>Post </a:t>
            </a:r>
            <a:r>
              <a:rPr lang="cs-CZ" altLang="cs-CZ" sz="2400" b="1" dirty="0" err="1" smtClean="0"/>
              <a:t>security</a:t>
            </a:r>
            <a:r>
              <a:rPr lang="cs-CZ" altLang="cs-CZ" sz="2400" b="1" dirty="0" smtClean="0"/>
              <a:t> (neveřejná část) </a:t>
            </a:r>
            <a:r>
              <a:rPr lang="cs-CZ" altLang="cs-CZ" sz="2400" dirty="0" smtClean="0"/>
              <a:t>– část terminálu s prostory pro pohyb osob, které prošli odbavením, celní, bezpečnostní a pasovou kontrolou.</a:t>
            </a:r>
          </a:p>
          <a:p>
            <a:pPr marL="0" indent="0">
              <a:buNone/>
            </a:pPr>
            <a:endParaRPr lang="en-GB" altLang="cs-CZ" sz="2000" dirty="0"/>
          </a:p>
          <a:p>
            <a:pPr marL="703263" lvl="2" indent="0">
              <a:buNone/>
              <a:defRPr/>
            </a:pPr>
            <a:endParaRPr lang="cs-CZ" alt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787400" y="312370"/>
            <a:ext cx="10515600" cy="1325563"/>
          </a:xfrm>
        </p:spPr>
        <p:txBody>
          <a:bodyPr/>
          <a:lstStyle/>
          <a:p>
            <a:r>
              <a:rPr lang="cs-CZ" b="1" dirty="0" smtClean="0"/>
              <a:t>Letištní terminály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84494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6132" y="1397734"/>
            <a:ext cx="11037228" cy="4974203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cs-CZ" sz="2100" dirty="0"/>
              <a:t>Řízení letového provozu (též ATC z - anglického air </a:t>
            </a:r>
            <a:r>
              <a:rPr lang="cs-CZ" sz="2100" dirty="0" err="1"/>
              <a:t>traffic</a:t>
            </a:r>
            <a:r>
              <a:rPr lang="cs-CZ" sz="2100" dirty="0"/>
              <a:t> </a:t>
            </a:r>
            <a:r>
              <a:rPr lang="cs-CZ" sz="2100" dirty="0" err="1"/>
              <a:t>control</a:t>
            </a:r>
            <a:r>
              <a:rPr lang="cs-CZ" sz="2100" dirty="0"/>
              <a:t>) je služba poskytovaná ze země letadlům na pohybujícím se v řízeném vzdušném prostoru nebo na řízeném letišti. Základním smyslem řízení letového provozu je předcházet srážkám ve vzduchu i na zemi, ale řídící letového provozu poskytují pilotům obvykle i další služby, jako je navigační pomoc nebo informační služba</a:t>
            </a:r>
            <a:r>
              <a:rPr lang="cs-CZ" sz="2100" dirty="0" smtClean="0"/>
              <a:t>. </a:t>
            </a:r>
            <a:r>
              <a:rPr lang="cs-CZ" sz="2100" dirty="0"/>
              <a:t>S</a:t>
            </a:r>
            <a:r>
              <a:rPr lang="cs-CZ" sz="2100" dirty="0" smtClean="0"/>
              <a:t>lužba </a:t>
            </a:r>
            <a:r>
              <a:rPr lang="cs-CZ" sz="2100" dirty="0"/>
              <a:t>řízení letového provozu </a:t>
            </a:r>
            <a:r>
              <a:rPr lang="cs-CZ" sz="2100" dirty="0" smtClean="0"/>
              <a:t>je poskytována </a:t>
            </a:r>
            <a:r>
              <a:rPr lang="cs-CZ" sz="2100" dirty="0"/>
              <a:t>obvykle třemi navzájem spolupracujícími specializovanými </a:t>
            </a:r>
            <a:r>
              <a:rPr lang="cs-CZ" sz="2100" dirty="0" smtClean="0"/>
              <a:t>středisky: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sz="2100" b="1" dirty="0" smtClean="0"/>
              <a:t>Letištní služba </a:t>
            </a:r>
            <a:r>
              <a:rPr lang="cs-CZ" sz="2100" b="1" dirty="0"/>
              <a:t>řízení </a:t>
            </a:r>
            <a:r>
              <a:rPr lang="cs-CZ" sz="2100" b="1" dirty="0" smtClean="0"/>
              <a:t>TWR </a:t>
            </a:r>
            <a:r>
              <a:rPr lang="cs-CZ" sz="2100" dirty="0"/>
              <a:t>(z anglického </a:t>
            </a:r>
            <a:r>
              <a:rPr lang="cs-CZ" sz="2100" dirty="0" err="1"/>
              <a:t>tower</a:t>
            </a:r>
            <a:r>
              <a:rPr lang="cs-CZ" sz="2100" dirty="0"/>
              <a:t> - věž</a:t>
            </a:r>
            <a:r>
              <a:rPr lang="cs-CZ" sz="2100" dirty="0" smtClean="0"/>
              <a:t>) - Řídící </a:t>
            </a:r>
            <a:r>
              <a:rPr lang="cs-CZ" sz="2100" dirty="0"/>
              <a:t>na věži jsou zodpovědní za bezpečný provoz na přistávací dráze, pojezdových drahách a v řízeném okrsku (zvaném též CTR z anglického </a:t>
            </a:r>
            <a:r>
              <a:rPr lang="cs-CZ" sz="2100" dirty="0" err="1"/>
              <a:t>Control</a:t>
            </a:r>
            <a:r>
              <a:rPr lang="cs-CZ" sz="2100" dirty="0"/>
              <a:t> </a:t>
            </a:r>
            <a:r>
              <a:rPr lang="cs-CZ" sz="2100" dirty="0" err="1"/>
              <a:t>Zone</a:t>
            </a:r>
            <a:r>
              <a:rPr lang="cs-CZ" sz="2100" dirty="0"/>
              <a:t>), což je malý vzdušný prostor v bezprostředním okolí letiště. 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sz="2100" b="1" dirty="0" smtClean="0"/>
              <a:t>Přibližovací </a:t>
            </a:r>
            <a:r>
              <a:rPr lang="cs-CZ" sz="2100" b="1" dirty="0"/>
              <a:t>služba řízení APP </a:t>
            </a:r>
            <a:r>
              <a:rPr lang="cs-CZ" sz="2100" dirty="0"/>
              <a:t>(z anglického </a:t>
            </a:r>
            <a:r>
              <a:rPr lang="cs-CZ" sz="2100" dirty="0" err="1"/>
              <a:t>approach</a:t>
            </a:r>
            <a:r>
              <a:rPr lang="cs-CZ" sz="2100" dirty="0"/>
              <a:t> - přiblížení). Jejím úkolem je udržovat bezpečný a plynulý provoz v koncové řízené oblasti, což je vzdušný prostor v širším okolí </a:t>
            </a:r>
            <a:r>
              <a:rPr lang="cs-CZ" sz="2100" dirty="0" smtClean="0"/>
              <a:t>letiště.</a:t>
            </a:r>
            <a:endParaRPr lang="cs-CZ" sz="2100" dirty="0"/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sz="2100" b="1" dirty="0" smtClean="0"/>
              <a:t>Oblastní </a:t>
            </a:r>
            <a:r>
              <a:rPr lang="cs-CZ" sz="2100" b="1" dirty="0"/>
              <a:t>služba </a:t>
            </a:r>
            <a:r>
              <a:rPr lang="cs-CZ" sz="2100" b="1" dirty="0" smtClean="0"/>
              <a:t>řízení</a:t>
            </a:r>
            <a:r>
              <a:rPr lang="cs-CZ" sz="2100" b="1" dirty="0"/>
              <a:t> </a:t>
            </a:r>
            <a:r>
              <a:rPr lang="cs-CZ" sz="2100" b="1" dirty="0" smtClean="0"/>
              <a:t>ACC </a:t>
            </a:r>
            <a:r>
              <a:rPr lang="cs-CZ" sz="2100" dirty="0"/>
              <a:t>(Area </a:t>
            </a:r>
            <a:r>
              <a:rPr lang="cs-CZ" sz="2100" dirty="0" err="1"/>
              <a:t>Control</a:t>
            </a:r>
            <a:r>
              <a:rPr lang="cs-CZ" sz="2100" dirty="0"/>
              <a:t> Centre) - zajišťuje řízení letového provozu v příslušné řízené oblasti, což je typicky velká oblast řízeného vzdušného prostoru, někdy zahrnující území celého státu.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787400" y="312370"/>
            <a:ext cx="10515600" cy="1325563"/>
          </a:xfrm>
        </p:spPr>
        <p:txBody>
          <a:bodyPr/>
          <a:lstStyle/>
          <a:p>
            <a:r>
              <a:rPr lang="cs-CZ" b="1" dirty="0"/>
              <a:t>Ř</a:t>
            </a:r>
            <a:r>
              <a:rPr lang="cs-CZ" b="1" dirty="0" smtClean="0"/>
              <a:t>ízení letového provozu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03107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8832" y="1476069"/>
            <a:ext cx="11037228" cy="4974203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spcAft>
                <a:spcPts val="1000"/>
              </a:spcAft>
              <a:buNone/>
              <a:defRPr/>
            </a:pPr>
            <a:r>
              <a:rPr lang="cs-CZ" sz="2400" dirty="0"/>
              <a:t>Rozeznáváme dva základní druhy vzdušného prostoru z hlediska pohybu v něm (tj. létání</a:t>
            </a:r>
            <a:r>
              <a:rPr lang="cs-CZ" sz="2400" dirty="0" smtClean="0"/>
              <a:t>):</a:t>
            </a:r>
            <a:endParaRPr lang="cs-CZ" sz="2400" dirty="0"/>
          </a:p>
          <a:p>
            <a:pPr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cs-CZ" sz="2400" dirty="0" smtClean="0"/>
              <a:t>Řízený;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defRPr/>
            </a:pPr>
            <a:r>
              <a:rPr lang="cs-CZ" sz="2400" smtClean="0"/>
              <a:t>Neřízený.</a:t>
            </a:r>
            <a:endParaRPr lang="cs-CZ" sz="2400" dirty="0"/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cs-CZ" sz="2400" dirty="0" smtClean="0"/>
              <a:t>V rámci uskutečňování letecké dopravy je vzdušný prostor rozdělen dále do různých okrsků, oblastí, segmentů, zakázaných prostor, dočasně vyhrazených prostor, apod., které definují </a:t>
            </a:r>
            <a:r>
              <a:rPr lang="cs-CZ" sz="2400" b="1" dirty="0" smtClean="0"/>
              <a:t>leteckou vzdušnou cestu</a:t>
            </a:r>
            <a:r>
              <a:rPr lang="cs-CZ" sz="2400" dirty="0" smtClean="0"/>
              <a:t>.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cs-CZ" sz="2400" dirty="0" smtClean="0"/>
              <a:t>Samotné lety jsou koordinovány pracovníky  řízení letového provozu (ATC), kteří kromě jiného v </a:t>
            </a:r>
            <a:r>
              <a:rPr lang="cs-CZ" sz="2400" b="1" dirty="0" smtClean="0"/>
              <a:t>kontrolovaném vzdušném prostoru</a:t>
            </a:r>
            <a:r>
              <a:rPr lang="cs-CZ" sz="2400" dirty="0" smtClean="0"/>
              <a:t> dohlížejí nad dodržením </a:t>
            </a:r>
            <a:r>
              <a:rPr lang="cs-CZ" sz="2400" b="1" dirty="0" smtClean="0"/>
              <a:t>vertikálních i horizontálních rozestupů </a:t>
            </a:r>
            <a:r>
              <a:rPr lang="cs-CZ" sz="2400" dirty="0" smtClean="0"/>
              <a:t>mezi jednotlivými letadly.</a:t>
            </a:r>
            <a:endParaRPr lang="cs-CZ" sz="24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787400" y="312370"/>
            <a:ext cx="10515600" cy="1325563"/>
          </a:xfrm>
        </p:spPr>
        <p:txBody>
          <a:bodyPr/>
          <a:lstStyle/>
          <a:p>
            <a:r>
              <a:rPr lang="cs-CZ" b="1" dirty="0" smtClean="0"/>
              <a:t>Vzdušný prostor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87451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2022</TotalTime>
  <Words>899</Words>
  <Application>Microsoft Office PowerPoint</Application>
  <PresentationFormat>Vlastní</PresentationFormat>
  <Paragraphs>54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Office</vt:lpstr>
      <vt:lpstr>Technologie a řízení letecké dopravy: 10. Infrastruktura letecké dopravy</vt:lpstr>
      <vt:lpstr>Infrastruktura letecké dopravy</vt:lpstr>
      <vt:lpstr>Letiště - rozdělení</vt:lpstr>
      <vt:lpstr>Letiště – pohybové plochy </vt:lpstr>
      <vt:lpstr>Letiště – provozní zařízení</vt:lpstr>
      <vt:lpstr>Infrastruktura letiště</vt:lpstr>
      <vt:lpstr>Letištní terminály</vt:lpstr>
      <vt:lpstr>Řízení letového provozu</vt:lpstr>
      <vt:lpstr>Vzdušný prostor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Bartuška Ladislav</cp:lastModifiedBy>
  <cp:revision>133</cp:revision>
  <dcterms:created xsi:type="dcterms:W3CDTF">2017-05-10T10:51:34Z</dcterms:created>
  <dcterms:modified xsi:type="dcterms:W3CDTF">2017-07-07T11:44:13Z</dcterms:modified>
</cp:coreProperties>
</file>