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ms-powerpoint.presentation.macroEnabled.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5" r:id="rId3"/>
    <p:sldId id="257" r:id="rId4"/>
    <p:sldId id="259" r:id="rId5"/>
    <p:sldId id="258" r:id="rId6"/>
    <p:sldId id="263" r:id="rId7"/>
    <p:sldId id="264" r:id="rId8"/>
    <p:sldId id="260" r:id="rId9"/>
    <p:sldId id="261" r:id="rId10"/>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64" autoAdjust="0"/>
    <p:restoredTop sz="94660"/>
  </p:normalViewPr>
  <p:slideViewPr>
    <p:cSldViewPr snapToGrid="0">
      <p:cViewPr>
        <p:scale>
          <a:sx n="75" d="100"/>
          <a:sy n="75" d="100"/>
        </p:scale>
        <p:origin x="-1812" y="-91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1122363"/>
            <a:ext cx="9144000" cy="2387600"/>
          </a:xfrm>
        </p:spPr>
        <p:txBody>
          <a:bodyPr anchor="b"/>
          <a:lstStyle>
            <a:lvl1pPr algn="ctr">
              <a:defRPr sz="6000"/>
            </a:lvl1pPr>
          </a:lstStyle>
          <a:p>
            <a:r>
              <a:rPr lang="cs-CZ" smtClean="0"/>
              <a:t>Kliknutím lze upravit styl.</a:t>
            </a:r>
            <a:endParaRPr lang="cs-CZ"/>
          </a:p>
        </p:txBody>
      </p:sp>
      <p:sp>
        <p:nvSpPr>
          <p:cNvPr id="3" name="Podnadpis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smtClean="0"/>
              <a:t>Kliknutím lze upravit styl předlohy.</a:t>
            </a:r>
            <a:endParaRPr lang="cs-CZ"/>
          </a:p>
        </p:txBody>
      </p:sp>
      <p:sp>
        <p:nvSpPr>
          <p:cNvPr id="4" name="Zástupný symbol pro datum 3"/>
          <p:cNvSpPr>
            <a:spLocks noGrp="1"/>
          </p:cNvSpPr>
          <p:nvPr>
            <p:ph type="dt" sz="half" idx="10"/>
          </p:nvPr>
        </p:nvSpPr>
        <p:spPr/>
        <p:txBody>
          <a:bodyPr/>
          <a:lstStyle/>
          <a:p>
            <a:fld id="{3AF606F1-70A8-4ADC-9334-297B429272E0}" type="datetimeFigureOut">
              <a:rPr lang="cs-CZ" smtClean="0"/>
              <a:t>7.7.2017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29083E7-225E-4952-A601-200EBC7DB725}" type="slidenum">
              <a:rPr lang="cs-CZ" smtClean="0"/>
              <a:t>‹#›</a:t>
            </a:fld>
            <a:endParaRPr lang="cs-CZ"/>
          </a:p>
        </p:txBody>
      </p:sp>
    </p:spTree>
    <p:extLst>
      <p:ext uri="{BB962C8B-B14F-4D97-AF65-F5344CB8AC3E}">
        <p14:creationId xmlns:p14="http://schemas.microsoft.com/office/powerpoint/2010/main" val="879394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3AF606F1-70A8-4ADC-9334-297B429272E0}" type="datetimeFigureOut">
              <a:rPr lang="cs-CZ" smtClean="0"/>
              <a:t>7.7.2017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29083E7-225E-4952-A601-200EBC7DB725}" type="slidenum">
              <a:rPr lang="cs-CZ" smtClean="0"/>
              <a:t>‹#›</a:t>
            </a:fld>
            <a:endParaRPr lang="cs-CZ"/>
          </a:p>
        </p:txBody>
      </p:sp>
    </p:spTree>
    <p:extLst>
      <p:ext uri="{BB962C8B-B14F-4D97-AF65-F5344CB8AC3E}">
        <p14:creationId xmlns:p14="http://schemas.microsoft.com/office/powerpoint/2010/main" val="12126876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8724900" y="365125"/>
            <a:ext cx="2628900" cy="5811838"/>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838200" y="365125"/>
            <a:ext cx="7734300" cy="5811838"/>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3AF606F1-70A8-4ADC-9334-297B429272E0}" type="datetimeFigureOut">
              <a:rPr lang="cs-CZ" smtClean="0"/>
              <a:t>7.7.2017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29083E7-225E-4952-A601-200EBC7DB725}" type="slidenum">
              <a:rPr lang="cs-CZ" smtClean="0"/>
              <a:t>‹#›</a:t>
            </a:fld>
            <a:endParaRPr lang="cs-CZ"/>
          </a:p>
        </p:txBody>
      </p:sp>
    </p:spTree>
    <p:extLst>
      <p:ext uri="{BB962C8B-B14F-4D97-AF65-F5344CB8AC3E}">
        <p14:creationId xmlns:p14="http://schemas.microsoft.com/office/powerpoint/2010/main" val="8068914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3AF606F1-70A8-4ADC-9334-297B429272E0}" type="datetimeFigureOut">
              <a:rPr lang="cs-CZ" smtClean="0"/>
              <a:t>7.7.2017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29083E7-225E-4952-A601-200EBC7DB725}" type="slidenum">
              <a:rPr lang="cs-CZ" smtClean="0"/>
              <a:t>‹#›</a:t>
            </a:fld>
            <a:endParaRPr lang="cs-CZ"/>
          </a:p>
        </p:txBody>
      </p:sp>
    </p:spTree>
    <p:extLst>
      <p:ext uri="{BB962C8B-B14F-4D97-AF65-F5344CB8AC3E}">
        <p14:creationId xmlns:p14="http://schemas.microsoft.com/office/powerpoint/2010/main" val="24330433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831850" y="1709738"/>
            <a:ext cx="10515600" cy="2852737"/>
          </a:xfrm>
        </p:spPr>
        <p:txBody>
          <a:bodyPr anchor="b"/>
          <a:lstStyle>
            <a:lvl1pPr>
              <a:defRPr sz="6000"/>
            </a:lvl1pPr>
          </a:lstStyle>
          <a:p>
            <a:r>
              <a:rPr lang="cs-CZ" smtClean="0"/>
              <a:t>Kliknutím lze upravit styl.</a:t>
            </a:r>
            <a:endParaRPr lang="cs-CZ"/>
          </a:p>
        </p:txBody>
      </p:sp>
      <p:sp>
        <p:nvSpPr>
          <p:cNvPr id="3" name="Zástupný symbol pro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smtClean="0"/>
              <a:t>Kliknutím lze upravit styly předlohy textu.</a:t>
            </a:r>
          </a:p>
        </p:txBody>
      </p:sp>
      <p:sp>
        <p:nvSpPr>
          <p:cNvPr id="4" name="Zástupný symbol pro datum 3"/>
          <p:cNvSpPr>
            <a:spLocks noGrp="1"/>
          </p:cNvSpPr>
          <p:nvPr>
            <p:ph type="dt" sz="half" idx="10"/>
          </p:nvPr>
        </p:nvSpPr>
        <p:spPr/>
        <p:txBody>
          <a:bodyPr/>
          <a:lstStyle/>
          <a:p>
            <a:fld id="{3AF606F1-70A8-4ADC-9334-297B429272E0}" type="datetimeFigureOut">
              <a:rPr lang="cs-CZ" smtClean="0"/>
              <a:t>7.7.2017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29083E7-225E-4952-A601-200EBC7DB725}" type="slidenum">
              <a:rPr lang="cs-CZ" smtClean="0"/>
              <a:t>‹#›</a:t>
            </a:fld>
            <a:endParaRPr lang="cs-CZ"/>
          </a:p>
        </p:txBody>
      </p:sp>
    </p:spTree>
    <p:extLst>
      <p:ext uri="{BB962C8B-B14F-4D97-AF65-F5344CB8AC3E}">
        <p14:creationId xmlns:p14="http://schemas.microsoft.com/office/powerpoint/2010/main" val="35678689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838200" y="1825625"/>
            <a:ext cx="5181600" cy="435133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6172200" y="1825625"/>
            <a:ext cx="5181600" cy="435133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3AF606F1-70A8-4ADC-9334-297B429272E0}" type="datetimeFigureOut">
              <a:rPr lang="cs-CZ" smtClean="0"/>
              <a:t>7.7.2017</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529083E7-225E-4952-A601-200EBC7DB725}" type="slidenum">
              <a:rPr lang="cs-CZ" smtClean="0"/>
              <a:t>‹#›</a:t>
            </a:fld>
            <a:endParaRPr lang="cs-CZ"/>
          </a:p>
        </p:txBody>
      </p:sp>
    </p:spTree>
    <p:extLst>
      <p:ext uri="{BB962C8B-B14F-4D97-AF65-F5344CB8AC3E}">
        <p14:creationId xmlns:p14="http://schemas.microsoft.com/office/powerpoint/2010/main" val="32510751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839788" y="365125"/>
            <a:ext cx="10515600" cy="1325563"/>
          </a:xfrm>
        </p:spPr>
        <p:txBody>
          <a:bodyPr/>
          <a:lstStyle/>
          <a:p>
            <a:r>
              <a:rPr lang="cs-CZ" smtClean="0"/>
              <a:t>Kliknutím lze upravit styl.</a:t>
            </a:r>
            <a:endParaRPr lang="cs-CZ"/>
          </a:p>
        </p:txBody>
      </p:sp>
      <p:sp>
        <p:nvSpPr>
          <p:cNvPr id="3" name="Zástupný symbol pro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839788" y="2505075"/>
            <a:ext cx="5157787" cy="368458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6172200" y="2505075"/>
            <a:ext cx="5183188" cy="368458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3AF606F1-70A8-4ADC-9334-297B429272E0}" type="datetimeFigureOut">
              <a:rPr lang="cs-CZ" smtClean="0"/>
              <a:t>7.7.2017</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529083E7-225E-4952-A601-200EBC7DB725}" type="slidenum">
              <a:rPr lang="cs-CZ" smtClean="0"/>
              <a:t>‹#›</a:t>
            </a:fld>
            <a:endParaRPr lang="cs-CZ"/>
          </a:p>
        </p:txBody>
      </p:sp>
    </p:spTree>
    <p:extLst>
      <p:ext uri="{BB962C8B-B14F-4D97-AF65-F5344CB8AC3E}">
        <p14:creationId xmlns:p14="http://schemas.microsoft.com/office/powerpoint/2010/main" val="25198126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2"/>
          <p:cNvSpPr>
            <a:spLocks noGrp="1"/>
          </p:cNvSpPr>
          <p:nvPr>
            <p:ph type="dt" sz="half" idx="10"/>
          </p:nvPr>
        </p:nvSpPr>
        <p:spPr/>
        <p:txBody>
          <a:bodyPr/>
          <a:lstStyle/>
          <a:p>
            <a:fld id="{3AF606F1-70A8-4ADC-9334-297B429272E0}" type="datetimeFigureOut">
              <a:rPr lang="cs-CZ" smtClean="0"/>
              <a:t>7.7.2017</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529083E7-225E-4952-A601-200EBC7DB725}" type="slidenum">
              <a:rPr lang="cs-CZ" smtClean="0"/>
              <a:t>‹#›</a:t>
            </a:fld>
            <a:endParaRPr lang="cs-CZ"/>
          </a:p>
        </p:txBody>
      </p:sp>
    </p:spTree>
    <p:extLst>
      <p:ext uri="{BB962C8B-B14F-4D97-AF65-F5344CB8AC3E}">
        <p14:creationId xmlns:p14="http://schemas.microsoft.com/office/powerpoint/2010/main" val="5790549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3AF606F1-70A8-4ADC-9334-297B429272E0}" type="datetimeFigureOut">
              <a:rPr lang="cs-CZ" smtClean="0"/>
              <a:t>7.7.2017</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529083E7-225E-4952-A601-200EBC7DB725}" type="slidenum">
              <a:rPr lang="cs-CZ" smtClean="0"/>
              <a:t>‹#›</a:t>
            </a:fld>
            <a:endParaRPr lang="cs-CZ"/>
          </a:p>
        </p:txBody>
      </p:sp>
    </p:spTree>
    <p:extLst>
      <p:ext uri="{BB962C8B-B14F-4D97-AF65-F5344CB8AC3E}">
        <p14:creationId xmlns:p14="http://schemas.microsoft.com/office/powerpoint/2010/main" val="29799750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smtClean="0"/>
              <a:t>Kliknutím lze upravit styl.</a:t>
            </a:r>
            <a:endParaRPr lang="cs-CZ"/>
          </a:p>
        </p:txBody>
      </p:sp>
      <p:sp>
        <p:nvSpPr>
          <p:cNvPr id="3" name="Zástupný symbol pro obsah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3AF606F1-70A8-4ADC-9334-297B429272E0}" type="datetimeFigureOut">
              <a:rPr lang="cs-CZ" smtClean="0"/>
              <a:t>7.7.2017</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529083E7-225E-4952-A601-200EBC7DB725}" type="slidenum">
              <a:rPr lang="cs-CZ" smtClean="0"/>
              <a:t>‹#›</a:t>
            </a:fld>
            <a:endParaRPr lang="cs-CZ"/>
          </a:p>
        </p:txBody>
      </p:sp>
    </p:spTree>
    <p:extLst>
      <p:ext uri="{BB962C8B-B14F-4D97-AF65-F5344CB8AC3E}">
        <p14:creationId xmlns:p14="http://schemas.microsoft.com/office/powerpoint/2010/main" val="42551562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smtClean="0"/>
              <a:t>Kliknutím lze upravit styl.</a:t>
            </a:r>
            <a:endParaRPr lang="cs-CZ"/>
          </a:p>
        </p:txBody>
      </p:sp>
      <p:sp>
        <p:nvSpPr>
          <p:cNvPr id="3" name="Zástupný symbol pro obrázek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3AF606F1-70A8-4ADC-9334-297B429272E0}" type="datetimeFigureOut">
              <a:rPr lang="cs-CZ" smtClean="0"/>
              <a:t>7.7.2017</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529083E7-225E-4952-A601-200EBC7DB725}" type="slidenum">
              <a:rPr lang="cs-CZ" smtClean="0"/>
              <a:t>‹#›</a:t>
            </a:fld>
            <a:endParaRPr lang="cs-CZ"/>
          </a:p>
        </p:txBody>
      </p:sp>
    </p:spTree>
    <p:extLst>
      <p:ext uri="{BB962C8B-B14F-4D97-AF65-F5344CB8AC3E}">
        <p14:creationId xmlns:p14="http://schemas.microsoft.com/office/powerpoint/2010/main" val="27356581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smtClean="0"/>
              <a:t>Kliknutím lze upravit styl.</a:t>
            </a:r>
            <a:endParaRPr lang="cs-CZ"/>
          </a:p>
        </p:txBody>
      </p:sp>
      <p:sp>
        <p:nvSpPr>
          <p:cNvPr id="3" name="Zástupný symbol pro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AF606F1-70A8-4ADC-9334-297B429272E0}" type="datetimeFigureOut">
              <a:rPr lang="cs-CZ" smtClean="0"/>
              <a:t>7.7.2017</a:t>
            </a:fld>
            <a:endParaRPr lang="cs-CZ"/>
          </a:p>
        </p:txBody>
      </p:sp>
      <p:sp>
        <p:nvSpPr>
          <p:cNvPr id="5" name="Zástupný symbol pro zápatí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29083E7-225E-4952-A601-200EBC7DB725}" type="slidenum">
              <a:rPr lang="cs-CZ" smtClean="0"/>
              <a:t>‹#›</a:t>
            </a:fld>
            <a:endParaRPr lang="cs-CZ"/>
          </a:p>
        </p:txBody>
      </p:sp>
    </p:spTree>
    <p:extLst>
      <p:ext uri="{BB962C8B-B14F-4D97-AF65-F5344CB8AC3E}">
        <p14:creationId xmlns:p14="http://schemas.microsoft.com/office/powerpoint/2010/main" val="220455650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325464" y="573438"/>
            <a:ext cx="11400915" cy="2541722"/>
          </a:xfrm>
        </p:spPr>
        <p:txBody>
          <a:bodyPr>
            <a:normAutofit/>
          </a:bodyPr>
          <a:lstStyle/>
          <a:p>
            <a:r>
              <a:rPr lang="cs-CZ" sz="3600" dirty="0" smtClean="0"/>
              <a:t>Technologie a řízení letecké dopravy:</a:t>
            </a:r>
            <a:r>
              <a:rPr lang="cs-CZ" dirty="0" smtClean="0"/>
              <a:t/>
            </a:r>
            <a:br>
              <a:rPr lang="cs-CZ" dirty="0" smtClean="0"/>
            </a:br>
            <a:r>
              <a:rPr lang="cs-CZ" b="1" dirty="0"/>
              <a:t>1. </a:t>
            </a:r>
            <a:r>
              <a:rPr lang="cs-CZ" b="1" dirty="0" smtClean="0"/>
              <a:t>Význam letecké dopravy a přepravy</a:t>
            </a:r>
            <a:endParaRPr lang="cs-CZ" dirty="0"/>
          </a:p>
        </p:txBody>
      </p:sp>
      <p:sp>
        <p:nvSpPr>
          <p:cNvPr id="3" name="Podnadpis 2"/>
          <p:cNvSpPr>
            <a:spLocks noGrp="1"/>
          </p:cNvSpPr>
          <p:nvPr>
            <p:ph type="subTitle" idx="1"/>
          </p:nvPr>
        </p:nvSpPr>
        <p:spPr/>
        <p:txBody>
          <a:bodyPr/>
          <a:lstStyle/>
          <a:p>
            <a:r>
              <a:rPr lang="cs-CZ" b="1" dirty="0" smtClean="0"/>
              <a:t>Metodický koncept k efektivní podpoře klíčových odborných kompetencí s využitím cizího jazyka ATCZ62 - CLIL jako výuková strategie na vysoké škole</a:t>
            </a:r>
            <a:endParaRPr lang="cs-CZ" dirty="0"/>
          </a:p>
        </p:txBody>
      </p:sp>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5127124"/>
            <a:ext cx="3907579" cy="1730876"/>
          </a:xfrm>
          <a:prstGeom prst="rect">
            <a:avLst/>
          </a:prstGeom>
          <a:noFill/>
          <a:ln>
            <a:noFill/>
          </a:ln>
        </p:spPr>
      </p:pic>
      <p:pic>
        <p:nvPicPr>
          <p:cNvPr id="5" name="Obrázek 4">
            <a:extLst>
              <a:ext uri="{FF2B5EF4-FFF2-40B4-BE49-F238E27FC236}">
                <a16:creationId xmlns:lc="http://schemas.openxmlformats.org/drawingml/2006/lockedCanvas" xmlns:a16="http://schemas.microsoft.com/office/drawing/2014/main" xmlns:xdr="http://schemas.openxmlformats.org/drawingml/2006/spreadsheetDrawing" xmlns="" xmlns:wps="http://schemas.microsoft.com/office/word/2010/wordprocessingShape" xmlns:wne="http://schemas.microsoft.com/office/word/2006/wordml" xmlns:wpi="http://schemas.microsoft.com/office/word/2010/wordprocessingInk" xmlns:wpg="http://schemas.microsoft.com/office/word/2010/wordprocessingGroup" xmlns:w14="http://schemas.microsoft.com/office/word/2010/wordml" xmlns:w="http://schemas.openxmlformats.org/wordprocessingml/2006/main" xmlns:w10="urn:schemas-microsoft-com:office:word" xmlns:wp="http://schemas.openxmlformats.org/drawingml/2006/wordprocessingDrawing" xmlns:wp14="http://schemas.microsoft.com/office/word/2010/wordprocessingDrawing" xmlns:v="urn:schemas-microsoft-com:vml" xmlns:m="http://schemas.openxmlformats.org/officeDocument/2006/math" xmlns:o="urn:schemas-microsoft-com:office:office" xmlns:mc="http://schemas.openxmlformats.org/markup-compatibility/2006" xmlns:wpc="http://schemas.microsoft.com/office/word/2010/wordprocessingCanvas"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3907580" y="5377112"/>
            <a:ext cx="3380210" cy="1361574"/>
          </a:xfrm>
          <a:prstGeom prst="rect">
            <a:avLst/>
          </a:prstGeom>
        </p:spPr>
      </p:pic>
      <p:pic>
        <p:nvPicPr>
          <p:cNvPr id="6" name="Obrázek 5" descr="https://www.email.cz/download/k/vPwBms0jPnQoTvgo0jFvvGwDhdh9Jlfl9rKdiuyzDRyHOOMId1HvJLvOPRBH2skc4uZVKBw/image001.png"/>
          <p:cNvPicPr/>
          <p:nvPr/>
        </p:nvPicPr>
        <p:blipFill>
          <a:blip r:embed="rId4">
            <a:extLst>
              <a:ext uri="{28A0092B-C50C-407E-A947-70E740481C1C}">
                <a14:useLocalDpi xmlns:a14="http://schemas.microsoft.com/office/drawing/2010/main" val="0"/>
              </a:ext>
            </a:extLst>
          </a:blip>
          <a:srcRect/>
          <a:stretch>
            <a:fillRect/>
          </a:stretch>
        </p:blipFill>
        <p:spPr bwMode="auto">
          <a:xfrm>
            <a:off x="7453148" y="5465511"/>
            <a:ext cx="1284605" cy="1273175"/>
          </a:xfrm>
          <a:prstGeom prst="rect">
            <a:avLst/>
          </a:prstGeom>
          <a:noFill/>
          <a:ln>
            <a:noFill/>
          </a:ln>
        </p:spPr>
      </p:pic>
      <p:pic>
        <p:nvPicPr>
          <p:cNvPr id="7" name="Obrázek 6" descr="Fachhochschulen Oberösterreich"/>
          <p:cNvPicPr/>
          <p:nvPr/>
        </p:nvPicPr>
        <p:blipFill>
          <a:blip r:embed="rId5">
            <a:extLst>
              <a:ext uri="{28A0092B-C50C-407E-A947-70E740481C1C}">
                <a14:useLocalDpi xmlns:a14="http://schemas.microsoft.com/office/drawing/2010/main" val="0"/>
              </a:ext>
            </a:extLst>
          </a:blip>
          <a:srcRect/>
          <a:stretch>
            <a:fillRect/>
          </a:stretch>
        </p:blipFill>
        <p:spPr bwMode="auto">
          <a:xfrm>
            <a:off x="8972384" y="5426074"/>
            <a:ext cx="2753995" cy="745490"/>
          </a:xfrm>
          <a:prstGeom prst="rect">
            <a:avLst/>
          </a:prstGeom>
          <a:noFill/>
          <a:ln>
            <a:noFill/>
          </a:ln>
        </p:spPr>
      </p:pic>
    </p:spTree>
    <p:extLst>
      <p:ext uri="{BB962C8B-B14F-4D97-AF65-F5344CB8AC3E}">
        <p14:creationId xmlns:p14="http://schemas.microsoft.com/office/powerpoint/2010/main" val="425967937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817549" y="2200882"/>
            <a:ext cx="10515600" cy="2294918"/>
          </a:xfrm>
        </p:spPr>
        <p:txBody>
          <a:bodyPr>
            <a:normAutofit/>
          </a:bodyPr>
          <a:lstStyle/>
          <a:p>
            <a:pPr marL="0" indent="0" algn="ctr">
              <a:spcAft>
                <a:spcPts val="1200"/>
              </a:spcAft>
              <a:buNone/>
            </a:pPr>
            <a:r>
              <a:rPr lang="cs-CZ" sz="3000" dirty="0" smtClean="0"/>
              <a:t>„Teď</a:t>
            </a:r>
            <a:r>
              <a:rPr lang="cs-CZ" sz="3000" dirty="0"/>
              <a:t>, když jsme se naučili létat v povětří jako ptáci a potápět se jako ryby, zbývá už jen jediné: </a:t>
            </a:r>
            <a:r>
              <a:rPr lang="cs-CZ" sz="3000" dirty="0" smtClean="0"/>
              <a:t>Naučit </a:t>
            </a:r>
            <a:r>
              <a:rPr lang="cs-CZ" sz="3000" dirty="0"/>
              <a:t>se žít na zemi jako lidé</a:t>
            </a:r>
            <a:r>
              <a:rPr lang="cs-CZ" sz="3000" dirty="0" smtClean="0"/>
              <a:t>.“</a:t>
            </a:r>
          </a:p>
          <a:p>
            <a:pPr marL="0" indent="0" algn="r">
              <a:buNone/>
            </a:pPr>
            <a:r>
              <a:rPr lang="cs-CZ" sz="3000" dirty="0" smtClean="0"/>
              <a:t>G</a:t>
            </a:r>
            <a:r>
              <a:rPr lang="cs-CZ" sz="3000" dirty="0"/>
              <a:t>. B. Shaw</a:t>
            </a:r>
          </a:p>
        </p:txBody>
      </p:sp>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lc="http://schemas.openxmlformats.org/drawingml/2006/lockedCanvas" xmlns:a16="http://schemas.microsoft.com/office/drawing/2014/main" xmlns:xdr="http://schemas.openxmlformats.org/drawingml/2006/spreadsheetDrawing" xmlns="" xmlns:wps="http://schemas.microsoft.com/office/word/2010/wordprocessingShape" xmlns:wne="http://schemas.microsoft.com/office/word/2006/wordml" xmlns:wpi="http://schemas.microsoft.com/office/word/2010/wordprocessingInk" xmlns:wpg="http://schemas.microsoft.com/office/word/2010/wordprocessingGroup" xmlns:w14="http://schemas.microsoft.com/office/word/2010/wordml" xmlns:w="http://schemas.openxmlformats.org/wordprocessingml/2006/main" xmlns:w10="urn:schemas-microsoft-com:office:word" xmlns:wp="http://schemas.openxmlformats.org/drawingml/2006/wordprocessingDrawing" xmlns:wp14="http://schemas.microsoft.com/office/word/2010/wordprocessingDrawing" xmlns:v="urn:schemas-microsoft-com:vml" xmlns:m="http://schemas.openxmlformats.org/officeDocument/2006/math" xmlns:o="urn:schemas-microsoft-com:office:office" xmlns:mc="http://schemas.openxmlformats.org/markup-compatibility/2006" xmlns:wpc="http://schemas.microsoft.com/office/word/2010/wordprocessingCanvas"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a:extLst>
              <a:ext uri="{28A0092B-C50C-407E-A947-70E740481C1C}">
                <a14:useLocalDpi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a:extLst>
              <a:ext uri="{28A0092B-C50C-407E-A947-70E740481C1C}">
                <a14:useLocalDpi xmlns:a14="http://schemas.microsoft.com/office/drawing/2010/main" val="0"/>
              </a:ext>
            </a:extLst>
          </a:blip>
          <a:srcRect/>
          <a:stretch>
            <a:fillRect/>
          </a:stretch>
        </p:blipFill>
        <p:spPr bwMode="auto">
          <a:xfrm>
            <a:off x="7227903" y="6176963"/>
            <a:ext cx="2208234" cy="546619"/>
          </a:xfrm>
          <a:prstGeom prst="rect">
            <a:avLst/>
          </a:prstGeom>
          <a:noFill/>
          <a:ln>
            <a:noFill/>
          </a:ln>
        </p:spPr>
      </p:pic>
    </p:spTree>
    <p:extLst>
      <p:ext uri="{BB962C8B-B14F-4D97-AF65-F5344CB8AC3E}">
        <p14:creationId xmlns:p14="http://schemas.microsoft.com/office/powerpoint/2010/main" val="294816948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883306" y="1349982"/>
            <a:ext cx="10980751" cy="4351338"/>
          </a:xfrm>
        </p:spPr>
        <p:txBody>
          <a:bodyPr>
            <a:noAutofit/>
          </a:bodyPr>
          <a:lstStyle/>
          <a:p>
            <a:pPr algn="just">
              <a:spcAft>
                <a:spcPts val="600"/>
              </a:spcAft>
            </a:pPr>
            <a:r>
              <a:rPr lang="cs-CZ" sz="2600" b="1" dirty="0"/>
              <a:t>Letecká doprava </a:t>
            </a:r>
            <a:r>
              <a:rPr lang="cs-CZ" sz="2600" dirty="0"/>
              <a:t>je nedílnou součástí dopravní infrastruktury a je významným sektorem ekonomiky</a:t>
            </a:r>
            <a:r>
              <a:rPr lang="cs-CZ" sz="2600" dirty="0" smtClean="0"/>
              <a:t>.</a:t>
            </a:r>
          </a:p>
          <a:p>
            <a:pPr algn="just">
              <a:spcAft>
                <a:spcPts val="600"/>
              </a:spcAft>
            </a:pPr>
            <a:r>
              <a:rPr lang="cs-CZ" sz="2600" dirty="0"/>
              <a:t>Mezinárodní letecká doprava má zásadní vliv na rozvoj mezinárodních vztahů a spolupráce ve dvou základních </a:t>
            </a:r>
            <a:r>
              <a:rPr lang="cs-CZ" sz="2600" dirty="0" smtClean="0"/>
              <a:t>rovinách:</a:t>
            </a:r>
            <a:endParaRPr lang="cs-CZ" sz="2600" dirty="0"/>
          </a:p>
          <a:p>
            <a:pPr marL="901700" indent="-457200" algn="just">
              <a:spcAft>
                <a:spcPts val="600"/>
              </a:spcAft>
              <a:buFont typeface="Wingdings" panose="05000000000000000000" pitchFamily="2" charset="2"/>
              <a:buChar char="Ø"/>
            </a:pPr>
            <a:r>
              <a:rPr lang="cs-CZ" sz="2600" dirty="0" smtClean="0"/>
              <a:t>společensko-politické;</a:t>
            </a:r>
          </a:p>
          <a:p>
            <a:pPr marL="901700" indent="-457200" algn="just">
              <a:spcAft>
                <a:spcPts val="600"/>
              </a:spcAft>
              <a:buFont typeface="Wingdings" panose="05000000000000000000" pitchFamily="2" charset="2"/>
              <a:buChar char="Ø"/>
            </a:pPr>
            <a:r>
              <a:rPr lang="cs-CZ" sz="2600" dirty="0" smtClean="0"/>
              <a:t>hospodářské</a:t>
            </a:r>
            <a:r>
              <a:rPr lang="cs-CZ" sz="2600" dirty="0"/>
              <a:t>.</a:t>
            </a:r>
          </a:p>
          <a:p>
            <a:pPr algn="just">
              <a:spcAft>
                <a:spcPts val="600"/>
              </a:spcAft>
            </a:pPr>
            <a:r>
              <a:rPr lang="cs-CZ" sz="2600" dirty="0" smtClean="0"/>
              <a:t>Obecně bychom mohli říci, že letecká doprava se podílí na tvorbě národního HDP zejména vznikem nových služeb a odvětví leteckého průmyslu, tvorbou pracovních míst a umožňuje rychlou a bezpečnou přepravu osob a věcí na větší vzdálenosti.</a:t>
            </a:r>
            <a:endParaRPr lang="cs-CZ" sz="2600" dirty="0"/>
          </a:p>
        </p:txBody>
      </p:sp>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lc="http://schemas.openxmlformats.org/drawingml/2006/lockedCanvas" xmlns:a16="http://schemas.microsoft.com/office/drawing/2014/main" xmlns:xdr="http://schemas.openxmlformats.org/drawingml/2006/spreadsheetDrawing" xmlns="" xmlns:wps="http://schemas.microsoft.com/office/word/2010/wordprocessingShape" xmlns:wne="http://schemas.microsoft.com/office/word/2006/wordml" xmlns:wpi="http://schemas.microsoft.com/office/word/2010/wordprocessingInk" xmlns:wpg="http://schemas.microsoft.com/office/word/2010/wordprocessingGroup" xmlns:w14="http://schemas.microsoft.com/office/word/2010/wordml" xmlns:w="http://schemas.openxmlformats.org/wordprocessingml/2006/main" xmlns:w10="urn:schemas-microsoft-com:office:word" xmlns:wp="http://schemas.openxmlformats.org/drawingml/2006/wordprocessingDrawing" xmlns:wp14="http://schemas.microsoft.com/office/word/2010/wordprocessingDrawing" xmlns:v="urn:schemas-microsoft-com:vml" xmlns:m="http://schemas.openxmlformats.org/officeDocument/2006/math" xmlns:o="urn:schemas-microsoft-com:office:office" xmlns:mc="http://schemas.openxmlformats.org/markup-compatibility/2006" xmlns:wpc="http://schemas.microsoft.com/office/word/2010/wordprocessingCanvas"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a:extLst>
              <a:ext uri="{28A0092B-C50C-407E-A947-70E740481C1C}">
                <a14:useLocalDpi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a:extLst>
              <a:ext uri="{28A0092B-C50C-407E-A947-70E740481C1C}">
                <a14:useLocalDpi xmlns:a14="http://schemas.microsoft.com/office/drawing/2010/main" val="0"/>
              </a:ext>
            </a:extLst>
          </a:blip>
          <a:srcRect/>
          <a:stretch>
            <a:fillRect/>
          </a:stretch>
        </p:blipFill>
        <p:spPr bwMode="auto">
          <a:xfrm>
            <a:off x="7227903" y="6176963"/>
            <a:ext cx="2208234" cy="546619"/>
          </a:xfrm>
          <a:prstGeom prst="rect">
            <a:avLst/>
          </a:prstGeom>
          <a:noFill/>
          <a:ln>
            <a:noFill/>
          </a:ln>
        </p:spPr>
      </p:pic>
      <p:sp>
        <p:nvSpPr>
          <p:cNvPr id="8" name="Nadpis 1"/>
          <p:cNvSpPr>
            <a:spLocks noGrp="1"/>
          </p:cNvSpPr>
          <p:nvPr>
            <p:ph type="title"/>
          </p:nvPr>
        </p:nvSpPr>
        <p:spPr>
          <a:xfrm>
            <a:off x="862054" y="158391"/>
            <a:ext cx="10515600" cy="1325563"/>
          </a:xfrm>
        </p:spPr>
        <p:txBody>
          <a:bodyPr/>
          <a:lstStyle/>
          <a:p>
            <a:r>
              <a:rPr lang="cs-CZ" b="1" dirty="0" smtClean="0"/>
              <a:t>Letecká </a:t>
            </a:r>
            <a:r>
              <a:rPr lang="cs-CZ" b="1" dirty="0" smtClean="0"/>
              <a:t>doprava</a:t>
            </a:r>
            <a:endParaRPr lang="cs-CZ" b="1" dirty="0"/>
          </a:p>
        </p:txBody>
      </p:sp>
    </p:spTree>
    <p:extLst>
      <p:ext uri="{BB962C8B-B14F-4D97-AF65-F5344CB8AC3E}">
        <p14:creationId xmlns:p14="http://schemas.microsoft.com/office/powerpoint/2010/main" val="397548864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702762" y="1403943"/>
            <a:ext cx="10738503" cy="5142923"/>
          </a:xfrm>
        </p:spPr>
        <p:txBody>
          <a:bodyPr>
            <a:normAutofit/>
          </a:bodyPr>
          <a:lstStyle/>
          <a:p>
            <a:pPr algn="just">
              <a:spcAft>
                <a:spcPts val="600"/>
              </a:spcAft>
            </a:pPr>
            <a:r>
              <a:rPr lang="cs-CZ" sz="2400" dirty="0"/>
              <a:t>Letecký provoz zahrnuje dopravu asi 9,5 milionu lidí denně (přibližně tolik, co v roce 1947 za celý tento rok) a má roční spotřebu energie přibližně 56 </a:t>
            </a:r>
            <a:r>
              <a:rPr lang="cs-CZ" sz="2400" dirty="0" err="1"/>
              <a:t>TWh</a:t>
            </a:r>
            <a:r>
              <a:rPr lang="cs-CZ" sz="2400" dirty="0"/>
              <a:t>. </a:t>
            </a:r>
          </a:p>
          <a:p>
            <a:pPr algn="just">
              <a:spcAft>
                <a:spcPts val="600"/>
              </a:spcAft>
            </a:pPr>
            <a:r>
              <a:rPr lang="cs-CZ" sz="2400" dirty="0"/>
              <a:t>Na světě existuje přes 49 tisíc letišť, zdaleka nejvíce (cca 15 tisíc) leží ve Spojených státech amerických, nad jejichž vzdušným prostorem se každou sekundu pohybují až 4 tisícovky letounů, přenášejících 61 tisíc cestujících. Nejrušnější letiště mají města jako je Atlanta, Chicago, Londýn, Tokio, Los Angeles, Dallas nebo třeba Paříž. </a:t>
            </a:r>
          </a:p>
          <a:p>
            <a:pPr algn="just">
              <a:spcAft>
                <a:spcPts val="600"/>
              </a:spcAft>
            </a:pPr>
            <a:r>
              <a:rPr lang="cs-CZ" sz="2400" dirty="0"/>
              <a:t>Letecká doprava patří mezi nejbezpečnější druhy dopravy vůbec, v roce 2008 zemřelo při leteckých nehodách 539 osob, jedno úmrtí připadá tedy na každý 1,3 miliontý let. Při leteckých nehodách tedy zemřelo méně lidí než na českých silnicích za daný rok.</a:t>
            </a:r>
          </a:p>
          <a:p>
            <a:pPr marL="0" indent="0">
              <a:buNone/>
            </a:pPr>
            <a:endParaRPr lang="cs-CZ" dirty="0"/>
          </a:p>
          <a:p>
            <a:endParaRPr lang="cs-CZ" dirty="0"/>
          </a:p>
          <a:p>
            <a:endParaRPr lang="cs-CZ" dirty="0"/>
          </a:p>
          <a:p>
            <a:endParaRPr lang="cs-CZ" dirty="0"/>
          </a:p>
        </p:txBody>
      </p:sp>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lc="http://schemas.openxmlformats.org/drawingml/2006/lockedCanvas" xmlns:a16="http://schemas.microsoft.com/office/drawing/2014/main" xmlns:xdr="http://schemas.openxmlformats.org/drawingml/2006/spreadsheetDrawing" xmlns="" xmlns:wps="http://schemas.microsoft.com/office/word/2010/wordprocessingShape" xmlns:wne="http://schemas.microsoft.com/office/word/2006/wordml" xmlns:wpi="http://schemas.microsoft.com/office/word/2010/wordprocessingInk" xmlns:wpg="http://schemas.microsoft.com/office/word/2010/wordprocessingGroup" xmlns:w14="http://schemas.microsoft.com/office/word/2010/wordml" xmlns:w="http://schemas.openxmlformats.org/wordprocessingml/2006/main" xmlns:w10="urn:schemas-microsoft-com:office:word" xmlns:wp="http://schemas.openxmlformats.org/drawingml/2006/wordprocessingDrawing" xmlns:wp14="http://schemas.microsoft.com/office/word/2010/wordprocessingDrawing" xmlns:v="urn:schemas-microsoft-com:vml" xmlns:m="http://schemas.openxmlformats.org/officeDocument/2006/math" xmlns:o="urn:schemas-microsoft-com:office:office" xmlns:mc="http://schemas.openxmlformats.org/markup-compatibility/2006" xmlns:wpc="http://schemas.microsoft.com/office/word/2010/wordprocessingCanvas"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a:extLst>
              <a:ext uri="{28A0092B-C50C-407E-A947-70E740481C1C}">
                <a14:useLocalDpi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a:extLst>
              <a:ext uri="{28A0092B-C50C-407E-A947-70E740481C1C}">
                <a14:useLocalDpi xmlns:a14="http://schemas.microsoft.com/office/drawing/2010/main" val="0"/>
              </a:ext>
            </a:extLst>
          </a:blip>
          <a:srcRect/>
          <a:stretch>
            <a:fillRect/>
          </a:stretch>
        </p:blipFill>
        <p:spPr bwMode="auto">
          <a:xfrm>
            <a:off x="7227903" y="6176963"/>
            <a:ext cx="2208234" cy="546619"/>
          </a:xfrm>
          <a:prstGeom prst="rect">
            <a:avLst/>
          </a:prstGeom>
          <a:noFill/>
          <a:ln>
            <a:noFill/>
          </a:ln>
        </p:spPr>
      </p:pic>
      <p:sp>
        <p:nvSpPr>
          <p:cNvPr id="8" name="Nadpis 1"/>
          <p:cNvSpPr>
            <a:spLocks noGrp="1"/>
          </p:cNvSpPr>
          <p:nvPr>
            <p:ph type="title"/>
          </p:nvPr>
        </p:nvSpPr>
        <p:spPr>
          <a:xfrm>
            <a:off x="862054" y="158391"/>
            <a:ext cx="10515600" cy="1325563"/>
          </a:xfrm>
        </p:spPr>
        <p:txBody>
          <a:bodyPr/>
          <a:lstStyle/>
          <a:p>
            <a:r>
              <a:rPr lang="cs-CZ" b="1" dirty="0" smtClean="0"/>
              <a:t>Letecká doprava v číslech</a:t>
            </a:r>
            <a:endParaRPr lang="cs-CZ" b="1" dirty="0"/>
          </a:p>
        </p:txBody>
      </p:sp>
    </p:spTree>
    <p:extLst>
      <p:ext uri="{BB962C8B-B14F-4D97-AF65-F5344CB8AC3E}">
        <p14:creationId xmlns:p14="http://schemas.microsoft.com/office/powerpoint/2010/main" val="322055427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t>Základní znaky letecké dopravy:</a:t>
            </a:r>
            <a:endParaRPr lang="cs-CZ" b="1" dirty="0"/>
          </a:p>
        </p:txBody>
      </p:sp>
      <p:sp>
        <p:nvSpPr>
          <p:cNvPr id="3" name="Zástupný symbol pro obsah 2"/>
          <p:cNvSpPr>
            <a:spLocks noGrp="1"/>
          </p:cNvSpPr>
          <p:nvPr>
            <p:ph idx="1"/>
          </p:nvPr>
        </p:nvSpPr>
        <p:spPr>
          <a:xfrm>
            <a:off x="838200" y="1572426"/>
            <a:ext cx="10515600" cy="4604537"/>
          </a:xfrm>
        </p:spPr>
        <p:txBody>
          <a:bodyPr>
            <a:normAutofit/>
          </a:bodyPr>
          <a:lstStyle/>
          <a:p>
            <a:endParaRPr lang="cs-CZ" dirty="0"/>
          </a:p>
          <a:p>
            <a:endParaRPr lang="cs-CZ" dirty="0"/>
          </a:p>
        </p:txBody>
      </p:sp>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lc="http://schemas.openxmlformats.org/drawingml/2006/lockedCanvas" xmlns:a16="http://schemas.microsoft.com/office/drawing/2014/main" xmlns:xdr="http://schemas.openxmlformats.org/drawingml/2006/spreadsheetDrawing" xmlns="" xmlns:wps="http://schemas.microsoft.com/office/word/2010/wordprocessingShape" xmlns:wne="http://schemas.microsoft.com/office/word/2006/wordml" xmlns:wpi="http://schemas.microsoft.com/office/word/2010/wordprocessingInk" xmlns:wpg="http://schemas.microsoft.com/office/word/2010/wordprocessingGroup" xmlns:w14="http://schemas.microsoft.com/office/word/2010/wordml" xmlns:w="http://schemas.openxmlformats.org/wordprocessingml/2006/main" xmlns:w10="urn:schemas-microsoft-com:office:word" xmlns:wp="http://schemas.openxmlformats.org/drawingml/2006/wordprocessingDrawing" xmlns:wp14="http://schemas.microsoft.com/office/word/2010/wordprocessingDrawing" xmlns:v="urn:schemas-microsoft-com:vml" xmlns:m="http://schemas.openxmlformats.org/officeDocument/2006/math" xmlns:o="urn:schemas-microsoft-com:office:office" xmlns:mc="http://schemas.openxmlformats.org/markup-compatibility/2006" xmlns:wpc="http://schemas.microsoft.com/office/word/2010/wordprocessingCanvas"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a:extLst>
              <a:ext uri="{28A0092B-C50C-407E-A947-70E740481C1C}">
                <a14:useLocalDpi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a:extLst>
              <a:ext uri="{28A0092B-C50C-407E-A947-70E740481C1C}">
                <a14:useLocalDpi xmlns:a14="http://schemas.microsoft.com/office/drawing/2010/main" val="0"/>
              </a:ext>
            </a:extLst>
          </a:blip>
          <a:srcRect/>
          <a:stretch>
            <a:fillRect/>
          </a:stretch>
        </p:blipFill>
        <p:spPr bwMode="auto">
          <a:xfrm>
            <a:off x="7227903" y="6176963"/>
            <a:ext cx="2208234" cy="546619"/>
          </a:xfrm>
          <a:prstGeom prst="rect">
            <a:avLst/>
          </a:prstGeom>
          <a:noFill/>
          <a:ln>
            <a:noFill/>
          </a:ln>
        </p:spPr>
      </p:pic>
      <p:sp>
        <p:nvSpPr>
          <p:cNvPr id="9" name="Zástupný symbol pro obsah 2"/>
          <p:cNvSpPr txBox="1">
            <a:spLocks/>
          </p:cNvSpPr>
          <p:nvPr/>
        </p:nvSpPr>
        <p:spPr>
          <a:xfrm>
            <a:off x="457200" y="1514534"/>
            <a:ext cx="11553986" cy="4857403"/>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r>
              <a:rPr lang="cs-CZ" sz="2400" dirty="0" smtClean="0"/>
              <a:t>Na </a:t>
            </a:r>
            <a:r>
              <a:rPr lang="cs-CZ" sz="2400" dirty="0"/>
              <a:t>rozdíl od pozemních typů dopravy je letecká dopravní cesta prostorová a využívá tak velkou část vzdušného prostoru </a:t>
            </a:r>
            <a:r>
              <a:rPr lang="cs-CZ" sz="2400" dirty="0" smtClean="0"/>
              <a:t>troposféry.</a:t>
            </a:r>
          </a:p>
          <a:p>
            <a:pPr algn="just"/>
            <a:r>
              <a:rPr lang="cs-CZ" sz="2400" dirty="0" smtClean="0"/>
              <a:t>Dopravní prostředky v letecké dopravě (letadla) uskutečňují svůj let díky vztlakové síle působící na nosné plochy letadla (většinou křídla).</a:t>
            </a:r>
          </a:p>
          <a:p>
            <a:pPr algn="just"/>
            <a:r>
              <a:rPr lang="cs-CZ" sz="2400" dirty="0" smtClean="0"/>
              <a:t>Umožňuje </a:t>
            </a:r>
            <a:r>
              <a:rPr lang="cs-CZ" sz="2400" dirty="0"/>
              <a:t>dopravu osob, zboží </a:t>
            </a:r>
            <a:r>
              <a:rPr lang="cs-CZ" sz="2400" dirty="0" smtClean="0"/>
              <a:t>a zvířat vysokými </a:t>
            </a:r>
            <a:r>
              <a:rPr lang="cs-CZ" sz="2400" dirty="0"/>
              <a:t>rychlostmi na velké </a:t>
            </a:r>
            <a:r>
              <a:rPr lang="cs-CZ" sz="2400" dirty="0" smtClean="0"/>
              <a:t>vzdálenosti. </a:t>
            </a:r>
          </a:p>
          <a:p>
            <a:pPr algn="just"/>
            <a:r>
              <a:rPr lang="cs-CZ" sz="2400" dirty="0" smtClean="0"/>
              <a:t>Umožňuje </a:t>
            </a:r>
            <a:r>
              <a:rPr lang="cs-CZ" sz="2400" dirty="0"/>
              <a:t>dopravu osob, zboží a </a:t>
            </a:r>
            <a:r>
              <a:rPr lang="cs-CZ" sz="2400" dirty="0" smtClean="0"/>
              <a:t>zvířat, </a:t>
            </a:r>
            <a:r>
              <a:rPr lang="cs-CZ" sz="2400" dirty="0"/>
              <a:t>kde nejsou k dispozici pozemní dopravní </a:t>
            </a:r>
            <a:r>
              <a:rPr lang="cs-CZ" sz="2400" dirty="0" smtClean="0"/>
              <a:t>cesty.</a:t>
            </a:r>
          </a:p>
          <a:p>
            <a:pPr algn="just">
              <a:spcAft>
                <a:spcPts val="1200"/>
              </a:spcAft>
            </a:pPr>
            <a:r>
              <a:rPr lang="cs-CZ" sz="2400" dirty="0" smtClean="0"/>
              <a:t>Patří </a:t>
            </a:r>
            <a:r>
              <a:rPr lang="cs-CZ" sz="2400" dirty="0"/>
              <a:t>mezi nejbezpečnější dopravní </a:t>
            </a:r>
            <a:r>
              <a:rPr lang="cs-CZ" sz="2400" dirty="0" smtClean="0"/>
              <a:t>systémy.</a:t>
            </a:r>
          </a:p>
          <a:p>
            <a:pPr marL="0" indent="0" algn="just">
              <a:buNone/>
            </a:pPr>
            <a:r>
              <a:rPr lang="cs-CZ" sz="2400" i="1" dirty="0" smtClean="0"/>
              <a:t>Jiné </a:t>
            </a:r>
            <a:r>
              <a:rPr lang="cs-CZ" sz="2400" i="1" dirty="0"/>
              <a:t>použití </a:t>
            </a:r>
            <a:r>
              <a:rPr lang="cs-CZ" sz="2400" i="1" dirty="0" smtClean="0"/>
              <a:t>letecké dopravy: lékařské </a:t>
            </a:r>
            <a:r>
              <a:rPr lang="cs-CZ" sz="2400" i="1" dirty="0"/>
              <a:t>zásahy, letecké práce v zemědělství, letecké snímkování, hašení požárů a jejich lokalizace, aktivní i pasivní turistika, sportovní létání, </a:t>
            </a:r>
            <a:r>
              <a:rPr lang="cs-CZ" sz="2400" i="1" dirty="0" smtClean="0"/>
              <a:t>aj.</a:t>
            </a:r>
            <a:endParaRPr lang="cs-CZ" sz="2400" i="1" dirty="0"/>
          </a:p>
        </p:txBody>
      </p:sp>
    </p:spTree>
    <p:extLst>
      <p:ext uri="{BB962C8B-B14F-4D97-AF65-F5344CB8AC3E}">
        <p14:creationId xmlns:p14="http://schemas.microsoft.com/office/powerpoint/2010/main" val="322055427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838200" y="1572426"/>
            <a:ext cx="10515600" cy="4604537"/>
          </a:xfrm>
        </p:spPr>
        <p:txBody>
          <a:bodyPr>
            <a:normAutofit/>
          </a:bodyPr>
          <a:lstStyle/>
          <a:p>
            <a:endParaRPr lang="cs-CZ" dirty="0"/>
          </a:p>
          <a:p>
            <a:endParaRPr lang="cs-CZ" dirty="0"/>
          </a:p>
        </p:txBody>
      </p:sp>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lc="http://schemas.openxmlformats.org/drawingml/2006/lockedCanvas" xmlns:a16="http://schemas.microsoft.com/office/drawing/2014/main" xmlns:xdr="http://schemas.openxmlformats.org/drawingml/2006/spreadsheetDrawing" xmlns="" xmlns:wps="http://schemas.microsoft.com/office/word/2010/wordprocessingShape" xmlns:wne="http://schemas.microsoft.com/office/word/2006/wordml" xmlns:wpi="http://schemas.microsoft.com/office/word/2010/wordprocessingInk" xmlns:wpg="http://schemas.microsoft.com/office/word/2010/wordprocessingGroup" xmlns:w14="http://schemas.microsoft.com/office/word/2010/wordml" xmlns:w="http://schemas.openxmlformats.org/wordprocessingml/2006/main" xmlns:w10="urn:schemas-microsoft-com:office:word" xmlns:wp="http://schemas.openxmlformats.org/drawingml/2006/wordprocessingDrawing" xmlns:wp14="http://schemas.microsoft.com/office/word/2010/wordprocessingDrawing" xmlns:v="urn:schemas-microsoft-com:vml" xmlns:m="http://schemas.openxmlformats.org/officeDocument/2006/math" xmlns:o="urn:schemas-microsoft-com:office:office" xmlns:mc="http://schemas.openxmlformats.org/markup-compatibility/2006" xmlns:wpc="http://schemas.microsoft.com/office/word/2010/wordprocessingCanvas"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a:extLst>
              <a:ext uri="{28A0092B-C50C-407E-A947-70E740481C1C}">
                <a14:useLocalDpi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a:extLst>
              <a:ext uri="{28A0092B-C50C-407E-A947-70E740481C1C}">
                <a14:useLocalDpi xmlns:a14="http://schemas.microsoft.com/office/drawing/2010/main" val="0"/>
              </a:ext>
            </a:extLst>
          </a:blip>
          <a:srcRect/>
          <a:stretch>
            <a:fillRect/>
          </a:stretch>
        </p:blipFill>
        <p:spPr bwMode="auto">
          <a:xfrm>
            <a:off x="7227903" y="6176963"/>
            <a:ext cx="2208234" cy="546619"/>
          </a:xfrm>
          <a:prstGeom prst="rect">
            <a:avLst/>
          </a:prstGeom>
          <a:noFill/>
          <a:ln>
            <a:noFill/>
          </a:ln>
        </p:spPr>
      </p:pic>
      <p:sp>
        <p:nvSpPr>
          <p:cNvPr id="8" name="Zástupný symbol pro obsah 2"/>
          <p:cNvSpPr txBox="1">
            <a:spLocks/>
          </p:cNvSpPr>
          <p:nvPr/>
        </p:nvSpPr>
        <p:spPr>
          <a:xfrm>
            <a:off x="1336310" y="1155564"/>
            <a:ext cx="8957144" cy="4525963"/>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Aft>
                <a:spcPts val="1200"/>
              </a:spcAft>
              <a:buNone/>
              <a:defRPr/>
            </a:pPr>
            <a:r>
              <a:rPr lang="cs-CZ" dirty="0"/>
              <a:t>Základními prvky leteckého dopravního systému jsou:</a:t>
            </a:r>
          </a:p>
          <a:p>
            <a:pPr lvl="1" algn="just">
              <a:defRPr/>
            </a:pPr>
            <a:r>
              <a:rPr lang="cs-CZ" sz="2800" b="1" dirty="0" smtClean="0"/>
              <a:t>Letadlo</a:t>
            </a:r>
            <a:r>
              <a:rPr lang="cs-CZ" sz="2800" dirty="0" smtClean="0"/>
              <a:t> a</a:t>
            </a:r>
            <a:endParaRPr lang="cs-CZ" sz="2800" dirty="0"/>
          </a:p>
          <a:p>
            <a:pPr lvl="1" algn="just">
              <a:spcAft>
                <a:spcPts val="1200"/>
              </a:spcAft>
              <a:defRPr/>
            </a:pPr>
            <a:r>
              <a:rPr lang="cs-CZ" sz="2800" b="1" dirty="0"/>
              <a:t>letecká dopravní </a:t>
            </a:r>
            <a:r>
              <a:rPr lang="cs-CZ" sz="2800" b="1" dirty="0" smtClean="0"/>
              <a:t>cesta</a:t>
            </a:r>
            <a:r>
              <a:rPr lang="cs-CZ" sz="2800" dirty="0" smtClean="0"/>
              <a:t>:</a:t>
            </a:r>
            <a:endParaRPr lang="cs-CZ" sz="2800" dirty="0"/>
          </a:p>
          <a:p>
            <a:pPr marL="2417763" lvl="1" indent="-620713" algn="just">
              <a:buFont typeface="Wingdings" panose="05000000000000000000" pitchFamily="2" charset="2"/>
              <a:buChar char="Ø"/>
              <a:defRPr/>
            </a:pPr>
            <a:r>
              <a:rPr lang="cs-CZ" sz="2800" dirty="0"/>
              <a:t>Letiště a technická </a:t>
            </a:r>
            <a:r>
              <a:rPr lang="cs-CZ" sz="2800" dirty="0" smtClean="0"/>
              <a:t>zařízení;</a:t>
            </a:r>
            <a:endParaRPr lang="cs-CZ" sz="2800" dirty="0"/>
          </a:p>
          <a:p>
            <a:pPr marL="2417763" lvl="1" indent="-620713" algn="just">
              <a:buFont typeface="Wingdings" panose="05000000000000000000" pitchFamily="2" charset="2"/>
              <a:buChar char="Ø"/>
              <a:defRPr/>
            </a:pPr>
            <a:r>
              <a:rPr lang="cs-CZ" sz="2800" dirty="0"/>
              <a:t>Vymezený vzdušný </a:t>
            </a:r>
            <a:r>
              <a:rPr lang="cs-CZ" sz="2800" dirty="0" smtClean="0"/>
              <a:t>prostor;</a:t>
            </a:r>
            <a:endParaRPr lang="cs-CZ" sz="2800" dirty="0"/>
          </a:p>
          <a:p>
            <a:pPr marL="2417763" lvl="1" indent="-620713" algn="just">
              <a:buFont typeface="Wingdings" panose="05000000000000000000" pitchFamily="2" charset="2"/>
              <a:buChar char="Ø"/>
              <a:defRPr/>
            </a:pPr>
            <a:r>
              <a:rPr lang="cs-CZ" sz="2800" dirty="0" smtClean="0"/>
              <a:t>Letecké služby.</a:t>
            </a:r>
            <a:endParaRPr lang="cs-CZ" sz="2800" dirty="0" smtClean="0"/>
          </a:p>
        </p:txBody>
      </p:sp>
    </p:spTree>
    <p:extLst>
      <p:ext uri="{BB962C8B-B14F-4D97-AF65-F5344CB8AC3E}">
        <p14:creationId xmlns:p14="http://schemas.microsoft.com/office/powerpoint/2010/main" val="94993731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838200" y="1572426"/>
            <a:ext cx="10515600" cy="4487861"/>
          </a:xfrm>
        </p:spPr>
        <p:txBody>
          <a:bodyPr>
            <a:normAutofit/>
          </a:bodyPr>
          <a:lstStyle/>
          <a:p>
            <a:pPr algn="just"/>
            <a:r>
              <a:rPr lang="cs-CZ" b="1" dirty="0" smtClean="0"/>
              <a:t>Vojenská </a:t>
            </a:r>
            <a:r>
              <a:rPr lang="cs-CZ" b="1" dirty="0"/>
              <a:t>letecká </a:t>
            </a:r>
            <a:r>
              <a:rPr lang="cs-CZ" b="1" dirty="0" smtClean="0"/>
              <a:t>doprava</a:t>
            </a:r>
            <a:r>
              <a:rPr lang="cs-CZ" dirty="0" smtClean="0"/>
              <a:t> je </a:t>
            </a:r>
            <a:r>
              <a:rPr lang="cs-CZ" dirty="0"/>
              <a:t>založena na požadavcích na ochranu země a řídí se speciálními vojenskými předpisy a nařízeními Ministerstva obrany. </a:t>
            </a:r>
            <a:endParaRPr lang="cs-CZ" dirty="0" smtClean="0"/>
          </a:p>
          <a:p>
            <a:pPr algn="just">
              <a:spcAft>
                <a:spcPts val="600"/>
              </a:spcAft>
            </a:pPr>
            <a:r>
              <a:rPr lang="cs-CZ" b="1" dirty="0" smtClean="0"/>
              <a:t>Civilní </a:t>
            </a:r>
            <a:r>
              <a:rPr lang="cs-CZ" b="1" dirty="0"/>
              <a:t>letecká doprava </a:t>
            </a:r>
            <a:r>
              <a:rPr lang="cs-CZ" dirty="0"/>
              <a:t>je předmětem řady mezinárodních smluv a rozsáhlé mezinárodní spolupráce. Civilním letectvím se rozumí letecké činnosti provozované v ČR civilními letadly pro civilní účely a také činnosti provozované českými letadly pro civilní účely v cizině. </a:t>
            </a:r>
            <a:endParaRPr lang="cs-CZ" dirty="0" smtClean="0"/>
          </a:p>
          <a:p>
            <a:pPr marL="2241550" lvl="1" indent="-539750" algn="just">
              <a:spcBef>
                <a:spcPts val="1000"/>
              </a:spcBef>
              <a:buFont typeface="Wingdings" panose="05000000000000000000" pitchFamily="2" charset="2"/>
              <a:buChar char="Ø"/>
            </a:pPr>
            <a:r>
              <a:rPr lang="cs-CZ" sz="2800" dirty="0" smtClean="0"/>
              <a:t>Obchodní letecká doprava</a:t>
            </a:r>
          </a:p>
          <a:p>
            <a:pPr marL="2241550" lvl="1" indent="-539750" algn="just">
              <a:spcBef>
                <a:spcPts val="1000"/>
              </a:spcBef>
              <a:buFont typeface="Wingdings" panose="05000000000000000000" pitchFamily="2" charset="2"/>
              <a:buChar char="Ø"/>
            </a:pPr>
            <a:r>
              <a:rPr lang="cs-CZ" sz="2800" dirty="0" smtClean="0"/>
              <a:t>Všeobecné letectví</a:t>
            </a:r>
            <a:endParaRPr lang="cs-CZ" sz="2800" dirty="0"/>
          </a:p>
          <a:p>
            <a:endParaRPr lang="cs-CZ" dirty="0" smtClean="0"/>
          </a:p>
          <a:p>
            <a:endParaRPr lang="cs-CZ" dirty="0"/>
          </a:p>
        </p:txBody>
      </p:sp>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lc="http://schemas.openxmlformats.org/drawingml/2006/lockedCanvas" xmlns:a16="http://schemas.microsoft.com/office/drawing/2014/main" xmlns:xdr="http://schemas.openxmlformats.org/drawingml/2006/spreadsheetDrawing" xmlns="" xmlns:wps="http://schemas.microsoft.com/office/word/2010/wordprocessingShape" xmlns:wne="http://schemas.microsoft.com/office/word/2006/wordml" xmlns:wpi="http://schemas.microsoft.com/office/word/2010/wordprocessingInk" xmlns:wpg="http://schemas.microsoft.com/office/word/2010/wordprocessingGroup" xmlns:w14="http://schemas.microsoft.com/office/word/2010/wordml" xmlns:w="http://schemas.openxmlformats.org/wordprocessingml/2006/main" xmlns:w10="urn:schemas-microsoft-com:office:word" xmlns:wp="http://schemas.openxmlformats.org/drawingml/2006/wordprocessingDrawing" xmlns:wp14="http://schemas.microsoft.com/office/word/2010/wordprocessingDrawing" xmlns:v="urn:schemas-microsoft-com:vml" xmlns:m="http://schemas.openxmlformats.org/officeDocument/2006/math" xmlns:o="urn:schemas-microsoft-com:office:office" xmlns:mc="http://schemas.openxmlformats.org/markup-compatibility/2006" xmlns:wpc="http://schemas.microsoft.com/office/word/2010/wordprocessingCanvas"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a:extLst>
              <a:ext uri="{28A0092B-C50C-407E-A947-70E740481C1C}">
                <a14:useLocalDpi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a:extLst>
              <a:ext uri="{28A0092B-C50C-407E-A947-70E740481C1C}">
                <a14:useLocalDpi xmlns:a14="http://schemas.microsoft.com/office/drawing/2010/main" val="0"/>
              </a:ext>
            </a:extLst>
          </a:blip>
          <a:srcRect/>
          <a:stretch>
            <a:fillRect/>
          </a:stretch>
        </p:blipFill>
        <p:spPr bwMode="auto">
          <a:xfrm>
            <a:off x="7227903" y="6176963"/>
            <a:ext cx="2208234" cy="546619"/>
          </a:xfrm>
          <a:prstGeom prst="rect">
            <a:avLst/>
          </a:prstGeom>
          <a:noFill/>
          <a:ln>
            <a:noFill/>
          </a:ln>
        </p:spPr>
      </p:pic>
      <p:sp>
        <p:nvSpPr>
          <p:cNvPr id="8" name="Zástupný symbol pro obsah 2"/>
          <p:cNvSpPr txBox="1">
            <a:spLocks/>
          </p:cNvSpPr>
          <p:nvPr/>
        </p:nvSpPr>
        <p:spPr>
          <a:xfrm>
            <a:off x="1464589" y="1476140"/>
            <a:ext cx="8229600" cy="4525963"/>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cs-CZ" dirty="0"/>
          </a:p>
        </p:txBody>
      </p:sp>
      <p:sp>
        <p:nvSpPr>
          <p:cNvPr id="9" name="Nadpis 1"/>
          <p:cNvSpPr>
            <a:spLocks noGrp="1"/>
          </p:cNvSpPr>
          <p:nvPr>
            <p:ph type="title"/>
          </p:nvPr>
        </p:nvSpPr>
        <p:spPr>
          <a:xfrm>
            <a:off x="838200" y="365125"/>
            <a:ext cx="10515600" cy="1325563"/>
          </a:xfrm>
        </p:spPr>
        <p:txBody>
          <a:bodyPr/>
          <a:lstStyle/>
          <a:p>
            <a:r>
              <a:rPr lang="cs-CZ" b="1" dirty="0" smtClean="0"/>
              <a:t>Základní rozdělení letecké dopravy:</a:t>
            </a:r>
            <a:endParaRPr lang="cs-CZ" b="1" dirty="0"/>
          </a:p>
        </p:txBody>
      </p:sp>
    </p:spTree>
    <p:extLst>
      <p:ext uri="{BB962C8B-B14F-4D97-AF65-F5344CB8AC3E}">
        <p14:creationId xmlns:p14="http://schemas.microsoft.com/office/powerpoint/2010/main" val="94993731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t>Obchodní letecká doprava</a:t>
            </a:r>
            <a:endParaRPr lang="cs-CZ" b="1" dirty="0"/>
          </a:p>
        </p:txBody>
      </p:sp>
      <p:sp>
        <p:nvSpPr>
          <p:cNvPr id="3" name="Zástupný symbol pro obsah 2"/>
          <p:cNvSpPr>
            <a:spLocks noGrp="1"/>
          </p:cNvSpPr>
          <p:nvPr>
            <p:ph idx="1"/>
          </p:nvPr>
        </p:nvSpPr>
        <p:spPr/>
        <p:txBody>
          <a:bodyPr>
            <a:normAutofit/>
          </a:bodyPr>
          <a:lstStyle/>
          <a:p>
            <a:endParaRPr lang="cs-CZ" dirty="0"/>
          </a:p>
          <a:p>
            <a:endParaRPr lang="cs-CZ" dirty="0"/>
          </a:p>
        </p:txBody>
      </p:sp>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lc="http://schemas.openxmlformats.org/drawingml/2006/lockedCanvas" xmlns:a16="http://schemas.microsoft.com/office/drawing/2014/main" xmlns:xdr="http://schemas.openxmlformats.org/drawingml/2006/spreadsheetDrawing" xmlns="" xmlns:wps="http://schemas.microsoft.com/office/word/2010/wordprocessingShape" xmlns:wne="http://schemas.microsoft.com/office/word/2006/wordml" xmlns:wpi="http://schemas.microsoft.com/office/word/2010/wordprocessingInk" xmlns:wpg="http://schemas.microsoft.com/office/word/2010/wordprocessingGroup" xmlns:w14="http://schemas.microsoft.com/office/word/2010/wordml" xmlns:w="http://schemas.openxmlformats.org/wordprocessingml/2006/main" xmlns:w10="urn:schemas-microsoft-com:office:word" xmlns:wp="http://schemas.openxmlformats.org/drawingml/2006/wordprocessingDrawing" xmlns:wp14="http://schemas.microsoft.com/office/word/2010/wordprocessingDrawing" xmlns:v="urn:schemas-microsoft-com:vml" xmlns:m="http://schemas.openxmlformats.org/officeDocument/2006/math" xmlns:o="urn:schemas-microsoft-com:office:office" xmlns:mc="http://schemas.openxmlformats.org/markup-compatibility/2006" xmlns:wpc="http://schemas.microsoft.com/office/word/2010/wordprocessingCanvas"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a:extLst>
              <a:ext uri="{28A0092B-C50C-407E-A947-70E740481C1C}">
                <a14:useLocalDpi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a:extLst>
              <a:ext uri="{28A0092B-C50C-407E-A947-70E740481C1C}">
                <a14:useLocalDpi xmlns:a14="http://schemas.microsoft.com/office/drawing/2010/main" val="0"/>
              </a:ext>
            </a:extLst>
          </a:blip>
          <a:srcRect/>
          <a:stretch>
            <a:fillRect/>
          </a:stretch>
        </p:blipFill>
        <p:spPr bwMode="auto">
          <a:xfrm>
            <a:off x="7227903" y="6176963"/>
            <a:ext cx="2208234" cy="546619"/>
          </a:xfrm>
          <a:prstGeom prst="rect">
            <a:avLst/>
          </a:prstGeom>
          <a:noFill/>
          <a:ln>
            <a:noFill/>
          </a:ln>
        </p:spPr>
      </p:pic>
      <p:sp>
        <p:nvSpPr>
          <p:cNvPr id="8" name="Zástupný symbol pro obsah 2"/>
          <p:cNvSpPr txBox="1">
            <a:spLocks/>
          </p:cNvSpPr>
          <p:nvPr/>
        </p:nvSpPr>
        <p:spPr>
          <a:xfrm>
            <a:off x="644056" y="1765413"/>
            <a:ext cx="10620844" cy="4411549"/>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None/>
            </a:pPr>
            <a:r>
              <a:rPr lang="cs-CZ" dirty="0" smtClean="0"/>
              <a:t>Obchodní letecká doprava je nejvýznamnější součástí civilního letectví a zajišťuje </a:t>
            </a:r>
            <a:r>
              <a:rPr lang="cs-CZ" dirty="0"/>
              <a:t>letadly přepravu osob, zboží a pošty </a:t>
            </a:r>
            <a:r>
              <a:rPr lang="cs-CZ" b="1" dirty="0"/>
              <a:t>za úplatu</a:t>
            </a:r>
            <a:r>
              <a:rPr lang="cs-CZ" b="1" dirty="0" smtClean="0"/>
              <a:t>. </a:t>
            </a:r>
          </a:p>
          <a:p>
            <a:pPr marL="0" indent="0" algn="just">
              <a:spcAft>
                <a:spcPts val="600"/>
              </a:spcAft>
              <a:buNone/>
            </a:pPr>
            <a:r>
              <a:rPr lang="cs-CZ" dirty="0" smtClean="0"/>
              <a:t>Rozdělujeme ji dle různých hledisek na:</a:t>
            </a:r>
          </a:p>
          <a:p>
            <a:pPr marL="514350" indent="-514350" algn="just">
              <a:buAutoNum type="alphaLcParenR"/>
            </a:pPr>
            <a:r>
              <a:rPr lang="cs-CZ" b="1" dirty="0" smtClean="0"/>
              <a:t>Osobní </a:t>
            </a:r>
            <a:r>
              <a:rPr lang="cs-CZ" dirty="0" smtClean="0"/>
              <a:t>a </a:t>
            </a:r>
            <a:r>
              <a:rPr lang="cs-CZ" b="1" dirty="0" smtClean="0"/>
              <a:t>nákladní </a:t>
            </a:r>
            <a:r>
              <a:rPr lang="cs-CZ" dirty="0" smtClean="0"/>
              <a:t>podle druhu přepravy.</a:t>
            </a:r>
            <a:endParaRPr lang="cs-CZ" b="1" dirty="0" smtClean="0"/>
          </a:p>
          <a:p>
            <a:pPr marL="514350" indent="-514350" algn="just">
              <a:buAutoNum type="alphaLcParenR"/>
            </a:pPr>
            <a:r>
              <a:rPr lang="cs-CZ" b="1" dirty="0" smtClean="0"/>
              <a:t>P</a:t>
            </a:r>
            <a:r>
              <a:rPr lang="pt-BR" b="1" dirty="0" smtClean="0"/>
              <a:t>ravidelnou</a:t>
            </a:r>
            <a:r>
              <a:rPr lang="pt-BR" dirty="0" smtClean="0"/>
              <a:t> a </a:t>
            </a:r>
            <a:r>
              <a:rPr lang="pt-BR" b="1" dirty="0" smtClean="0"/>
              <a:t>nepravidelnou</a:t>
            </a:r>
            <a:r>
              <a:rPr lang="pt-BR" dirty="0" smtClean="0"/>
              <a:t> dle způsobu provozování</a:t>
            </a:r>
            <a:r>
              <a:rPr lang="cs-CZ" dirty="0" smtClean="0"/>
              <a:t>.</a:t>
            </a:r>
            <a:endParaRPr lang="cs-CZ" b="1" dirty="0" smtClean="0"/>
          </a:p>
          <a:p>
            <a:pPr marL="514350" indent="-514350" algn="just">
              <a:buAutoNum type="alphaLcParenR"/>
            </a:pPr>
            <a:r>
              <a:rPr lang="cs-CZ" b="1" dirty="0" smtClean="0"/>
              <a:t>Vnitrostátní</a:t>
            </a:r>
            <a:r>
              <a:rPr lang="cs-CZ" dirty="0" smtClean="0"/>
              <a:t> a </a:t>
            </a:r>
            <a:r>
              <a:rPr lang="cs-CZ" b="1" dirty="0" smtClean="0"/>
              <a:t>mezinárodní</a:t>
            </a:r>
            <a:r>
              <a:rPr lang="cs-CZ" dirty="0" smtClean="0"/>
              <a:t> dle svého rozsahu. </a:t>
            </a:r>
          </a:p>
          <a:p>
            <a:pPr marL="514350" indent="-514350" algn="just">
              <a:buAutoNum type="alphaLcParenR"/>
            </a:pPr>
            <a:r>
              <a:rPr lang="cs-CZ" b="1" dirty="0" smtClean="0"/>
              <a:t>Malou </a:t>
            </a:r>
            <a:r>
              <a:rPr lang="cs-CZ" dirty="0" smtClean="0"/>
              <a:t>a </a:t>
            </a:r>
            <a:r>
              <a:rPr lang="cs-CZ" b="1" dirty="0" smtClean="0"/>
              <a:t>velkou </a:t>
            </a:r>
            <a:r>
              <a:rPr lang="cs-CZ" dirty="0" smtClean="0"/>
              <a:t>obchodní leteckou dopravu podle </a:t>
            </a:r>
            <a:r>
              <a:rPr lang="cs-CZ" dirty="0"/>
              <a:t>typu </a:t>
            </a:r>
            <a:r>
              <a:rPr lang="cs-CZ" dirty="0" smtClean="0"/>
              <a:t>provozování.</a:t>
            </a:r>
            <a:endParaRPr lang="cs-CZ" dirty="0"/>
          </a:p>
          <a:p>
            <a:pPr marL="514350" indent="-514350">
              <a:buAutoNum type="alphaLcParenR"/>
            </a:pPr>
            <a:endParaRPr lang="cs-CZ" b="1" dirty="0" smtClean="0"/>
          </a:p>
          <a:p>
            <a:pPr marL="0" indent="0">
              <a:buNone/>
            </a:pPr>
            <a:endParaRPr lang="cs-CZ" b="1" dirty="0"/>
          </a:p>
        </p:txBody>
      </p:sp>
    </p:spTree>
    <p:extLst>
      <p:ext uri="{BB962C8B-B14F-4D97-AF65-F5344CB8AC3E}">
        <p14:creationId xmlns:p14="http://schemas.microsoft.com/office/powerpoint/2010/main" val="322055427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t>Všeobecné letectví </a:t>
            </a:r>
            <a:endParaRPr lang="cs-CZ" b="1" dirty="0"/>
          </a:p>
        </p:txBody>
      </p:sp>
      <p:sp>
        <p:nvSpPr>
          <p:cNvPr id="3" name="Zástupný symbol pro obsah 2"/>
          <p:cNvSpPr>
            <a:spLocks noGrp="1"/>
          </p:cNvSpPr>
          <p:nvPr>
            <p:ph idx="1"/>
          </p:nvPr>
        </p:nvSpPr>
        <p:spPr/>
        <p:txBody>
          <a:bodyPr>
            <a:normAutofit/>
          </a:bodyPr>
          <a:lstStyle/>
          <a:p>
            <a:endParaRPr lang="cs-CZ" dirty="0"/>
          </a:p>
          <a:p>
            <a:endParaRPr lang="cs-CZ" dirty="0"/>
          </a:p>
        </p:txBody>
      </p:sp>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lc="http://schemas.openxmlformats.org/drawingml/2006/lockedCanvas" xmlns:a16="http://schemas.microsoft.com/office/drawing/2014/main" xmlns:xdr="http://schemas.openxmlformats.org/drawingml/2006/spreadsheetDrawing" xmlns="" xmlns:wps="http://schemas.microsoft.com/office/word/2010/wordprocessingShape" xmlns:wne="http://schemas.microsoft.com/office/word/2006/wordml" xmlns:wpi="http://schemas.microsoft.com/office/word/2010/wordprocessingInk" xmlns:wpg="http://schemas.microsoft.com/office/word/2010/wordprocessingGroup" xmlns:w14="http://schemas.microsoft.com/office/word/2010/wordml" xmlns:w="http://schemas.openxmlformats.org/wordprocessingml/2006/main" xmlns:w10="urn:schemas-microsoft-com:office:word" xmlns:wp="http://schemas.openxmlformats.org/drawingml/2006/wordprocessingDrawing" xmlns:wp14="http://schemas.microsoft.com/office/word/2010/wordprocessingDrawing" xmlns:v="urn:schemas-microsoft-com:vml" xmlns:m="http://schemas.openxmlformats.org/officeDocument/2006/math" xmlns:o="urn:schemas-microsoft-com:office:office" xmlns:mc="http://schemas.openxmlformats.org/markup-compatibility/2006" xmlns:wpc="http://schemas.microsoft.com/office/word/2010/wordprocessingCanvas"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a:extLst>
              <a:ext uri="{28A0092B-C50C-407E-A947-70E740481C1C}">
                <a14:useLocalDpi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a:extLst>
              <a:ext uri="{28A0092B-C50C-407E-A947-70E740481C1C}">
                <a14:useLocalDpi xmlns:a14="http://schemas.microsoft.com/office/drawing/2010/main" val="0"/>
              </a:ext>
            </a:extLst>
          </a:blip>
          <a:srcRect/>
          <a:stretch>
            <a:fillRect/>
          </a:stretch>
        </p:blipFill>
        <p:spPr bwMode="auto">
          <a:xfrm>
            <a:off x="7227903" y="6176963"/>
            <a:ext cx="2208234" cy="546619"/>
          </a:xfrm>
          <a:prstGeom prst="rect">
            <a:avLst/>
          </a:prstGeom>
          <a:noFill/>
          <a:ln>
            <a:noFill/>
          </a:ln>
        </p:spPr>
      </p:pic>
      <p:sp>
        <p:nvSpPr>
          <p:cNvPr id="8" name="Zástupný symbol pro obsah 2"/>
          <p:cNvSpPr txBox="1">
            <a:spLocks/>
          </p:cNvSpPr>
          <p:nvPr/>
        </p:nvSpPr>
        <p:spPr>
          <a:xfrm>
            <a:off x="457199" y="1642820"/>
            <a:ext cx="10934701" cy="4483343"/>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Aft>
                <a:spcPts val="600"/>
              </a:spcAft>
              <a:buNone/>
            </a:pPr>
            <a:r>
              <a:rPr lang="cs-CZ" dirty="0" smtClean="0"/>
              <a:t>Všeobecné letectví je součástí  civilního letectví a zahrnuje:</a:t>
            </a:r>
          </a:p>
          <a:p>
            <a:pPr marL="514350" indent="-514350" algn="just">
              <a:buFont typeface="+mj-lt"/>
              <a:buAutoNum type="alphaLcParenR"/>
            </a:pPr>
            <a:r>
              <a:rPr lang="cs-CZ" dirty="0" smtClean="0"/>
              <a:t>letecké </a:t>
            </a:r>
            <a:r>
              <a:rPr lang="cs-CZ" dirty="0"/>
              <a:t>práce – využívání letadel k provozování činnosti za úplatu; </a:t>
            </a:r>
            <a:endParaRPr lang="cs-CZ" dirty="0" smtClean="0"/>
          </a:p>
          <a:p>
            <a:pPr marL="514350" indent="-514350" algn="just">
              <a:buFont typeface="+mj-lt"/>
              <a:buAutoNum type="alphaLcParenR"/>
            </a:pPr>
            <a:r>
              <a:rPr lang="cs-CZ" dirty="0" smtClean="0"/>
              <a:t>letecké </a:t>
            </a:r>
            <a:r>
              <a:rPr lang="cs-CZ" dirty="0"/>
              <a:t>činnosti pro potřeby státu – lety pro přepravu státních činitelů; </a:t>
            </a:r>
            <a:endParaRPr lang="cs-CZ" dirty="0" smtClean="0"/>
          </a:p>
          <a:p>
            <a:pPr marL="514350" indent="-514350" algn="just">
              <a:buFont typeface="+mj-lt"/>
              <a:buAutoNum type="alphaLcParenR"/>
            </a:pPr>
            <a:r>
              <a:rPr lang="cs-CZ" dirty="0" smtClean="0"/>
              <a:t>letecké </a:t>
            </a:r>
            <a:r>
              <a:rPr lang="cs-CZ" dirty="0"/>
              <a:t>činnosti pro vlastní potřebu – podnikatelská nebo jiná činnost, podle zvláštních předpisů; </a:t>
            </a:r>
            <a:endParaRPr lang="cs-CZ" dirty="0" smtClean="0"/>
          </a:p>
          <a:p>
            <a:pPr marL="514350" indent="-514350" algn="just">
              <a:buFont typeface="+mj-lt"/>
              <a:buAutoNum type="alphaLcParenR"/>
            </a:pPr>
            <a:r>
              <a:rPr lang="cs-CZ" dirty="0" smtClean="0"/>
              <a:t>rekreační </a:t>
            </a:r>
            <a:r>
              <a:rPr lang="cs-CZ" dirty="0"/>
              <a:t>a sportovní létání – létání, které není za účelem zisku; </a:t>
            </a:r>
            <a:endParaRPr lang="cs-CZ" dirty="0" smtClean="0"/>
          </a:p>
          <a:p>
            <a:pPr marL="514350" indent="-514350" algn="just">
              <a:buFont typeface="+mj-lt"/>
              <a:buAutoNum type="alphaLcParenR"/>
            </a:pPr>
            <a:r>
              <a:rPr lang="cs-CZ" dirty="0" smtClean="0"/>
              <a:t>letecká veřejná </a:t>
            </a:r>
            <a:r>
              <a:rPr lang="cs-CZ" dirty="0"/>
              <a:t>vystoupení a </a:t>
            </a:r>
            <a:r>
              <a:rPr lang="cs-CZ" dirty="0" smtClean="0"/>
              <a:t>letecké soutěže.</a:t>
            </a:r>
            <a:endParaRPr lang="cs-CZ" dirty="0"/>
          </a:p>
        </p:txBody>
      </p:sp>
    </p:spTree>
    <p:extLst>
      <p:ext uri="{BB962C8B-B14F-4D97-AF65-F5344CB8AC3E}">
        <p14:creationId xmlns:p14="http://schemas.microsoft.com/office/powerpoint/2010/main" val="3220554270"/>
      </p:ext>
    </p:extLst>
  </p:cSld>
  <p:clrMapOvr>
    <a:masterClrMapping/>
  </p:clrMapOvr>
  <p:timing>
    <p:tnLst>
      <p:par>
        <p:cTn id="1" dur="indefinite" restart="never" nodeType="tmRoot"/>
      </p:par>
    </p:tnLst>
  </p:timing>
</p:sld>
</file>

<file path=ppt/theme/theme1.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127</TotalTime>
  <Words>499</Words>
  <Application>Microsoft Office PowerPoint</Application>
  <PresentationFormat>Vlastní</PresentationFormat>
  <Paragraphs>48</Paragraphs>
  <Slides>9</Slides>
  <Notes>0</Notes>
  <HiddenSlides>0</HiddenSlides>
  <MMClips>0</MMClips>
  <ScaleCrop>false</ScaleCrop>
  <HeadingPairs>
    <vt:vector size="4" baseType="variant">
      <vt:variant>
        <vt:lpstr>Motiv</vt:lpstr>
      </vt:variant>
      <vt:variant>
        <vt:i4>1</vt:i4>
      </vt:variant>
      <vt:variant>
        <vt:lpstr>Nadpisy snímků</vt:lpstr>
      </vt:variant>
      <vt:variant>
        <vt:i4>9</vt:i4>
      </vt:variant>
    </vt:vector>
  </HeadingPairs>
  <TitlesOfParts>
    <vt:vector size="10" baseType="lpstr">
      <vt:lpstr>Motiv Office</vt:lpstr>
      <vt:lpstr>Technologie a řízení letecké dopravy: 1. Význam letecké dopravy a přepravy</vt:lpstr>
      <vt:lpstr>Prezentace aplikace PowerPoint</vt:lpstr>
      <vt:lpstr>Letecká doprava</vt:lpstr>
      <vt:lpstr>Letecká doprava v číslech</vt:lpstr>
      <vt:lpstr>Základní znaky letecké dopravy:</vt:lpstr>
      <vt:lpstr>Prezentace aplikace PowerPoint</vt:lpstr>
      <vt:lpstr>Základní rozdělení letecké dopravy:</vt:lpstr>
      <vt:lpstr>Obchodní letecká doprava</vt:lpstr>
      <vt:lpstr>Všeobecné letectví </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Název předmětu dle IS</dc:title>
  <dc:creator>Kratka</dc:creator>
  <cp:lastModifiedBy>Bartuška Ladislav</cp:lastModifiedBy>
  <cp:revision>29</cp:revision>
  <dcterms:created xsi:type="dcterms:W3CDTF">2017-05-10T10:51:34Z</dcterms:created>
  <dcterms:modified xsi:type="dcterms:W3CDTF">2017-07-07T15:14:42Z</dcterms:modified>
</cp:coreProperties>
</file>