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9" r:id="rId5"/>
    <p:sldId id="258" r:id="rId6"/>
    <p:sldId id="263" r:id="rId7"/>
    <p:sldId id="264" r:id="rId8"/>
    <p:sldId id="260" r:id="rId9"/>
    <p:sldId id="261" r:id="rId1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75" d="100"/>
          <a:sy n="75" d="100"/>
        </p:scale>
        <p:origin x="-1812" y="-9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7.7.2017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7.7.2017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7.7.2017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7.7.2017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7.7.2017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7.7.2017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7.7.2017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7.7.2017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7.7.2017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7.7.2017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7.7.2017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7.7.2017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cs-CZ" sz="3600" dirty="0" smtClean="0"/>
              <a:t>Technologie a řízení letecké dopravy:</a:t>
            </a:r>
            <a:r>
              <a:rPr lang="cs-CZ" dirty="0" smtClean="0"/>
              <a:t/>
            </a:r>
            <a:br>
              <a:rPr lang="cs-CZ" dirty="0" smtClean="0"/>
            </a:br>
            <a:r>
              <a:rPr lang="cs-CZ" b="1" dirty="0"/>
              <a:t>1. </a:t>
            </a:r>
            <a:r>
              <a:rPr lang="cs-CZ" b="1" dirty="0" smtClean="0"/>
              <a:t>Význam letecké dopravy a přepravy</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17549" y="2200882"/>
            <a:ext cx="10515600" cy="2294918"/>
          </a:xfrm>
        </p:spPr>
        <p:txBody>
          <a:bodyPr>
            <a:normAutofit/>
          </a:bodyPr>
          <a:lstStyle/>
          <a:p>
            <a:pPr marL="0" indent="0" algn="ctr">
              <a:spcAft>
                <a:spcPts val="1200"/>
              </a:spcAft>
              <a:buNone/>
            </a:pPr>
            <a:r>
              <a:rPr lang="cs-CZ" sz="3000" dirty="0" smtClean="0"/>
              <a:t>„Teď</a:t>
            </a:r>
            <a:r>
              <a:rPr lang="cs-CZ" sz="3000" dirty="0"/>
              <a:t>, když jsme se naučili létat v povětří jako ptáci a potápět se jako ryby, zbývá už jen jediné: </a:t>
            </a:r>
            <a:r>
              <a:rPr lang="cs-CZ" sz="3000" dirty="0" smtClean="0"/>
              <a:t>Naučit </a:t>
            </a:r>
            <a:r>
              <a:rPr lang="cs-CZ" sz="3000" dirty="0"/>
              <a:t>se žít na zemi jako lidé</a:t>
            </a:r>
            <a:r>
              <a:rPr lang="cs-CZ" sz="3000" dirty="0" smtClean="0"/>
              <a:t>.“</a:t>
            </a:r>
          </a:p>
          <a:p>
            <a:pPr marL="0" indent="0" algn="r">
              <a:buNone/>
            </a:pPr>
            <a:r>
              <a:rPr lang="cs-CZ" sz="3000" dirty="0" smtClean="0"/>
              <a:t>G</a:t>
            </a:r>
            <a:r>
              <a:rPr lang="cs-CZ" sz="3000" dirty="0"/>
              <a:t>. B. Shaw</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Tree>
    <p:extLst>
      <p:ext uri="{BB962C8B-B14F-4D97-AF65-F5344CB8AC3E}">
        <p14:creationId xmlns:p14="http://schemas.microsoft.com/office/powerpoint/2010/main" val="2948169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83306" y="1349982"/>
            <a:ext cx="10980751" cy="4351338"/>
          </a:xfrm>
        </p:spPr>
        <p:txBody>
          <a:bodyPr>
            <a:noAutofit/>
          </a:bodyPr>
          <a:lstStyle/>
          <a:p>
            <a:pPr algn="just">
              <a:spcAft>
                <a:spcPts val="600"/>
              </a:spcAft>
            </a:pPr>
            <a:r>
              <a:rPr lang="cs-CZ" sz="2600" b="1" dirty="0"/>
              <a:t>Letecká doprava </a:t>
            </a:r>
            <a:r>
              <a:rPr lang="cs-CZ" sz="2600" dirty="0"/>
              <a:t>je nedílnou součástí dopravní infrastruktury a je významným sektorem ekonomiky</a:t>
            </a:r>
            <a:r>
              <a:rPr lang="cs-CZ" sz="2600" dirty="0" smtClean="0"/>
              <a:t>.</a:t>
            </a:r>
          </a:p>
          <a:p>
            <a:pPr algn="just">
              <a:spcAft>
                <a:spcPts val="600"/>
              </a:spcAft>
            </a:pPr>
            <a:r>
              <a:rPr lang="cs-CZ" sz="2600" dirty="0"/>
              <a:t>Mezinárodní letecká doprava má zásadní vliv na rozvoj mezinárodních vztahů a spolupráce ve dvou základních </a:t>
            </a:r>
            <a:r>
              <a:rPr lang="cs-CZ" sz="2600" dirty="0" smtClean="0"/>
              <a:t>rovinách:</a:t>
            </a:r>
            <a:endParaRPr lang="cs-CZ" sz="2600" dirty="0"/>
          </a:p>
          <a:p>
            <a:pPr marL="901700" indent="-457200" algn="just">
              <a:spcAft>
                <a:spcPts val="600"/>
              </a:spcAft>
              <a:buFont typeface="Wingdings" panose="05000000000000000000" pitchFamily="2" charset="2"/>
              <a:buChar char="Ø"/>
            </a:pPr>
            <a:r>
              <a:rPr lang="cs-CZ" sz="2600" dirty="0" smtClean="0"/>
              <a:t>společensko-politické;</a:t>
            </a:r>
          </a:p>
          <a:p>
            <a:pPr marL="901700" indent="-457200" algn="just">
              <a:spcAft>
                <a:spcPts val="600"/>
              </a:spcAft>
              <a:buFont typeface="Wingdings" panose="05000000000000000000" pitchFamily="2" charset="2"/>
              <a:buChar char="Ø"/>
            </a:pPr>
            <a:r>
              <a:rPr lang="cs-CZ" sz="2600" dirty="0" smtClean="0"/>
              <a:t>hospodářské</a:t>
            </a:r>
            <a:r>
              <a:rPr lang="cs-CZ" sz="2600" dirty="0"/>
              <a:t>.</a:t>
            </a:r>
          </a:p>
          <a:p>
            <a:pPr algn="just">
              <a:spcAft>
                <a:spcPts val="600"/>
              </a:spcAft>
            </a:pPr>
            <a:r>
              <a:rPr lang="cs-CZ" sz="2600" dirty="0" smtClean="0"/>
              <a:t>Obecně bychom mohli říci, že letecká doprava se podílí na tvorbě národního HDP zejména vznikem nových služeb a odvětví leteckého průmyslu, tvorbou pracovních míst a umožňuje rychlou a bezpečnou přepravu osob a věcí na větší vzdálenosti.</a:t>
            </a:r>
            <a:endParaRPr lang="cs-CZ" sz="26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158391"/>
            <a:ext cx="10515600" cy="1325563"/>
          </a:xfrm>
        </p:spPr>
        <p:txBody>
          <a:bodyPr/>
          <a:lstStyle/>
          <a:p>
            <a:r>
              <a:rPr lang="cs-CZ" b="1" dirty="0" smtClean="0"/>
              <a:t>Letecká </a:t>
            </a:r>
            <a:r>
              <a:rPr lang="cs-CZ" b="1" dirty="0" smtClean="0"/>
              <a:t>doprava</a:t>
            </a:r>
            <a:endParaRPr lang="cs-CZ" b="1" dirty="0"/>
          </a:p>
        </p:txBody>
      </p:sp>
    </p:spTree>
    <p:extLst>
      <p:ext uri="{BB962C8B-B14F-4D97-AF65-F5344CB8AC3E}">
        <p14:creationId xmlns:p14="http://schemas.microsoft.com/office/powerpoint/2010/main" val="3975488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02762" y="1403943"/>
            <a:ext cx="10738503" cy="5142923"/>
          </a:xfrm>
        </p:spPr>
        <p:txBody>
          <a:bodyPr>
            <a:normAutofit/>
          </a:bodyPr>
          <a:lstStyle/>
          <a:p>
            <a:pPr algn="just">
              <a:spcAft>
                <a:spcPts val="600"/>
              </a:spcAft>
            </a:pPr>
            <a:r>
              <a:rPr lang="cs-CZ" sz="2400" dirty="0"/>
              <a:t>Letecký provoz zahrnuje dopravu asi 9,5 milionu lidí denně (přibližně tolik, co v roce 1947 za celý tento rok) a má roční spotřebu energie přibližně 56 </a:t>
            </a:r>
            <a:r>
              <a:rPr lang="cs-CZ" sz="2400" dirty="0" err="1"/>
              <a:t>TWh</a:t>
            </a:r>
            <a:r>
              <a:rPr lang="cs-CZ" sz="2400" dirty="0"/>
              <a:t>. </a:t>
            </a:r>
          </a:p>
          <a:p>
            <a:pPr algn="just">
              <a:spcAft>
                <a:spcPts val="600"/>
              </a:spcAft>
            </a:pPr>
            <a:r>
              <a:rPr lang="cs-CZ" sz="2400" dirty="0"/>
              <a:t>Na světě existuje přes 49 tisíc letišť, zdaleka nejvíce (cca 15 tisíc) leží ve Spojených státech amerických, nad jejichž vzdušným prostorem se každou sekundu pohybují až 4 tisícovky letounů, přenášejících 61 tisíc cestujících. Nejrušnější letiště mají města jako je Atlanta, Chicago, Londýn, Tokio, Los Angeles, Dallas nebo třeba Paříž. </a:t>
            </a:r>
          </a:p>
          <a:p>
            <a:pPr algn="just">
              <a:spcAft>
                <a:spcPts val="600"/>
              </a:spcAft>
            </a:pPr>
            <a:r>
              <a:rPr lang="cs-CZ" sz="2400" dirty="0"/>
              <a:t>Letecká doprava patří mezi nejbezpečnější druhy dopravy vůbec, v roce 2008 zemřelo při leteckých nehodách 539 osob, jedno úmrtí připadá tedy na každý 1,3 miliontý let. Při leteckých nehodách tedy zemřelo méně lidí než na českých silnicích za daný rok.</a:t>
            </a:r>
          </a:p>
          <a:p>
            <a:pPr marL="0" indent="0">
              <a:buNone/>
            </a:pPr>
            <a:endParaRPr lang="cs-CZ" dirty="0"/>
          </a:p>
          <a:p>
            <a:endParaRPr lang="cs-CZ" dirty="0"/>
          </a:p>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158391"/>
            <a:ext cx="10515600" cy="1325563"/>
          </a:xfrm>
        </p:spPr>
        <p:txBody>
          <a:bodyPr/>
          <a:lstStyle/>
          <a:p>
            <a:r>
              <a:rPr lang="cs-CZ" b="1" dirty="0" smtClean="0"/>
              <a:t>Letecká doprava v číslech</a:t>
            </a:r>
            <a:endParaRPr lang="cs-CZ" b="1"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Základní znaky letecké dopravy:</a:t>
            </a:r>
            <a:endParaRPr lang="cs-CZ" b="1" dirty="0"/>
          </a:p>
        </p:txBody>
      </p:sp>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457200" y="1514534"/>
            <a:ext cx="11553986" cy="48574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smtClean="0"/>
              <a:t>Na </a:t>
            </a:r>
            <a:r>
              <a:rPr lang="cs-CZ" sz="2400" dirty="0"/>
              <a:t>rozdíl od pozemních typů dopravy je letecká dopravní cesta prostorová a využívá tak velkou část vzdušného prostoru </a:t>
            </a:r>
            <a:r>
              <a:rPr lang="cs-CZ" sz="2400" dirty="0" smtClean="0"/>
              <a:t>troposféry.</a:t>
            </a:r>
          </a:p>
          <a:p>
            <a:pPr algn="just"/>
            <a:r>
              <a:rPr lang="cs-CZ" sz="2400" dirty="0" smtClean="0"/>
              <a:t>Dopravní prostředky v letecké dopravě (letadla) uskutečňují svůj let díky vztlakové síle působící na nosné plochy letadla (většinou křídla).</a:t>
            </a:r>
          </a:p>
          <a:p>
            <a:pPr algn="just"/>
            <a:r>
              <a:rPr lang="cs-CZ" sz="2400" dirty="0" smtClean="0"/>
              <a:t>Umožňuje </a:t>
            </a:r>
            <a:r>
              <a:rPr lang="cs-CZ" sz="2400" dirty="0"/>
              <a:t>dopravu osob, zboží </a:t>
            </a:r>
            <a:r>
              <a:rPr lang="cs-CZ" sz="2400" dirty="0" smtClean="0"/>
              <a:t>a zvířat vysokými </a:t>
            </a:r>
            <a:r>
              <a:rPr lang="cs-CZ" sz="2400" dirty="0"/>
              <a:t>rychlostmi na velké </a:t>
            </a:r>
            <a:r>
              <a:rPr lang="cs-CZ" sz="2400" dirty="0" smtClean="0"/>
              <a:t>vzdálenosti. </a:t>
            </a:r>
          </a:p>
          <a:p>
            <a:pPr algn="just"/>
            <a:r>
              <a:rPr lang="cs-CZ" sz="2400" dirty="0" smtClean="0"/>
              <a:t>Umožňuje </a:t>
            </a:r>
            <a:r>
              <a:rPr lang="cs-CZ" sz="2400" dirty="0"/>
              <a:t>dopravu osob, zboží a </a:t>
            </a:r>
            <a:r>
              <a:rPr lang="cs-CZ" sz="2400" dirty="0" smtClean="0"/>
              <a:t>zvířat, </a:t>
            </a:r>
            <a:r>
              <a:rPr lang="cs-CZ" sz="2400" dirty="0"/>
              <a:t>kde nejsou k dispozici pozemní dopravní </a:t>
            </a:r>
            <a:r>
              <a:rPr lang="cs-CZ" sz="2400" dirty="0" smtClean="0"/>
              <a:t>cesty.</a:t>
            </a:r>
          </a:p>
          <a:p>
            <a:pPr algn="just">
              <a:spcAft>
                <a:spcPts val="1200"/>
              </a:spcAft>
            </a:pPr>
            <a:r>
              <a:rPr lang="cs-CZ" sz="2400" dirty="0" smtClean="0"/>
              <a:t>Patří </a:t>
            </a:r>
            <a:r>
              <a:rPr lang="cs-CZ" sz="2400" dirty="0"/>
              <a:t>mezi nejbezpečnější dopravní </a:t>
            </a:r>
            <a:r>
              <a:rPr lang="cs-CZ" sz="2400" dirty="0" smtClean="0"/>
              <a:t>systémy.</a:t>
            </a:r>
          </a:p>
          <a:p>
            <a:pPr marL="0" indent="0" algn="just">
              <a:buNone/>
            </a:pPr>
            <a:r>
              <a:rPr lang="cs-CZ" sz="2400" i="1" dirty="0" smtClean="0"/>
              <a:t>Jiné </a:t>
            </a:r>
            <a:r>
              <a:rPr lang="cs-CZ" sz="2400" i="1" dirty="0"/>
              <a:t>použití </a:t>
            </a:r>
            <a:r>
              <a:rPr lang="cs-CZ" sz="2400" i="1" dirty="0" smtClean="0"/>
              <a:t>letecké dopravy: lékařské </a:t>
            </a:r>
            <a:r>
              <a:rPr lang="cs-CZ" sz="2400" i="1" dirty="0"/>
              <a:t>zásahy, letecké práce v zemědělství, letecké snímkování, hašení požárů a jejich lokalizace, aktivní i pasivní turistika, sportovní létání, </a:t>
            </a:r>
            <a:r>
              <a:rPr lang="cs-CZ" sz="2400" i="1" dirty="0" smtClean="0"/>
              <a:t>aj.</a:t>
            </a:r>
            <a:endParaRPr lang="cs-CZ" sz="2400" i="1"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336310" y="1155564"/>
            <a:ext cx="8957144"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Aft>
                <a:spcPts val="1200"/>
              </a:spcAft>
              <a:buNone/>
              <a:defRPr/>
            </a:pPr>
            <a:r>
              <a:rPr lang="cs-CZ" dirty="0"/>
              <a:t>Základními prvky leteckého dopravního systému jsou:</a:t>
            </a:r>
          </a:p>
          <a:p>
            <a:pPr lvl="1" algn="just">
              <a:defRPr/>
            </a:pPr>
            <a:r>
              <a:rPr lang="cs-CZ" sz="2800" b="1" dirty="0" smtClean="0"/>
              <a:t>Letadlo</a:t>
            </a:r>
            <a:r>
              <a:rPr lang="cs-CZ" sz="2800" dirty="0" smtClean="0"/>
              <a:t> a</a:t>
            </a:r>
            <a:endParaRPr lang="cs-CZ" sz="2800" dirty="0"/>
          </a:p>
          <a:p>
            <a:pPr lvl="1" algn="just">
              <a:spcAft>
                <a:spcPts val="1200"/>
              </a:spcAft>
              <a:defRPr/>
            </a:pPr>
            <a:r>
              <a:rPr lang="cs-CZ" sz="2800" b="1" dirty="0"/>
              <a:t>letecká dopravní </a:t>
            </a:r>
            <a:r>
              <a:rPr lang="cs-CZ" sz="2800" b="1" dirty="0" smtClean="0"/>
              <a:t>cesta</a:t>
            </a:r>
            <a:r>
              <a:rPr lang="cs-CZ" sz="2800" dirty="0" smtClean="0"/>
              <a:t>:</a:t>
            </a:r>
            <a:endParaRPr lang="cs-CZ" sz="2800" dirty="0"/>
          </a:p>
          <a:p>
            <a:pPr marL="2417763" lvl="1" indent="-620713" algn="just">
              <a:buFont typeface="Wingdings" panose="05000000000000000000" pitchFamily="2" charset="2"/>
              <a:buChar char="Ø"/>
              <a:defRPr/>
            </a:pPr>
            <a:r>
              <a:rPr lang="cs-CZ" sz="2800" dirty="0"/>
              <a:t>Letiště a technická </a:t>
            </a:r>
            <a:r>
              <a:rPr lang="cs-CZ" sz="2800" dirty="0" smtClean="0"/>
              <a:t>zařízení;</a:t>
            </a:r>
            <a:endParaRPr lang="cs-CZ" sz="2800" dirty="0"/>
          </a:p>
          <a:p>
            <a:pPr marL="2417763" lvl="1" indent="-620713" algn="just">
              <a:buFont typeface="Wingdings" panose="05000000000000000000" pitchFamily="2" charset="2"/>
              <a:buChar char="Ø"/>
              <a:defRPr/>
            </a:pPr>
            <a:r>
              <a:rPr lang="cs-CZ" sz="2800" dirty="0"/>
              <a:t>Vymezený vzdušný </a:t>
            </a:r>
            <a:r>
              <a:rPr lang="cs-CZ" sz="2800" dirty="0" smtClean="0"/>
              <a:t>prostor;</a:t>
            </a:r>
            <a:endParaRPr lang="cs-CZ" sz="2800" dirty="0"/>
          </a:p>
          <a:p>
            <a:pPr marL="2417763" lvl="1" indent="-620713" algn="just">
              <a:buFont typeface="Wingdings" panose="05000000000000000000" pitchFamily="2" charset="2"/>
              <a:buChar char="Ø"/>
              <a:defRPr/>
            </a:pPr>
            <a:r>
              <a:rPr lang="cs-CZ" sz="2800" dirty="0" smtClean="0"/>
              <a:t>Letecké služby.</a:t>
            </a:r>
            <a:endParaRPr lang="cs-CZ" sz="2800" dirty="0" smtClean="0"/>
          </a:p>
        </p:txBody>
      </p:sp>
    </p:spTree>
    <p:extLst>
      <p:ext uri="{BB962C8B-B14F-4D97-AF65-F5344CB8AC3E}">
        <p14:creationId xmlns:p14="http://schemas.microsoft.com/office/powerpoint/2010/main" val="949937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572426"/>
            <a:ext cx="10515600" cy="4487861"/>
          </a:xfrm>
        </p:spPr>
        <p:txBody>
          <a:bodyPr>
            <a:normAutofit/>
          </a:bodyPr>
          <a:lstStyle/>
          <a:p>
            <a:pPr algn="just"/>
            <a:r>
              <a:rPr lang="cs-CZ" b="1" dirty="0" smtClean="0"/>
              <a:t>Vojenská </a:t>
            </a:r>
            <a:r>
              <a:rPr lang="cs-CZ" b="1" dirty="0"/>
              <a:t>letecká </a:t>
            </a:r>
            <a:r>
              <a:rPr lang="cs-CZ" b="1" dirty="0" smtClean="0"/>
              <a:t>doprava</a:t>
            </a:r>
            <a:r>
              <a:rPr lang="cs-CZ" dirty="0" smtClean="0"/>
              <a:t> je </a:t>
            </a:r>
            <a:r>
              <a:rPr lang="cs-CZ" dirty="0"/>
              <a:t>založena na požadavcích na ochranu země a řídí se speciálními vojenskými předpisy a nařízeními Ministerstva obrany. </a:t>
            </a:r>
            <a:endParaRPr lang="cs-CZ" dirty="0" smtClean="0"/>
          </a:p>
          <a:p>
            <a:pPr algn="just">
              <a:spcAft>
                <a:spcPts val="600"/>
              </a:spcAft>
            </a:pPr>
            <a:r>
              <a:rPr lang="cs-CZ" b="1" dirty="0" smtClean="0"/>
              <a:t>Civilní </a:t>
            </a:r>
            <a:r>
              <a:rPr lang="cs-CZ" b="1" dirty="0"/>
              <a:t>letecká doprava </a:t>
            </a:r>
            <a:r>
              <a:rPr lang="cs-CZ" dirty="0"/>
              <a:t>je předmětem řady mezinárodních smluv a rozsáhlé mezinárodní spolupráce. Civilním letectvím se rozumí letecké činnosti provozované v ČR civilními letadly pro civilní účely a také činnosti provozované českými letadly pro civilní účely v cizině. </a:t>
            </a:r>
            <a:endParaRPr lang="cs-CZ" dirty="0" smtClean="0"/>
          </a:p>
          <a:p>
            <a:pPr marL="2241550" lvl="1" indent="-539750" algn="just">
              <a:spcBef>
                <a:spcPts val="1000"/>
              </a:spcBef>
              <a:buFont typeface="Wingdings" panose="05000000000000000000" pitchFamily="2" charset="2"/>
              <a:buChar char="Ø"/>
            </a:pPr>
            <a:r>
              <a:rPr lang="cs-CZ" sz="2800" dirty="0" smtClean="0"/>
              <a:t>Obchodní letecká doprava</a:t>
            </a:r>
          </a:p>
          <a:p>
            <a:pPr marL="2241550" lvl="1" indent="-539750" algn="just">
              <a:spcBef>
                <a:spcPts val="1000"/>
              </a:spcBef>
              <a:buFont typeface="Wingdings" panose="05000000000000000000" pitchFamily="2" charset="2"/>
              <a:buChar char="Ø"/>
            </a:pPr>
            <a:r>
              <a:rPr lang="cs-CZ" sz="2800" dirty="0" smtClean="0"/>
              <a:t>Všeobecné letectví</a:t>
            </a:r>
            <a:endParaRPr lang="cs-CZ" sz="2800" dirty="0"/>
          </a:p>
          <a:p>
            <a:endParaRPr lang="cs-CZ" dirty="0" smtClean="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1464589" y="1476140"/>
            <a:ext cx="82296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cs-CZ" dirty="0"/>
          </a:p>
        </p:txBody>
      </p:sp>
      <p:sp>
        <p:nvSpPr>
          <p:cNvPr id="9" name="Nadpis 1"/>
          <p:cNvSpPr>
            <a:spLocks noGrp="1"/>
          </p:cNvSpPr>
          <p:nvPr>
            <p:ph type="title"/>
          </p:nvPr>
        </p:nvSpPr>
        <p:spPr>
          <a:xfrm>
            <a:off x="838200" y="365125"/>
            <a:ext cx="10515600" cy="1325563"/>
          </a:xfrm>
        </p:spPr>
        <p:txBody>
          <a:bodyPr/>
          <a:lstStyle/>
          <a:p>
            <a:r>
              <a:rPr lang="cs-CZ" b="1" dirty="0" smtClean="0"/>
              <a:t>Základní rozdělení letecké dopravy:</a:t>
            </a:r>
            <a:endParaRPr lang="cs-CZ" b="1" dirty="0"/>
          </a:p>
        </p:txBody>
      </p:sp>
    </p:spTree>
    <p:extLst>
      <p:ext uri="{BB962C8B-B14F-4D97-AF65-F5344CB8AC3E}">
        <p14:creationId xmlns:p14="http://schemas.microsoft.com/office/powerpoint/2010/main" val="949937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Obchodní letecká doprava</a:t>
            </a:r>
            <a:endParaRPr lang="cs-CZ" b="1"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644056" y="1765413"/>
            <a:ext cx="10620844" cy="441154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dirty="0" smtClean="0"/>
              <a:t>Obchodní letecká doprava je nejvýznamnější součástí civilního letectví a zajišťuje </a:t>
            </a:r>
            <a:r>
              <a:rPr lang="cs-CZ" dirty="0"/>
              <a:t>letadly přepravu osob, zboží a pošty </a:t>
            </a:r>
            <a:r>
              <a:rPr lang="cs-CZ" b="1" dirty="0"/>
              <a:t>za úplatu</a:t>
            </a:r>
            <a:r>
              <a:rPr lang="cs-CZ" b="1" dirty="0" smtClean="0"/>
              <a:t>. </a:t>
            </a:r>
          </a:p>
          <a:p>
            <a:pPr marL="0" indent="0" algn="just">
              <a:spcAft>
                <a:spcPts val="600"/>
              </a:spcAft>
              <a:buNone/>
            </a:pPr>
            <a:r>
              <a:rPr lang="cs-CZ" dirty="0" smtClean="0"/>
              <a:t>Rozdělujeme ji dle různých hledisek na:</a:t>
            </a:r>
          </a:p>
          <a:p>
            <a:pPr marL="514350" indent="-514350" algn="just">
              <a:buAutoNum type="alphaLcParenR"/>
            </a:pPr>
            <a:r>
              <a:rPr lang="cs-CZ" b="1" dirty="0" smtClean="0"/>
              <a:t>Osobní </a:t>
            </a:r>
            <a:r>
              <a:rPr lang="cs-CZ" dirty="0" smtClean="0"/>
              <a:t>a </a:t>
            </a:r>
            <a:r>
              <a:rPr lang="cs-CZ" b="1" dirty="0" smtClean="0"/>
              <a:t>nákladní </a:t>
            </a:r>
            <a:r>
              <a:rPr lang="cs-CZ" dirty="0" smtClean="0"/>
              <a:t>podle druhu přepravy.</a:t>
            </a:r>
            <a:endParaRPr lang="cs-CZ" b="1" dirty="0" smtClean="0"/>
          </a:p>
          <a:p>
            <a:pPr marL="514350" indent="-514350" algn="just">
              <a:buAutoNum type="alphaLcParenR"/>
            </a:pPr>
            <a:r>
              <a:rPr lang="cs-CZ" b="1" dirty="0" smtClean="0"/>
              <a:t>P</a:t>
            </a:r>
            <a:r>
              <a:rPr lang="pt-BR" b="1" dirty="0" smtClean="0"/>
              <a:t>ravidelnou</a:t>
            </a:r>
            <a:r>
              <a:rPr lang="pt-BR" dirty="0" smtClean="0"/>
              <a:t> a </a:t>
            </a:r>
            <a:r>
              <a:rPr lang="pt-BR" b="1" dirty="0" smtClean="0"/>
              <a:t>nepravidelnou</a:t>
            </a:r>
            <a:r>
              <a:rPr lang="pt-BR" dirty="0" smtClean="0"/>
              <a:t> dle způsobu provozování</a:t>
            </a:r>
            <a:r>
              <a:rPr lang="cs-CZ" dirty="0" smtClean="0"/>
              <a:t>.</a:t>
            </a:r>
            <a:endParaRPr lang="cs-CZ" b="1" dirty="0" smtClean="0"/>
          </a:p>
          <a:p>
            <a:pPr marL="514350" indent="-514350" algn="just">
              <a:buAutoNum type="alphaLcParenR"/>
            </a:pPr>
            <a:r>
              <a:rPr lang="cs-CZ" b="1" dirty="0" smtClean="0"/>
              <a:t>Vnitrostátní</a:t>
            </a:r>
            <a:r>
              <a:rPr lang="cs-CZ" dirty="0" smtClean="0"/>
              <a:t> a </a:t>
            </a:r>
            <a:r>
              <a:rPr lang="cs-CZ" b="1" dirty="0" smtClean="0"/>
              <a:t>mezinárodní</a:t>
            </a:r>
            <a:r>
              <a:rPr lang="cs-CZ" dirty="0" smtClean="0"/>
              <a:t> dle svého rozsahu. </a:t>
            </a:r>
          </a:p>
          <a:p>
            <a:pPr marL="514350" indent="-514350" algn="just">
              <a:buAutoNum type="alphaLcParenR"/>
            </a:pPr>
            <a:r>
              <a:rPr lang="cs-CZ" b="1" dirty="0" smtClean="0"/>
              <a:t>Malou </a:t>
            </a:r>
            <a:r>
              <a:rPr lang="cs-CZ" dirty="0" smtClean="0"/>
              <a:t>a </a:t>
            </a:r>
            <a:r>
              <a:rPr lang="cs-CZ" b="1" dirty="0" smtClean="0"/>
              <a:t>velkou </a:t>
            </a:r>
            <a:r>
              <a:rPr lang="cs-CZ" dirty="0" smtClean="0"/>
              <a:t>obchodní leteckou dopravu podle </a:t>
            </a:r>
            <a:r>
              <a:rPr lang="cs-CZ" dirty="0"/>
              <a:t>typu </a:t>
            </a:r>
            <a:r>
              <a:rPr lang="cs-CZ" dirty="0" smtClean="0"/>
              <a:t>provozování.</a:t>
            </a:r>
            <a:endParaRPr lang="cs-CZ" dirty="0"/>
          </a:p>
          <a:p>
            <a:pPr marL="514350" indent="-514350">
              <a:buAutoNum type="alphaLcParenR"/>
            </a:pPr>
            <a:endParaRPr lang="cs-CZ" b="1" dirty="0" smtClean="0"/>
          </a:p>
          <a:p>
            <a:pPr marL="0" indent="0">
              <a:buNone/>
            </a:pPr>
            <a:endParaRPr lang="cs-CZ" b="1"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Všeobecné letectví </a:t>
            </a:r>
            <a:endParaRPr lang="cs-CZ" b="1" dirty="0"/>
          </a:p>
        </p:txBody>
      </p:sp>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1642820"/>
            <a:ext cx="10934701" cy="44833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Aft>
                <a:spcPts val="600"/>
              </a:spcAft>
              <a:buNone/>
            </a:pPr>
            <a:r>
              <a:rPr lang="cs-CZ" dirty="0" smtClean="0"/>
              <a:t>Všeobecné letectví je součástí  civilního letectví a zahrnuje:</a:t>
            </a:r>
          </a:p>
          <a:p>
            <a:pPr marL="514350" indent="-514350" algn="just">
              <a:buFont typeface="+mj-lt"/>
              <a:buAutoNum type="alphaLcParenR"/>
            </a:pPr>
            <a:r>
              <a:rPr lang="cs-CZ" dirty="0" smtClean="0"/>
              <a:t>letecké </a:t>
            </a:r>
            <a:r>
              <a:rPr lang="cs-CZ" dirty="0"/>
              <a:t>práce – využívání letadel k provozování činnosti za úplatu; </a:t>
            </a:r>
            <a:endParaRPr lang="cs-CZ" dirty="0" smtClean="0"/>
          </a:p>
          <a:p>
            <a:pPr marL="514350" indent="-514350" algn="just">
              <a:buFont typeface="+mj-lt"/>
              <a:buAutoNum type="alphaLcParenR"/>
            </a:pPr>
            <a:r>
              <a:rPr lang="cs-CZ" dirty="0" smtClean="0"/>
              <a:t>letecké </a:t>
            </a:r>
            <a:r>
              <a:rPr lang="cs-CZ" dirty="0"/>
              <a:t>činnosti pro potřeby státu – lety pro přepravu státních činitelů; </a:t>
            </a:r>
            <a:endParaRPr lang="cs-CZ" dirty="0" smtClean="0"/>
          </a:p>
          <a:p>
            <a:pPr marL="514350" indent="-514350" algn="just">
              <a:buFont typeface="+mj-lt"/>
              <a:buAutoNum type="alphaLcParenR"/>
            </a:pPr>
            <a:r>
              <a:rPr lang="cs-CZ" dirty="0" smtClean="0"/>
              <a:t>letecké </a:t>
            </a:r>
            <a:r>
              <a:rPr lang="cs-CZ" dirty="0"/>
              <a:t>činnosti pro vlastní potřebu – podnikatelská nebo jiná činnost, podle zvláštních předpisů; </a:t>
            </a:r>
            <a:endParaRPr lang="cs-CZ" dirty="0" smtClean="0"/>
          </a:p>
          <a:p>
            <a:pPr marL="514350" indent="-514350" algn="just">
              <a:buFont typeface="+mj-lt"/>
              <a:buAutoNum type="alphaLcParenR"/>
            </a:pPr>
            <a:r>
              <a:rPr lang="cs-CZ" dirty="0" smtClean="0"/>
              <a:t>rekreační </a:t>
            </a:r>
            <a:r>
              <a:rPr lang="cs-CZ" dirty="0"/>
              <a:t>a sportovní létání – létání, které není za účelem zisku; </a:t>
            </a:r>
            <a:endParaRPr lang="cs-CZ" dirty="0" smtClean="0"/>
          </a:p>
          <a:p>
            <a:pPr marL="514350" indent="-514350" algn="just">
              <a:buFont typeface="+mj-lt"/>
              <a:buAutoNum type="alphaLcParenR"/>
            </a:pPr>
            <a:r>
              <a:rPr lang="cs-CZ" dirty="0" smtClean="0"/>
              <a:t>letecká veřejná </a:t>
            </a:r>
            <a:r>
              <a:rPr lang="cs-CZ" dirty="0"/>
              <a:t>vystoupení a </a:t>
            </a:r>
            <a:r>
              <a:rPr lang="cs-CZ" dirty="0" smtClean="0"/>
              <a:t>letecké soutěže.</a:t>
            </a:r>
            <a:endParaRPr lang="cs-CZ"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499</Words>
  <Application>Microsoft Office PowerPoint</Application>
  <PresentationFormat>Vlastní</PresentationFormat>
  <Paragraphs>48</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Office</vt:lpstr>
      <vt:lpstr>Technologie a řízení letecké dopravy: 1. Význam letecké dopravy a přepravy</vt:lpstr>
      <vt:lpstr>Prezentace aplikace PowerPoint</vt:lpstr>
      <vt:lpstr>Letecká doprava</vt:lpstr>
      <vt:lpstr>Letecká doprava v číslech</vt:lpstr>
      <vt:lpstr>Základní znaky letecké dopravy:</vt:lpstr>
      <vt:lpstr>Prezentace aplikace PowerPoint</vt:lpstr>
      <vt:lpstr>Základní rozdělení letecké dopravy:</vt:lpstr>
      <vt:lpstr>Obchodní letecká doprava</vt:lpstr>
      <vt:lpstr>Všeobecné letectví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29</cp:revision>
  <dcterms:created xsi:type="dcterms:W3CDTF">2017-05-10T10:51:34Z</dcterms:created>
  <dcterms:modified xsi:type="dcterms:W3CDTF">2017-07-07T15:14:42Z</dcterms:modified>
</cp:coreProperties>
</file>