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50" d="100"/>
          <a:sy n="50" d="100"/>
        </p:scale>
        <p:origin x="-1374" y="-5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8.7.2017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912813"/>
            <a:ext cx="9144000" cy="2387600"/>
          </a:xfrm>
        </p:spPr>
        <p:txBody>
          <a:bodyPr/>
          <a:lstStyle/>
          <a:p>
            <a:r>
              <a:rPr lang="cs-CZ" dirty="0" smtClean="0"/>
              <a:t>Air Transport Management and Technology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00150" y="3602038"/>
            <a:ext cx="9677400" cy="1655762"/>
          </a:xfrm>
        </p:spPr>
        <p:txBody>
          <a:bodyPr/>
          <a:lstStyle/>
          <a:p>
            <a:r>
              <a:rPr lang="en-US" b="1" dirty="0"/>
              <a:t>Methodological concept to effectively support technical key competencies using foreign languages ATCZ62 – the CLIL as a university teaching strategy</a:t>
            </a:r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365125"/>
            <a:ext cx="10687050" cy="1325563"/>
          </a:xfrm>
        </p:spPr>
        <p:txBody>
          <a:bodyPr/>
          <a:lstStyle/>
          <a:p>
            <a:pPr algn="ctr"/>
            <a:r>
              <a:rPr lang="en-US" dirty="0"/>
              <a:t>Course objectives based on learning outcomes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1742" y="1622289"/>
            <a:ext cx="10757807" cy="435133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2600" dirty="0" smtClean="0"/>
              <a:t>The aim of the course is to acquaint students with air transport technologies and air transport management in general and in the introductory terms.</a:t>
            </a:r>
          </a:p>
          <a:p>
            <a:pPr marL="0" indent="0" algn="just">
              <a:buNone/>
            </a:pPr>
            <a:r>
              <a:rPr lang="en-US" sz="2600" dirty="0" smtClean="0"/>
              <a:t>Upon successful completion of this course the student will be able to</a:t>
            </a:r>
            <a:r>
              <a:rPr lang="en-US" sz="2600" dirty="0" smtClean="0"/>
              <a:t>: </a:t>
            </a:r>
          </a:p>
          <a:p>
            <a:pPr marL="628650" indent="-361950" algn="just">
              <a:buFont typeface="Wingdings" panose="05000000000000000000" pitchFamily="2" charset="2"/>
              <a:buChar char="Ø"/>
            </a:pPr>
            <a:r>
              <a:rPr lang="en-US" sz="2600" dirty="0" smtClean="0"/>
              <a:t>understand the general basic terms used in air transport;</a:t>
            </a:r>
            <a:r>
              <a:rPr lang="en-US" sz="2600" dirty="0" smtClean="0"/>
              <a:t> </a:t>
            </a:r>
          </a:p>
          <a:p>
            <a:pPr marL="628650" indent="-361950" algn="just">
              <a:buFont typeface="Wingdings" panose="05000000000000000000" pitchFamily="2" charset="2"/>
              <a:buChar char="Ø"/>
            </a:pPr>
            <a:r>
              <a:rPr lang="en-US" sz="2600" dirty="0" smtClean="0"/>
              <a:t>conduct a dialogue on the issue of air transport;</a:t>
            </a:r>
            <a:endParaRPr lang="en-US" sz="2600" dirty="0" smtClean="0"/>
          </a:p>
          <a:p>
            <a:pPr marL="628650" indent="-361950" algn="just">
              <a:buFont typeface="Wingdings" panose="05000000000000000000" pitchFamily="2" charset="2"/>
              <a:buChar char="Ø"/>
            </a:pPr>
            <a:r>
              <a:rPr lang="en-US" sz="2600" dirty="0" smtClean="0"/>
              <a:t>characterize the specifics of basic technologies used in air transport;</a:t>
            </a:r>
            <a:endParaRPr lang="en-US" sz="2600" dirty="0" smtClean="0"/>
          </a:p>
          <a:p>
            <a:pPr marL="628650" indent="-361950" algn="just">
              <a:buFont typeface="Wingdings" panose="05000000000000000000" pitchFamily="2" charset="2"/>
              <a:buChar char="Ø"/>
            </a:pPr>
            <a:r>
              <a:rPr lang="en-US" sz="2600" dirty="0" smtClean="0"/>
              <a:t>apply air rates in air freight transport;</a:t>
            </a:r>
            <a:endParaRPr lang="en-US" sz="2600" dirty="0" smtClean="0"/>
          </a:p>
          <a:p>
            <a:pPr marL="628650" indent="-361950" algn="just">
              <a:buFont typeface="Wingdings" panose="05000000000000000000" pitchFamily="2" charset="2"/>
              <a:buChar char="Ø"/>
            </a:pPr>
            <a:r>
              <a:rPr lang="en-US" sz="2600" dirty="0" smtClean="0"/>
              <a:t>orientate in basic concepts of air transport organization.</a:t>
            </a:r>
            <a:endParaRPr lang="en-US" sz="2600" dirty="0" smtClean="0"/>
          </a:p>
          <a:p>
            <a:pPr algn="just"/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Chapters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0772" y="1369090"/>
            <a:ext cx="10515600" cy="46045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1.	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air transport;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	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air transport;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3.	International </a:t>
            </a:r>
            <a:r>
              <a:rPr lang="cs-CZ" dirty="0" err="1"/>
              <a:t>cooperation</a:t>
            </a:r>
            <a:r>
              <a:rPr lang="cs-CZ" dirty="0"/>
              <a:t>, air transport </a:t>
            </a:r>
            <a:r>
              <a:rPr lang="cs-CZ" dirty="0" err="1"/>
              <a:t>conventions</a:t>
            </a:r>
            <a:r>
              <a:rPr lang="cs-CZ" dirty="0"/>
              <a:t> and </a:t>
            </a:r>
            <a:r>
              <a:rPr lang="cs-CZ" dirty="0" err="1"/>
              <a:t>regulations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dirty="0"/>
              <a:t>4.	</a:t>
            </a:r>
            <a:r>
              <a:rPr lang="cs-CZ" dirty="0" smtClean="0"/>
              <a:t>Air transport </a:t>
            </a:r>
            <a:r>
              <a:rPr lang="cs-CZ" dirty="0" err="1" smtClean="0"/>
              <a:t>organizations</a:t>
            </a:r>
            <a:r>
              <a:rPr lang="cs-CZ" dirty="0" smtClean="0"/>
              <a:t>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5.	</a:t>
            </a:r>
            <a:r>
              <a:rPr lang="en-US" dirty="0"/>
              <a:t>The Classification of Aircrafts and Flight Physics Fundamentals</a:t>
            </a:r>
            <a:r>
              <a:rPr lang="cs-CZ" dirty="0" smtClean="0"/>
              <a:t>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6.	Basic </a:t>
            </a:r>
            <a:r>
              <a:rPr lang="cs-CZ" dirty="0" err="1"/>
              <a:t>designs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airplanes</a:t>
            </a:r>
            <a:r>
              <a:rPr lang="cs-CZ" dirty="0"/>
              <a:t> ;</a:t>
            </a:r>
          </a:p>
          <a:p>
            <a:pPr marL="0" indent="0">
              <a:buNone/>
            </a:pPr>
            <a:r>
              <a:rPr lang="cs-CZ" dirty="0"/>
              <a:t>7.	</a:t>
            </a:r>
            <a:r>
              <a:rPr lang="cs-CZ" dirty="0" err="1"/>
              <a:t>Propulsion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airplanes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dirty="0"/>
              <a:t>8.	Air </a:t>
            </a:r>
            <a:r>
              <a:rPr lang="cs-CZ" dirty="0" err="1" smtClean="0"/>
              <a:t>transportation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rocess</a:t>
            </a:r>
            <a:r>
              <a:rPr lang="cs-CZ" dirty="0"/>
              <a:t>;</a:t>
            </a:r>
          </a:p>
          <a:p>
            <a:pPr marL="0" indent="0">
              <a:buNone/>
            </a:pPr>
            <a:r>
              <a:rPr lang="cs-CZ" dirty="0"/>
              <a:t>9.	</a:t>
            </a:r>
            <a:r>
              <a:rPr lang="en-US" dirty="0"/>
              <a:t>Airline business models</a:t>
            </a:r>
            <a:r>
              <a:rPr lang="cs-CZ" dirty="0" smtClean="0"/>
              <a:t>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10.	</a:t>
            </a:r>
            <a:r>
              <a:rPr lang="en-US" dirty="0"/>
              <a:t>Air </a:t>
            </a:r>
            <a:r>
              <a:rPr lang="cs-CZ" dirty="0" smtClean="0"/>
              <a:t>t</a:t>
            </a:r>
            <a:r>
              <a:rPr lang="en-US" dirty="0" err="1" smtClean="0"/>
              <a:t>ransport</a:t>
            </a:r>
            <a:r>
              <a:rPr lang="en-US" dirty="0" smtClean="0"/>
              <a:t> </a:t>
            </a:r>
            <a:r>
              <a:rPr lang="cs-CZ" dirty="0" smtClean="0"/>
              <a:t>i</a:t>
            </a:r>
            <a:r>
              <a:rPr lang="en-US" dirty="0" err="1" smtClean="0"/>
              <a:t>nfrastructure</a:t>
            </a:r>
            <a:r>
              <a:rPr lang="cs-CZ" dirty="0" smtClean="0"/>
              <a:t>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11.	</a:t>
            </a:r>
            <a:r>
              <a:rPr lang="cs-CZ" dirty="0" smtClean="0"/>
              <a:t>Air </a:t>
            </a:r>
            <a:r>
              <a:rPr lang="cs-CZ" dirty="0" err="1" smtClean="0"/>
              <a:t>freight</a:t>
            </a:r>
            <a:r>
              <a:rPr lang="cs-CZ" dirty="0" smtClean="0"/>
              <a:t> transport;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12.	</a:t>
            </a:r>
            <a:r>
              <a:rPr lang="cs-CZ" dirty="0" smtClean="0"/>
              <a:t>Air </a:t>
            </a:r>
            <a:r>
              <a:rPr lang="cs-CZ" dirty="0" err="1" smtClean="0"/>
              <a:t>freight</a:t>
            </a:r>
            <a:r>
              <a:rPr lang="cs-CZ" dirty="0" smtClean="0"/>
              <a:t> </a:t>
            </a:r>
            <a:r>
              <a:rPr lang="cs-CZ" dirty="0" err="1" smtClean="0"/>
              <a:t>shipments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935"/>
          </a:xfrm>
        </p:spPr>
        <p:txBody>
          <a:bodyPr/>
          <a:lstStyle/>
          <a:p>
            <a:pPr algn="ctr"/>
            <a:r>
              <a:rPr lang="cs-CZ" smtClean="0"/>
              <a:t>Literature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1411" y="1598848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SEDLÁČEK</a:t>
            </a:r>
            <a:r>
              <a:rPr lang="cs-CZ" sz="2400" dirty="0"/>
              <a:t>, B., Letecká doprava, Žilinská univerzita Žilina 2000 80-7100-674-2</a:t>
            </a:r>
          </a:p>
          <a:p>
            <a:pPr marL="0" indent="0">
              <a:buNone/>
            </a:pPr>
            <a:r>
              <a:rPr lang="cs-CZ" sz="2400" dirty="0" smtClean="0"/>
              <a:t>PRUŠA</a:t>
            </a:r>
            <a:r>
              <a:rPr lang="cs-CZ" sz="2400" dirty="0"/>
              <a:t>, J. Svět letecké dopravy. Vyd. 1. Praha: Galileo CEE </a:t>
            </a:r>
            <a:r>
              <a:rPr lang="cs-CZ" sz="2400" dirty="0" err="1"/>
              <a:t>Service</a:t>
            </a:r>
            <a:r>
              <a:rPr lang="cs-CZ" sz="2400" dirty="0"/>
              <a:t> ČR, 2007. 315 s. ISBN 9788023992069.</a:t>
            </a:r>
          </a:p>
          <a:p>
            <a:pPr marL="0" indent="0">
              <a:buNone/>
            </a:pPr>
            <a:r>
              <a:rPr lang="cs-CZ" sz="2400" dirty="0"/>
              <a:t>ŽEMLIČKA, Z. Doprava a přeprava, NADATUR, Praha 2008 ISBN </a:t>
            </a:r>
            <a:r>
              <a:rPr lang="cs-CZ" sz="2400" dirty="0" smtClean="0"/>
              <a:t>80-7270-030-8</a:t>
            </a:r>
          </a:p>
          <a:p>
            <a:pPr marL="0" indent="0">
              <a:buNone/>
            </a:pPr>
            <a:r>
              <a:rPr lang="cs-CZ" sz="2400" dirty="0"/>
              <a:t>SMRŽ, Vladimír. Letecká doprava. Vyd. 1. Brno: Akademické nakladatelství CERM, 2010. 198 s. ISBN 978-80-7204-741-3.</a:t>
            </a:r>
          </a:p>
          <a:p>
            <a:pPr marL="0" indent="0">
              <a:buNone/>
            </a:pPr>
            <a:r>
              <a:rPr lang="cs-CZ" sz="2400" dirty="0"/>
              <a:t>ŽIHLA, Zdeněk. Technologie a řízení letecké dopravy. Vyd. 1. Pardubice: Univerzita Pardubice, Dopravní fakulta Jana </a:t>
            </a:r>
            <a:r>
              <a:rPr lang="cs-CZ" sz="2400" dirty="0" err="1"/>
              <a:t>Pernera</a:t>
            </a:r>
            <a:r>
              <a:rPr lang="cs-CZ" sz="2400" dirty="0"/>
              <a:t>, 2000. 141 s. ISBN 80-7194-291-X.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231</Words>
  <Application>Microsoft Office PowerPoint</Application>
  <PresentationFormat>Vlastní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Office</vt:lpstr>
      <vt:lpstr>Air Transport Management and Technology</vt:lpstr>
      <vt:lpstr>Course objectives based on learning outcomes</vt:lpstr>
      <vt:lpstr>Chapters </vt:lpstr>
      <vt:lpstr>Literature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23</cp:revision>
  <dcterms:created xsi:type="dcterms:W3CDTF">2017-05-10T10:51:34Z</dcterms:created>
  <dcterms:modified xsi:type="dcterms:W3CDTF">2017-07-08T19:00:00Z</dcterms:modified>
</cp:coreProperties>
</file>