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ms-powerpoint.presentation.macroEnabled.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7" r:id="rId3"/>
    <p:sldId id="281" r:id="rId4"/>
    <p:sldId id="284" r:id="rId5"/>
    <p:sldId id="278" r:id="rId6"/>
    <p:sldId id="282" r:id="rId7"/>
    <p:sldId id="283" r:id="rId8"/>
    <p:sldId id="285" r:id="rId9"/>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4" autoAdjust="0"/>
    <p:restoredTop sz="94660"/>
  </p:normalViewPr>
  <p:slideViewPr>
    <p:cSldViewPr snapToGrid="0">
      <p:cViewPr>
        <p:scale>
          <a:sx n="66" d="100"/>
          <a:sy n="66" d="100"/>
        </p:scale>
        <p:origin x="-72" y="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t>8.7.2017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879394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t>8.7.2017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1212687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t>8.7.2017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806891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t>8.7.2017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2433043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3AF606F1-70A8-4ADC-9334-297B429272E0}" type="datetimeFigureOut">
              <a:rPr lang="cs-CZ" smtClean="0"/>
              <a:t>8.7.2017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3567868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3AF606F1-70A8-4ADC-9334-297B429272E0}" type="datetimeFigureOut">
              <a:rPr lang="cs-CZ" smtClean="0"/>
              <a:t>8.7.2017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3251075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3AF606F1-70A8-4ADC-9334-297B429272E0}" type="datetimeFigureOut">
              <a:rPr lang="cs-CZ" smtClean="0"/>
              <a:t>8.7.2017</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25198126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3AF606F1-70A8-4ADC-9334-297B429272E0}" type="datetimeFigureOut">
              <a:rPr lang="cs-CZ" smtClean="0"/>
              <a:t>8.7.2017</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579054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AF606F1-70A8-4ADC-9334-297B429272E0}" type="datetimeFigureOut">
              <a:rPr lang="cs-CZ" smtClean="0"/>
              <a:t>8.7.2017</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2979975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3AF606F1-70A8-4ADC-9334-297B429272E0}" type="datetimeFigureOut">
              <a:rPr lang="cs-CZ" smtClean="0"/>
              <a:t>8.7.2017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4255156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3AF606F1-70A8-4ADC-9334-297B429272E0}" type="datetimeFigureOut">
              <a:rPr lang="cs-CZ" smtClean="0"/>
              <a:t>8.7.2017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2735658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F606F1-70A8-4ADC-9334-297B429272E0}" type="datetimeFigureOut">
              <a:rPr lang="cs-CZ" smtClean="0"/>
              <a:t>8.7.2017</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9083E7-225E-4952-A601-200EBC7DB725}" type="slidenum">
              <a:rPr lang="cs-CZ" smtClean="0"/>
              <a:t>‹#›</a:t>
            </a:fld>
            <a:endParaRPr lang="cs-CZ"/>
          </a:p>
        </p:txBody>
      </p:sp>
    </p:spTree>
    <p:extLst>
      <p:ext uri="{BB962C8B-B14F-4D97-AF65-F5344CB8AC3E}">
        <p14:creationId xmlns:p14="http://schemas.microsoft.com/office/powerpoint/2010/main" val="22045565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7.wmf"/><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325464" y="573438"/>
            <a:ext cx="11400915" cy="2541722"/>
          </a:xfrm>
        </p:spPr>
        <p:txBody>
          <a:bodyPr>
            <a:normAutofit/>
          </a:bodyPr>
          <a:lstStyle/>
          <a:p>
            <a:r>
              <a:rPr lang="en-US" sz="3600" dirty="0"/>
              <a:t>Air Transport Management and Technology</a:t>
            </a:r>
            <a:r>
              <a:rPr lang="en-US" sz="3600" dirty="0" smtClean="0"/>
              <a:t>:</a:t>
            </a:r>
            <a:r>
              <a:rPr lang="cs-CZ" dirty="0" smtClean="0"/>
              <a:t/>
            </a:r>
            <a:br>
              <a:rPr lang="cs-CZ" dirty="0" smtClean="0"/>
            </a:br>
            <a:r>
              <a:rPr lang="cs-CZ" b="1" dirty="0" smtClean="0"/>
              <a:t>9</a:t>
            </a:r>
            <a:r>
              <a:rPr lang="en-US" b="1" dirty="0" smtClean="0"/>
              <a:t>. Airline business models</a:t>
            </a:r>
            <a:endParaRPr lang="en-US" b="1" dirty="0"/>
          </a:p>
        </p:txBody>
      </p:sp>
      <p:sp>
        <p:nvSpPr>
          <p:cNvPr id="3" name="Podnadpis 2"/>
          <p:cNvSpPr>
            <a:spLocks noGrp="1"/>
          </p:cNvSpPr>
          <p:nvPr>
            <p:ph type="subTitle" idx="1"/>
          </p:nvPr>
        </p:nvSpPr>
        <p:spPr>
          <a:xfrm>
            <a:off x="1132113" y="3602038"/>
            <a:ext cx="9593943" cy="1655762"/>
          </a:xfrm>
        </p:spPr>
        <p:txBody>
          <a:bodyPr/>
          <a:lstStyle/>
          <a:p>
            <a:r>
              <a:rPr lang="en-US" b="1" dirty="0" smtClean="0"/>
              <a:t>Methodological concept to effectively support technical key competencies using foreign languages ATCZ62 – the CLIL as a university teaching strategy</a:t>
            </a:r>
            <a:endParaRPr lang="en-US"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127124"/>
            <a:ext cx="3907579" cy="1730876"/>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3907580" y="5377112"/>
            <a:ext cx="3380210" cy="1361574"/>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7453148" y="5465511"/>
            <a:ext cx="1284605" cy="1273175"/>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8972384" y="5426074"/>
            <a:ext cx="2753995" cy="745490"/>
          </a:xfrm>
          <a:prstGeom prst="rect">
            <a:avLst/>
          </a:prstGeom>
          <a:noFill/>
          <a:ln>
            <a:noFill/>
          </a:ln>
        </p:spPr>
      </p:pic>
    </p:spTree>
    <p:extLst>
      <p:ext uri="{BB962C8B-B14F-4D97-AF65-F5344CB8AC3E}">
        <p14:creationId xmlns:p14="http://schemas.microsoft.com/office/powerpoint/2010/main" val="42596793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91832" y="1397734"/>
            <a:ext cx="11037228" cy="4974203"/>
          </a:xfrm>
        </p:spPr>
        <p:txBody>
          <a:bodyPr>
            <a:noAutofit/>
          </a:bodyPr>
          <a:lstStyle/>
          <a:p>
            <a:r>
              <a:rPr lang="en-US" altLang="cs-CZ" sz="2200" dirty="0" smtClean="0"/>
              <a:t>Based on regularity</a:t>
            </a:r>
          </a:p>
          <a:p>
            <a:pPr lvl="1" indent="-330200">
              <a:buFont typeface="Wingdings" panose="05000000000000000000" pitchFamily="2" charset="2"/>
              <a:buChar char="Ø"/>
            </a:pPr>
            <a:r>
              <a:rPr lang="en-US" altLang="cs-CZ" sz="2200" dirty="0" smtClean="0"/>
              <a:t>Scheduled - Flights according to the flight schedule</a:t>
            </a:r>
          </a:p>
          <a:p>
            <a:pPr lvl="1" indent="-330200">
              <a:buFont typeface="Wingdings" panose="05000000000000000000" pitchFamily="2" charset="2"/>
              <a:buChar char="Ø"/>
            </a:pPr>
            <a:r>
              <a:rPr lang="en-US" altLang="cs-CZ" sz="2200" dirty="0" smtClean="0"/>
              <a:t>Non-scheduled - </a:t>
            </a:r>
            <a:r>
              <a:rPr lang="en-US" altLang="cs-CZ" sz="2200" b="1" dirty="0" smtClean="0"/>
              <a:t>Charter or leisure airlines</a:t>
            </a:r>
          </a:p>
          <a:p>
            <a:r>
              <a:rPr lang="en-US" altLang="cs-CZ" sz="2200" dirty="0" smtClean="0"/>
              <a:t>Based on served markets</a:t>
            </a:r>
          </a:p>
          <a:p>
            <a:pPr marL="698500" lvl="1" indent="-342900">
              <a:buFont typeface="Wingdings" panose="05000000000000000000" pitchFamily="2" charset="2"/>
              <a:buChar char="Ø"/>
            </a:pPr>
            <a:r>
              <a:rPr lang="en-US" altLang="cs-CZ" sz="2200" dirty="0" smtClean="0"/>
              <a:t>Domestic</a:t>
            </a:r>
          </a:p>
          <a:p>
            <a:pPr marL="698500" lvl="1" indent="-342900">
              <a:buFont typeface="Wingdings" panose="05000000000000000000" pitchFamily="2" charset="2"/>
              <a:buChar char="Ø"/>
            </a:pPr>
            <a:r>
              <a:rPr lang="en-US" altLang="cs-CZ" sz="2200" dirty="0" smtClean="0"/>
              <a:t>International (US vs EU approach)</a:t>
            </a:r>
          </a:p>
          <a:p>
            <a:r>
              <a:rPr lang="en-US" altLang="cs-CZ" sz="2200" dirty="0" smtClean="0"/>
              <a:t>Based on payload type</a:t>
            </a:r>
          </a:p>
          <a:p>
            <a:pPr lvl="1" indent="-330200">
              <a:buFont typeface="Wingdings" panose="05000000000000000000" pitchFamily="2" charset="2"/>
              <a:buChar char="Ø"/>
            </a:pPr>
            <a:r>
              <a:rPr lang="en-US" altLang="cs-CZ" sz="2200" dirty="0" smtClean="0"/>
              <a:t>Passengers - </a:t>
            </a:r>
            <a:r>
              <a:rPr lang="en-US" altLang="cs-CZ" sz="2200" b="1" dirty="0" smtClean="0"/>
              <a:t>traditional airlines </a:t>
            </a:r>
            <a:r>
              <a:rPr lang="en-US" altLang="cs-CZ" sz="2200" dirty="0" smtClean="0"/>
              <a:t>vs. </a:t>
            </a:r>
            <a:r>
              <a:rPr lang="en-US" altLang="cs-CZ" sz="2200" b="1" dirty="0" smtClean="0"/>
              <a:t>Low-Cost Carriers </a:t>
            </a:r>
            <a:r>
              <a:rPr lang="en-US" altLang="cs-CZ" sz="2200" dirty="0" smtClean="0"/>
              <a:t>model (LCC)</a:t>
            </a:r>
          </a:p>
          <a:p>
            <a:pPr lvl="1" indent="-330200">
              <a:buFont typeface="Wingdings" panose="05000000000000000000" pitchFamily="2" charset="2"/>
              <a:buChar char="Ø"/>
            </a:pPr>
            <a:r>
              <a:rPr lang="en-US" altLang="cs-CZ" sz="2200" dirty="0" err="1" smtClean="0"/>
              <a:t>Combi</a:t>
            </a:r>
            <a:r>
              <a:rPr lang="en-US" altLang="cs-CZ" sz="2200" dirty="0" smtClean="0"/>
              <a:t> - </a:t>
            </a:r>
            <a:r>
              <a:rPr lang="en-US" sz="2200" dirty="0" smtClean="0"/>
              <a:t>cargo on the main deck behind the passengers’ area and in the belly</a:t>
            </a:r>
            <a:endParaRPr lang="en-US" altLang="cs-CZ" sz="2200" dirty="0" smtClean="0"/>
          </a:p>
          <a:p>
            <a:pPr lvl="1" indent="-330200">
              <a:buFont typeface="Wingdings" panose="05000000000000000000" pitchFamily="2" charset="2"/>
              <a:buChar char="Ø"/>
            </a:pPr>
            <a:r>
              <a:rPr lang="en-US" altLang="cs-CZ" sz="2200" dirty="0" smtClean="0"/>
              <a:t>Cargo</a:t>
            </a:r>
          </a:p>
          <a:p>
            <a:pPr lvl="1" indent="-330200">
              <a:buFont typeface="Wingdings" panose="05000000000000000000" pitchFamily="2" charset="2"/>
              <a:buChar char="Ø"/>
            </a:pPr>
            <a:r>
              <a:rPr lang="en-US" altLang="cs-CZ" sz="2200" dirty="0" smtClean="0"/>
              <a:t>Mail</a:t>
            </a:r>
          </a:p>
          <a:p>
            <a:pPr lvl="1" indent="-330200">
              <a:buFont typeface="Wingdings" panose="05000000000000000000" pitchFamily="2" charset="2"/>
              <a:buChar char="Ø"/>
            </a:pPr>
            <a:r>
              <a:rPr lang="en-US" altLang="cs-CZ" sz="2200" dirty="0" smtClean="0"/>
              <a:t>Integrators</a:t>
            </a:r>
          </a:p>
          <a:p>
            <a:pPr marL="457200" indent="-457200" algn="just">
              <a:buFont typeface="+mj-lt"/>
              <a:buAutoNum type="arabicParenR"/>
              <a:defRPr/>
            </a:pPr>
            <a:endParaRPr lang="en-US" sz="2200"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9" name="Nadpis 7"/>
          <p:cNvSpPr>
            <a:spLocks noGrp="1"/>
          </p:cNvSpPr>
          <p:nvPr>
            <p:ph type="title"/>
          </p:nvPr>
        </p:nvSpPr>
        <p:spPr>
          <a:xfrm>
            <a:off x="787400" y="312370"/>
            <a:ext cx="10515600" cy="1325563"/>
          </a:xfrm>
        </p:spPr>
        <p:txBody>
          <a:bodyPr/>
          <a:lstStyle/>
          <a:p>
            <a:r>
              <a:rPr lang="en-US" b="1" dirty="0" smtClean="0"/>
              <a:t>Airline business models – basic distribution</a:t>
            </a:r>
            <a:endParaRPr lang="en-US" b="1" dirty="0"/>
          </a:p>
        </p:txBody>
      </p:sp>
    </p:spTree>
    <p:extLst>
      <p:ext uri="{BB962C8B-B14F-4D97-AF65-F5344CB8AC3E}">
        <p14:creationId xmlns:p14="http://schemas.microsoft.com/office/powerpoint/2010/main" val="20045212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11288" y="1202760"/>
            <a:ext cx="11298111" cy="4974203"/>
          </a:xfrm>
        </p:spPr>
        <p:txBody>
          <a:bodyPr>
            <a:noAutofit/>
          </a:bodyPr>
          <a:lstStyle/>
          <a:p>
            <a:pPr marL="0" indent="0" algn="just">
              <a:buNone/>
              <a:defRPr/>
            </a:pPr>
            <a:r>
              <a:rPr lang="en-US" sz="2200" dirty="0" smtClean="0"/>
              <a:t>There are two very different ideas for planning flight routes:</a:t>
            </a:r>
          </a:p>
          <a:p>
            <a:pPr marL="723900" indent="-279400" algn="just">
              <a:spcBef>
                <a:spcPts val="600"/>
              </a:spcBef>
              <a:buFont typeface="Wingdings" panose="05000000000000000000" pitchFamily="2" charset="2"/>
              <a:buChar char="Ø"/>
              <a:defRPr/>
            </a:pPr>
            <a:r>
              <a:rPr lang="en-US" sz="2200" dirty="0" smtClean="0"/>
              <a:t>Hub-and-Spoke model (H&amp;S);</a:t>
            </a:r>
          </a:p>
          <a:p>
            <a:pPr marL="723900" indent="-279400" algn="just">
              <a:spcBef>
                <a:spcPts val="600"/>
              </a:spcBef>
              <a:buFont typeface="Wingdings" panose="05000000000000000000" pitchFamily="2" charset="2"/>
              <a:buChar char="Ø"/>
              <a:defRPr/>
            </a:pPr>
            <a:r>
              <a:rPr lang="en-US" sz="2200" dirty="0" smtClean="0"/>
              <a:t>Point-to-Point model (P2P).</a:t>
            </a:r>
          </a:p>
          <a:p>
            <a:pPr marL="444500" indent="-444500" algn="just">
              <a:buNone/>
              <a:defRPr/>
            </a:pPr>
            <a:r>
              <a:rPr lang="en-US" sz="2200" b="1" dirty="0" smtClean="0"/>
              <a:t>Hub-and-Spoke (benefits):</a:t>
            </a:r>
          </a:p>
          <a:p>
            <a:pPr algn="just">
              <a:spcBef>
                <a:spcPts val="600"/>
              </a:spcBef>
              <a:buFont typeface="Wingdings" panose="05000000000000000000" pitchFamily="2" charset="2"/>
              <a:buChar char="Ø"/>
              <a:defRPr/>
            </a:pPr>
            <a:r>
              <a:rPr lang="en-US" sz="2200" dirty="0" smtClean="0"/>
              <a:t>Significantly less routes are needed to serve the network. </a:t>
            </a:r>
          </a:p>
          <a:p>
            <a:pPr algn="just">
              <a:spcBef>
                <a:spcPts val="600"/>
              </a:spcBef>
              <a:buFont typeface="Wingdings" panose="05000000000000000000" pitchFamily="2" charset="2"/>
              <a:buChar char="Ø"/>
              <a:defRPr/>
            </a:pPr>
            <a:r>
              <a:rPr lang="en-US" sz="2200" dirty="0" smtClean="0"/>
              <a:t>Since there are less routes, assuming the number of planes are the same, airlines can schedule more frequent flights along each route and make full use of the capacity of each plane.</a:t>
            </a:r>
          </a:p>
          <a:p>
            <a:pPr algn="just">
              <a:spcBef>
                <a:spcPts val="600"/>
              </a:spcBef>
              <a:buFont typeface="Wingdings" panose="05000000000000000000" pitchFamily="2" charset="2"/>
              <a:buChar char="Ø"/>
              <a:defRPr/>
            </a:pPr>
            <a:r>
              <a:rPr lang="en-US" sz="2200" dirty="0" smtClean="0"/>
              <a:t>Centralizing operations at the hub leads to economies of scale.</a:t>
            </a:r>
          </a:p>
          <a:p>
            <a:pPr marL="444500" indent="-444500" algn="just">
              <a:buNone/>
              <a:defRPr/>
            </a:pPr>
            <a:r>
              <a:rPr lang="en-US" sz="2200" b="1" dirty="0" smtClean="0"/>
              <a:t>Point-to-Point (benefits):</a:t>
            </a:r>
          </a:p>
          <a:p>
            <a:pPr algn="just">
              <a:spcBef>
                <a:spcPts val="600"/>
              </a:spcBef>
              <a:buFont typeface="Wingdings" panose="05000000000000000000" pitchFamily="2" charset="2"/>
              <a:buChar char="Ø"/>
              <a:defRPr/>
            </a:pPr>
            <a:r>
              <a:rPr lang="en-US" sz="2200" dirty="0" smtClean="0"/>
              <a:t>Minimizes connections and travel time. </a:t>
            </a:r>
          </a:p>
          <a:p>
            <a:pPr algn="just">
              <a:spcBef>
                <a:spcPts val="600"/>
              </a:spcBef>
              <a:buFont typeface="Wingdings" panose="05000000000000000000" pitchFamily="2" charset="2"/>
              <a:buChar char="Ø"/>
              <a:defRPr/>
            </a:pPr>
            <a:r>
              <a:rPr lang="en-US" sz="2200" dirty="0" smtClean="0"/>
              <a:t>No interdependency of flights and hubs – a delayed flight or a closed airport will not significantly affect other flight schedules. </a:t>
            </a:r>
            <a:endParaRPr lang="en-US" sz="2200"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9" name="Nadpis 7"/>
          <p:cNvSpPr>
            <a:spLocks noGrp="1"/>
          </p:cNvSpPr>
          <p:nvPr>
            <p:ph type="title"/>
          </p:nvPr>
        </p:nvSpPr>
        <p:spPr>
          <a:xfrm>
            <a:off x="787400" y="109170"/>
            <a:ext cx="10515600" cy="1325563"/>
          </a:xfrm>
        </p:spPr>
        <p:txBody>
          <a:bodyPr/>
          <a:lstStyle/>
          <a:p>
            <a:r>
              <a:rPr lang="en-US" b="1" dirty="0" smtClean="0"/>
              <a:t>Air routes network conceptions</a:t>
            </a:r>
            <a:endParaRPr lang="en-US" b="1" dirty="0"/>
          </a:p>
        </p:txBody>
      </p:sp>
      <p:pic>
        <p:nvPicPr>
          <p:cNvPr id="1026"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859098" y="1101280"/>
            <a:ext cx="3875586" cy="180118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Obdélník 1"/>
          <p:cNvSpPr/>
          <p:nvPr/>
        </p:nvSpPr>
        <p:spPr>
          <a:xfrm>
            <a:off x="8802215" y="731948"/>
            <a:ext cx="2932469" cy="369332"/>
          </a:xfrm>
          <a:prstGeom prst="rect">
            <a:avLst/>
          </a:prstGeom>
        </p:spPr>
        <p:txBody>
          <a:bodyPr wrap="none">
            <a:spAutoFit/>
          </a:bodyPr>
          <a:lstStyle/>
          <a:p>
            <a:r>
              <a:rPr lang="cs-CZ" dirty="0" smtClean="0"/>
              <a:t>Source</a:t>
            </a:r>
            <a:r>
              <a:rPr lang="es-ES" dirty="0" smtClean="0"/>
              <a:t>: </a:t>
            </a:r>
            <a:r>
              <a:rPr lang="es-ES" dirty="0"/>
              <a:t>Rodrigue et al., 2006 </a:t>
            </a:r>
            <a:endParaRPr lang="cs-CZ" dirty="0"/>
          </a:p>
        </p:txBody>
      </p:sp>
    </p:spTree>
    <p:extLst>
      <p:ext uri="{BB962C8B-B14F-4D97-AF65-F5344CB8AC3E}">
        <p14:creationId xmlns:p14="http://schemas.microsoft.com/office/powerpoint/2010/main" val="32144360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3732" y="1691640"/>
            <a:ext cx="11420768" cy="4974203"/>
          </a:xfrm>
        </p:spPr>
        <p:txBody>
          <a:bodyPr>
            <a:noAutofit/>
          </a:bodyPr>
          <a:lstStyle/>
          <a:p>
            <a:pPr marL="0" indent="0" algn="just">
              <a:buNone/>
            </a:pPr>
            <a:r>
              <a:rPr lang="en-US" altLang="cs-CZ" dirty="0" smtClean="0"/>
              <a:t>Main features:</a:t>
            </a:r>
          </a:p>
          <a:p>
            <a:pPr marL="533400" indent="-533400" algn="just">
              <a:buFont typeface="Wingdings" panose="05000000000000000000" pitchFamily="2" charset="2"/>
              <a:buChar char="Ø"/>
            </a:pPr>
            <a:r>
              <a:rPr lang="en-US" altLang="cs-CZ" dirty="0" smtClean="0"/>
              <a:t>Seat capacity is offered to general public according to published schedule</a:t>
            </a:r>
          </a:p>
          <a:p>
            <a:pPr marL="533400" lvl="1" indent="-533400" algn="just">
              <a:buFont typeface="Wingdings" panose="05000000000000000000" pitchFamily="2" charset="2"/>
              <a:buChar char="Ø"/>
            </a:pPr>
            <a:r>
              <a:rPr lang="en-US" altLang="cs-CZ" sz="2800" dirty="0" smtClean="0"/>
              <a:t>Hub and spoke system</a:t>
            </a:r>
          </a:p>
          <a:p>
            <a:pPr marL="533400" lvl="1" indent="-533400" algn="just">
              <a:buFont typeface="Wingdings" panose="05000000000000000000" pitchFamily="2" charset="2"/>
              <a:buChar char="Ø"/>
            </a:pPr>
            <a:r>
              <a:rPr lang="en-US" altLang="cs-CZ" sz="2800" dirty="0" smtClean="0"/>
              <a:t>Traditional services (2-3 classes, food and beverages, on-board entertainment, business lounges, frequent-flyer </a:t>
            </a:r>
            <a:r>
              <a:rPr lang="en-US" altLang="cs-CZ" sz="2800" dirty="0" err="1" smtClean="0"/>
              <a:t>programmes</a:t>
            </a:r>
            <a:r>
              <a:rPr lang="en-US" altLang="cs-CZ" sz="2800" dirty="0" smtClean="0"/>
              <a:t>, other)</a:t>
            </a:r>
          </a:p>
          <a:p>
            <a:pPr marL="533400" lvl="1" indent="-533400" algn="just">
              <a:buFont typeface="Wingdings" panose="05000000000000000000" pitchFamily="2" charset="2"/>
              <a:buChar char="Ø"/>
            </a:pPr>
            <a:r>
              <a:rPr lang="en-US" altLang="cs-CZ" sz="2800" dirty="0" smtClean="0"/>
              <a:t>Offering of flights via travel agents</a:t>
            </a:r>
          </a:p>
          <a:p>
            <a:pPr marL="533400" lvl="1" indent="-533400" algn="just">
              <a:buFont typeface="Wingdings" panose="05000000000000000000" pitchFamily="2" charset="2"/>
              <a:buChar char="Ø"/>
            </a:pPr>
            <a:r>
              <a:rPr lang="en-US" altLang="cs-CZ" sz="2800" dirty="0" smtClean="0"/>
              <a:t>Cooperation with other airlines – </a:t>
            </a:r>
            <a:r>
              <a:rPr lang="en-US" altLang="cs-CZ" sz="2800" dirty="0" err="1" smtClean="0"/>
              <a:t>multisector</a:t>
            </a:r>
            <a:r>
              <a:rPr lang="en-US" altLang="cs-CZ" sz="2800" dirty="0" smtClean="0"/>
              <a:t> tickets offered also on flights of partner airlines (complex revenue management) </a:t>
            </a:r>
          </a:p>
          <a:p>
            <a:pPr marL="533400" lvl="1" indent="-533400" algn="just">
              <a:buFont typeface="Wingdings" panose="05000000000000000000" pitchFamily="2" charset="2"/>
              <a:buChar char="Ø"/>
            </a:pPr>
            <a:r>
              <a:rPr lang="en-US" altLang="cs-CZ" sz="2800" dirty="0" smtClean="0"/>
              <a:t>Transfer flights</a:t>
            </a:r>
            <a:endParaRPr lang="en-US" altLang="cs-CZ" sz="2800"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9" name="Nadpis 7"/>
          <p:cNvSpPr>
            <a:spLocks noGrp="1"/>
          </p:cNvSpPr>
          <p:nvPr>
            <p:ph type="title"/>
          </p:nvPr>
        </p:nvSpPr>
        <p:spPr>
          <a:xfrm>
            <a:off x="787400" y="312370"/>
            <a:ext cx="10515600" cy="1325563"/>
          </a:xfrm>
        </p:spPr>
        <p:txBody>
          <a:bodyPr/>
          <a:lstStyle/>
          <a:p>
            <a:r>
              <a:rPr lang="en-US" b="1" dirty="0" smtClean="0"/>
              <a:t>Traditional passenger airlines</a:t>
            </a:r>
            <a:endParaRPr lang="en-US" b="1" dirty="0"/>
          </a:p>
        </p:txBody>
      </p:sp>
      <p:pic>
        <p:nvPicPr>
          <p:cNvPr id="8" name="Picture 4" descr="8"/>
          <p:cNvPicPr>
            <a:picLocks noChangeAspect="1" noChangeArrowheads="1"/>
          </p:cNvPicPr>
          <p:nvPr/>
        </p:nvPicPr>
        <p:blipFill>
          <a:blip r:embed="rId6" cstate="print">
            <a:extLst>
              <a:ext uri="{28A0092B-C50C-407E-A947-70E740481C1C}">
                <a14:useLocalDpi xmlns:a14="http://schemas.microsoft.com/office/drawing/2010/main" val="0"/>
              </a:ext>
            </a:extLst>
          </a:blip>
          <a:srcRect l="7127" t="10687" r="6296" b="12973"/>
          <a:stretch>
            <a:fillRect/>
          </a:stretch>
        </p:blipFill>
        <p:spPr bwMode="auto">
          <a:xfrm>
            <a:off x="8087556" y="608822"/>
            <a:ext cx="3408362" cy="120251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275039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3732" y="1574800"/>
            <a:ext cx="11037228" cy="5091043"/>
          </a:xfrm>
        </p:spPr>
        <p:txBody>
          <a:bodyPr>
            <a:noAutofit/>
          </a:bodyPr>
          <a:lstStyle/>
          <a:p>
            <a:pPr marL="914400" lvl="2" indent="-914400">
              <a:buNone/>
              <a:defRPr/>
            </a:pPr>
            <a:r>
              <a:rPr lang="en-US" altLang="cs-CZ" sz="2400" dirty="0" smtClean="0"/>
              <a:t>How is it possible they are offering flight tickets for low prices? (main examples)</a:t>
            </a:r>
          </a:p>
          <a:p>
            <a:pPr marL="723900" lvl="2" indent="-457200">
              <a:buFont typeface="Wingdings" panose="05000000000000000000" pitchFamily="2" charset="2"/>
              <a:buChar char="Ø"/>
              <a:defRPr/>
            </a:pPr>
            <a:r>
              <a:rPr lang="en-US" altLang="cs-CZ" sz="2400" dirty="0" smtClean="0"/>
              <a:t>Operating at costs consistently below its revenues</a:t>
            </a:r>
          </a:p>
          <a:p>
            <a:pPr marL="723900" lvl="2" indent="-457200">
              <a:buFont typeface="Wingdings" panose="05000000000000000000" pitchFamily="2" charset="2"/>
              <a:buChar char="Ø"/>
              <a:defRPr/>
            </a:pPr>
            <a:r>
              <a:rPr lang="en-US" altLang="cs-CZ" sz="2400" dirty="0" smtClean="0"/>
              <a:t>Strategy of operating short sectors, low and unrestricted fares, high point-to-point frequencies, excellent punctuality</a:t>
            </a:r>
          </a:p>
          <a:p>
            <a:pPr marL="723900" lvl="2" indent="-457200">
              <a:buFont typeface="Wingdings" panose="05000000000000000000" pitchFamily="2" charset="2"/>
              <a:buChar char="Ø"/>
              <a:defRPr/>
            </a:pPr>
            <a:r>
              <a:rPr lang="en-US" altLang="cs-CZ" sz="2400" dirty="0" smtClean="0"/>
              <a:t>No traditional frills such as free meals, pre-assigned seats or connecting flights</a:t>
            </a:r>
          </a:p>
          <a:p>
            <a:pPr marL="723900" lvl="2" indent="-457200">
              <a:buFont typeface="Wingdings" panose="05000000000000000000" pitchFamily="2" charset="2"/>
              <a:buChar char="Ø"/>
              <a:defRPr/>
            </a:pPr>
            <a:r>
              <a:rPr lang="en-US" altLang="cs-CZ" sz="2400" dirty="0" smtClean="0"/>
              <a:t>Mainly using secondary airports – lower airport charges</a:t>
            </a:r>
          </a:p>
          <a:p>
            <a:pPr marL="723900" lvl="2" indent="-457200">
              <a:buFont typeface="Wingdings" panose="05000000000000000000" pitchFamily="2" charset="2"/>
              <a:buChar char="Ø"/>
              <a:defRPr/>
            </a:pPr>
            <a:r>
              <a:rPr lang="en-US" altLang="cs-CZ" sz="2400" dirty="0" smtClean="0"/>
              <a:t>Operating aircraft longer hours – spreading fixed costs over more hours</a:t>
            </a:r>
          </a:p>
          <a:p>
            <a:pPr marL="723900" lvl="2" indent="-457200">
              <a:buFont typeface="Wingdings" panose="05000000000000000000" pitchFamily="2" charset="2"/>
              <a:buChar char="Ø"/>
              <a:defRPr/>
            </a:pPr>
            <a:r>
              <a:rPr lang="en-US" altLang="cs-CZ" sz="2400" dirty="0" smtClean="0"/>
              <a:t>Mainly using single type fleet (of economic </a:t>
            </a:r>
            <a:r>
              <a:rPr lang="en-US" altLang="cs-CZ" sz="2400" dirty="0" err="1" smtClean="0"/>
              <a:t>aiplanes</a:t>
            </a:r>
            <a:r>
              <a:rPr lang="en-US" altLang="cs-CZ" sz="2400" dirty="0" smtClean="0"/>
              <a:t> with high density seats)</a:t>
            </a:r>
          </a:p>
          <a:p>
            <a:pPr marL="723900" lvl="2" indent="-457200">
              <a:buFont typeface="Wingdings" panose="05000000000000000000" pitchFamily="2" charset="2"/>
              <a:buChar char="Ø"/>
              <a:defRPr/>
            </a:pPr>
            <a:r>
              <a:rPr lang="en-US" altLang="cs-CZ" sz="2400" dirty="0" smtClean="0"/>
              <a:t>Mainly using on-line booking</a:t>
            </a:r>
          </a:p>
          <a:p>
            <a:pPr marL="723900" lvl="2" indent="-457200">
              <a:buFont typeface="Wingdings" panose="05000000000000000000" pitchFamily="2" charset="2"/>
              <a:buChar char="Ø"/>
              <a:defRPr/>
            </a:pPr>
            <a:r>
              <a:rPr lang="en-US" altLang="cs-CZ" sz="2400" dirty="0" smtClean="0"/>
              <a:t>Selling the meals, drink and </a:t>
            </a:r>
            <a:r>
              <a:rPr lang="en-US" altLang="cs-CZ" sz="2400" dirty="0" err="1" smtClean="0"/>
              <a:t>souveniers</a:t>
            </a:r>
            <a:r>
              <a:rPr lang="en-US" altLang="cs-CZ" sz="2400" dirty="0" smtClean="0"/>
              <a:t> on-board.</a:t>
            </a:r>
          </a:p>
          <a:p>
            <a:pPr marL="723900" lvl="2" indent="-457200">
              <a:buFont typeface="Wingdings" panose="05000000000000000000" pitchFamily="2" charset="2"/>
              <a:buChar char="Ø"/>
              <a:defRPr/>
            </a:pPr>
            <a:endParaRPr lang="en-US" altLang="cs-CZ" sz="2400"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9" name="Nadpis 7"/>
          <p:cNvSpPr>
            <a:spLocks noGrp="1"/>
          </p:cNvSpPr>
          <p:nvPr>
            <p:ph type="title"/>
          </p:nvPr>
        </p:nvSpPr>
        <p:spPr>
          <a:xfrm>
            <a:off x="787400" y="312370"/>
            <a:ext cx="10515600" cy="1325563"/>
          </a:xfrm>
        </p:spPr>
        <p:txBody>
          <a:bodyPr/>
          <a:lstStyle/>
          <a:p>
            <a:r>
              <a:rPr lang="en-US" b="1" dirty="0" smtClean="0"/>
              <a:t>Low-Cost Carriers (LCCs)</a:t>
            </a:r>
            <a:endParaRPr lang="en-US" b="1" dirty="0"/>
          </a:p>
        </p:txBody>
      </p:sp>
    </p:spTree>
    <p:extLst>
      <p:ext uri="{BB962C8B-B14F-4D97-AF65-F5344CB8AC3E}">
        <p14:creationId xmlns:p14="http://schemas.microsoft.com/office/powerpoint/2010/main" val="41868448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6432" y="1508760"/>
            <a:ext cx="11037228" cy="4974203"/>
          </a:xfrm>
        </p:spPr>
        <p:txBody>
          <a:bodyPr>
            <a:noAutofit/>
          </a:bodyPr>
          <a:lstStyle/>
          <a:p>
            <a:pPr marL="0" indent="0">
              <a:buNone/>
            </a:pPr>
            <a:r>
              <a:rPr lang="en-US" altLang="cs-CZ" sz="2400" dirty="0" smtClean="0"/>
              <a:t>Main features:</a:t>
            </a:r>
          </a:p>
          <a:p>
            <a:r>
              <a:rPr lang="en-US" altLang="cs-CZ" sz="2400" dirty="0" smtClean="0"/>
              <a:t>Low cost model – no frills, high seat density</a:t>
            </a:r>
          </a:p>
          <a:p>
            <a:r>
              <a:rPr lang="en-US" altLang="cs-CZ" sz="2400" dirty="0" smtClean="0"/>
              <a:t>Whole capacity sold to the customer (usually travel agencies or interest clubs) under a “charter contract”</a:t>
            </a:r>
          </a:p>
          <a:p>
            <a:pPr marL="990600" lvl="1" indent="-533400">
              <a:buFont typeface="Wingdings" panose="05000000000000000000" pitchFamily="2" charset="2"/>
              <a:buChar char="Ø"/>
            </a:pPr>
            <a:r>
              <a:rPr lang="en-US" altLang="cs-CZ" dirty="0" smtClean="0"/>
              <a:t>Competitive pricing based on real costs but also external factors</a:t>
            </a:r>
          </a:p>
          <a:p>
            <a:pPr marL="990600" lvl="1" indent="-533400">
              <a:buFont typeface="Wingdings" panose="05000000000000000000" pitchFamily="2" charset="2"/>
              <a:buChar char="Ø"/>
            </a:pPr>
            <a:r>
              <a:rPr lang="en-US" altLang="cs-CZ" dirty="0" smtClean="0"/>
              <a:t>Low </a:t>
            </a:r>
            <a:r>
              <a:rPr lang="en-US" altLang="cs-CZ" dirty="0" err="1" smtClean="0"/>
              <a:t>utilisation</a:t>
            </a:r>
            <a:r>
              <a:rPr lang="en-US" altLang="cs-CZ" dirty="0" smtClean="0"/>
              <a:t> during winter season (wet lease as solution)</a:t>
            </a:r>
          </a:p>
          <a:p>
            <a:pPr marL="990600" lvl="1" indent="-533400">
              <a:buFont typeface="Wingdings" panose="05000000000000000000" pitchFamily="2" charset="2"/>
              <a:buChar char="Ø"/>
            </a:pPr>
            <a:r>
              <a:rPr lang="en-US" altLang="cs-CZ" dirty="0" smtClean="0"/>
              <a:t>Very high </a:t>
            </a:r>
            <a:r>
              <a:rPr lang="en-US" altLang="cs-CZ" dirty="0" err="1" smtClean="0"/>
              <a:t>utilisation</a:t>
            </a:r>
            <a:r>
              <a:rPr lang="en-US" altLang="cs-CZ" dirty="0" smtClean="0"/>
              <a:t> during tourist season (15 to 17 hours)</a:t>
            </a:r>
          </a:p>
          <a:p>
            <a:pPr marL="990600" lvl="1" indent="-533400">
              <a:buFont typeface="Wingdings" panose="05000000000000000000" pitchFamily="2" charset="2"/>
              <a:buChar char="Ø"/>
            </a:pPr>
            <a:r>
              <a:rPr lang="en-US" altLang="cs-CZ" dirty="0" smtClean="0"/>
              <a:t>Absolute necessity of flying during the night </a:t>
            </a:r>
          </a:p>
          <a:p>
            <a:r>
              <a:rPr lang="en-US" altLang="cs-CZ" sz="2400" dirty="0" smtClean="0"/>
              <a:t>Customer responsible for using the seat capacity</a:t>
            </a:r>
          </a:p>
          <a:p>
            <a:r>
              <a:rPr lang="en-US" altLang="cs-CZ" sz="2400" dirty="0" smtClean="0"/>
              <a:t>Customer’s choice of destinations</a:t>
            </a:r>
          </a:p>
          <a:p>
            <a:pPr lvl="2">
              <a:defRPr/>
            </a:pPr>
            <a:endParaRPr lang="cs-CZ" altLang="cs-CZ" sz="1600"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9" name="Nadpis 7"/>
          <p:cNvSpPr>
            <a:spLocks noGrp="1"/>
          </p:cNvSpPr>
          <p:nvPr>
            <p:ph type="title"/>
          </p:nvPr>
        </p:nvSpPr>
        <p:spPr>
          <a:xfrm>
            <a:off x="787400" y="312370"/>
            <a:ext cx="10515600" cy="1325563"/>
          </a:xfrm>
        </p:spPr>
        <p:txBody>
          <a:bodyPr/>
          <a:lstStyle/>
          <a:p>
            <a:r>
              <a:rPr lang="en-US" b="1" dirty="0" smtClean="0"/>
              <a:t>Charters</a:t>
            </a:r>
            <a:endParaRPr lang="en-US" b="1" dirty="0"/>
          </a:p>
        </p:txBody>
      </p:sp>
    </p:spTree>
    <p:extLst>
      <p:ext uri="{BB962C8B-B14F-4D97-AF65-F5344CB8AC3E}">
        <p14:creationId xmlns:p14="http://schemas.microsoft.com/office/powerpoint/2010/main" val="8449407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18832" y="1476069"/>
            <a:ext cx="11037228" cy="4974203"/>
          </a:xfrm>
        </p:spPr>
        <p:txBody>
          <a:bodyPr>
            <a:noAutofit/>
          </a:bodyPr>
          <a:lstStyle/>
          <a:p>
            <a:r>
              <a:rPr lang="en-US" altLang="cs-CZ" sz="2200" dirty="0" smtClean="0"/>
              <a:t>General (or heavy) air freight </a:t>
            </a:r>
          </a:p>
          <a:p>
            <a:pPr marL="901700" lvl="1" indent="-444500">
              <a:buFont typeface="Wingdings" panose="05000000000000000000" pitchFamily="2" charset="2"/>
              <a:buChar char="Ø"/>
            </a:pPr>
            <a:r>
              <a:rPr lang="en-US" altLang="cs-CZ" sz="2200" dirty="0" smtClean="0"/>
              <a:t>larger commodities</a:t>
            </a:r>
          </a:p>
          <a:p>
            <a:pPr marL="901700" lvl="1" indent="-444500">
              <a:buFont typeface="Wingdings" panose="05000000000000000000" pitchFamily="2" charset="2"/>
              <a:buChar char="Ø"/>
            </a:pPr>
            <a:r>
              <a:rPr lang="en-US" altLang="cs-CZ" sz="2200" dirty="0" smtClean="0"/>
              <a:t>traditional airport-to-airport services (</a:t>
            </a:r>
            <a:r>
              <a:rPr lang="en-US" altLang="cs-CZ" sz="2200" b="1" dirty="0" smtClean="0"/>
              <a:t>pure cargo carriers </a:t>
            </a:r>
            <a:r>
              <a:rPr lang="en-US" altLang="cs-CZ" sz="2200" dirty="0" smtClean="0"/>
              <a:t>- for example </a:t>
            </a:r>
            <a:r>
              <a:rPr lang="en-US" altLang="cs-CZ" sz="2200" dirty="0" err="1" smtClean="0"/>
              <a:t>CargoLux</a:t>
            </a:r>
            <a:r>
              <a:rPr lang="en-US" altLang="cs-CZ" sz="2200" dirty="0" smtClean="0"/>
              <a:t>)</a:t>
            </a:r>
          </a:p>
          <a:p>
            <a:pPr marL="901700" lvl="1" indent="-444500">
              <a:buFont typeface="Wingdings" panose="05000000000000000000" pitchFamily="2" charset="2"/>
              <a:buChar char="Ø"/>
            </a:pPr>
            <a:r>
              <a:rPr lang="en-US" altLang="cs-CZ" sz="2200" dirty="0" smtClean="0"/>
              <a:t>around 85% of the total</a:t>
            </a:r>
          </a:p>
          <a:p>
            <a:r>
              <a:rPr lang="en-US" altLang="cs-CZ" sz="2200" dirty="0" smtClean="0"/>
              <a:t>Express freight </a:t>
            </a:r>
          </a:p>
          <a:p>
            <a:pPr marL="901700" indent="-457200">
              <a:buFont typeface="Wingdings" panose="05000000000000000000" pitchFamily="2" charset="2"/>
              <a:buChar char="Ø"/>
            </a:pPr>
            <a:r>
              <a:rPr lang="en-US" altLang="cs-CZ" sz="2200" dirty="0" smtClean="0"/>
              <a:t>integrated door-to-door services (</a:t>
            </a:r>
            <a:r>
              <a:rPr lang="en-US" altLang="cs-CZ" sz="2200" b="1" dirty="0" smtClean="0"/>
              <a:t>Integrators</a:t>
            </a:r>
            <a:r>
              <a:rPr lang="en-US" altLang="cs-CZ" sz="2200" dirty="0" smtClean="0"/>
              <a:t> - for example </a:t>
            </a:r>
            <a:r>
              <a:rPr lang="en-US" altLang="cs-CZ" sz="2400" dirty="0" smtClean="0"/>
              <a:t>FedEx, UPS, DHL, TNT)</a:t>
            </a:r>
            <a:endParaRPr lang="en-US" altLang="cs-CZ" sz="2200" dirty="0" smtClean="0"/>
          </a:p>
          <a:p>
            <a:pPr marL="901700" lvl="1" indent="-457200">
              <a:buFont typeface="Wingdings" panose="05000000000000000000" pitchFamily="2" charset="2"/>
              <a:buChar char="Ø"/>
            </a:pPr>
            <a:r>
              <a:rPr lang="en-US" altLang="cs-CZ" sz="2200" dirty="0" smtClean="0"/>
              <a:t>around 11% of the total</a:t>
            </a:r>
          </a:p>
          <a:p>
            <a:r>
              <a:rPr lang="en-US" altLang="cs-CZ" sz="2200" dirty="0" smtClean="0"/>
              <a:t>Mail</a:t>
            </a:r>
          </a:p>
          <a:p>
            <a:pPr marL="901700" lvl="1" indent="-457200">
              <a:buFont typeface="Wingdings" panose="05000000000000000000" pitchFamily="2" charset="2"/>
              <a:buChar char="Ø"/>
            </a:pPr>
            <a:r>
              <a:rPr lang="en-US" altLang="cs-CZ" sz="2200" dirty="0" smtClean="0"/>
              <a:t>distribute as part of the national mail system</a:t>
            </a:r>
          </a:p>
          <a:p>
            <a:pPr marL="901700" lvl="1" indent="-457200">
              <a:buFont typeface="Wingdings" panose="05000000000000000000" pitchFamily="2" charset="2"/>
              <a:buChar char="Ø"/>
            </a:pPr>
            <a:r>
              <a:rPr lang="en-US" altLang="cs-CZ" sz="2200" dirty="0" smtClean="0"/>
              <a:t>international shipping by airlines contracts</a:t>
            </a:r>
          </a:p>
          <a:p>
            <a:pPr marL="901700" lvl="1" indent="-457200">
              <a:buFont typeface="Wingdings" panose="05000000000000000000" pitchFamily="2" charset="2"/>
              <a:buChar char="Ø"/>
            </a:pPr>
            <a:r>
              <a:rPr lang="en-US" altLang="cs-CZ" sz="2200" dirty="0" smtClean="0"/>
              <a:t>around 4% of the total</a:t>
            </a:r>
          </a:p>
          <a:p>
            <a:pPr marL="703263" lvl="2" indent="0">
              <a:buNone/>
              <a:defRPr/>
            </a:pPr>
            <a:endParaRPr lang="cs-CZ" altLang="cs-CZ" sz="1700"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9" name="Nadpis 7"/>
          <p:cNvSpPr>
            <a:spLocks noGrp="1"/>
          </p:cNvSpPr>
          <p:nvPr>
            <p:ph type="title"/>
          </p:nvPr>
        </p:nvSpPr>
        <p:spPr>
          <a:xfrm>
            <a:off x="787400" y="312370"/>
            <a:ext cx="10515600" cy="1325563"/>
          </a:xfrm>
        </p:spPr>
        <p:txBody>
          <a:bodyPr/>
          <a:lstStyle/>
          <a:p>
            <a:r>
              <a:rPr lang="en-US" b="1" dirty="0" smtClean="0"/>
              <a:t>Cargo airlines – all airplane capacity for freight</a:t>
            </a:r>
            <a:endParaRPr lang="en-US" b="1" dirty="0"/>
          </a:p>
        </p:txBody>
      </p:sp>
    </p:spTree>
    <p:extLst>
      <p:ext uri="{BB962C8B-B14F-4D97-AF65-F5344CB8AC3E}">
        <p14:creationId xmlns:p14="http://schemas.microsoft.com/office/powerpoint/2010/main" val="8449407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18832" y="1476069"/>
            <a:ext cx="11037228" cy="4974203"/>
          </a:xfrm>
        </p:spPr>
        <p:txBody>
          <a:bodyPr>
            <a:noAutofit/>
          </a:bodyPr>
          <a:lstStyle/>
          <a:p>
            <a:pPr marL="0" indent="0" algn="just">
              <a:spcBef>
                <a:spcPts val="0"/>
              </a:spcBef>
              <a:spcAft>
                <a:spcPts val="600"/>
              </a:spcAft>
              <a:buNone/>
              <a:defRPr/>
            </a:pPr>
            <a:r>
              <a:rPr lang="en-US" sz="2400" dirty="0" smtClean="0"/>
              <a:t>The highest form of cooperation, especially of traditional passenger airlines - the globalization of offer and distribution of air transport services. Main features:</a:t>
            </a:r>
          </a:p>
          <a:p>
            <a:pPr marL="901700" indent="-368300" algn="just">
              <a:spcBef>
                <a:spcPts val="0"/>
              </a:spcBef>
              <a:spcAft>
                <a:spcPts val="600"/>
              </a:spcAft>
              <a:buFont typeface="Wingdings" panose="05000000000000000000" pitchFamily="2" charset="2"/>
              <a:buChar char="Ø"/>
              <a:defRPr/>
            </a:pPr>
            <a:r>
              <a:rPr lang="en-US" sz="2400" dirty="0" smtClean="0"/>
              <a:t>Coordination of Alliance partners flight schedules;</a:t>
            </a:r>
          </a:p>
          <a:p>
            <a:pPr marL="901700" indent="-368300" algn="just">
              <a:spcBef>
                <a:spcPts val="0"/>
              </a:spcBef>
              <a:spcAft>
                <a:spcPts val="600"/>
              </a:spcAft>
              <a:buFont typeface="Wingdings" panose="05000000000000000000" pitchFamily="2" charset="2"/>
              <a:buChar char="Ø"/>
              <a:defRPr/>
            </a:pPr>
            <a:r>
              <a:rPr lang="en-US" sz="2400" dirty="0" smtClean="0"/>
              <a:t>Harmonization of seat capacities offered on flights;</a:t>
            </a:r>
          </a:p>
          <a:p>
            <a:pPr marL="901700" indent="-368300" algn="just">
              <a:spcBef>
                <a:spcPts val="0"/>
              </a:spcBef>
              <a:spcAft>
                <a:spcPts val="600"/>
              </a:spcAft>
              <a:buFont typeface="Wingdings" panose="05000000000000000000" pitchFamily="2" charset="2"/>
              <a:buChar char="Ø"/>
              <a:defRPr/>
            </a:pPr>
            <a:r>
              <a:rPr lang="en-US" sz="2400" dirty="0" smtClean="0"/>
              <a:t>Unification of reservation and check-in systems;</a:t>
            </a:r>
          </a:p>
          <a:p>
            <a:pPr marL="901700" indent="-368300" algn="just">
              <a:spcBef>
                <a:spcPts val="300"/>
              </a:spcBef>
              <a:spcAft>
                <a:spcPts val="600"/>
              </a:spcAft>
              <a:buFont typeface="Wingdings" panose="05000000000000000000" pitchFamily="2" charset="2"/>
              <a:buChar char="Ø"/>
              <a:defRPr/>
            </a:pPr>
            <a:r>
              <a:rPr lang="en-US" sz="2400" dirty="0" smtClean="0"/>
              <a:t>Offering of continual prices of tickets to Alliance destinations;</a:t>
            </a:r>
          </a:p>
          <a:p>
            <a:pPr marL="901700" indent="-368300" algn="just">
              <a:spcBef>
                <a:spcPts val="300"/>
              </a:spcBef>
              <a:spcAft>
                <a:spcPts val="600"/>
              </a:spcAft>
              <a:buFont typeface="Wingdings" panose="05000000000000000000" pitchFamily="2" charset="2"/>
              <a:buChar char="Ø"/>
              <a:defRPr/>
            </a:pPr>
            <a:r>
              <a:rPr lang="en-US" sz="2400" dirty="0" smtClean="0"/>
              <a:t>Creating a common "frequent flyer program" (FFP);</a:t>
            </a:r>
          </a:p>
          <a:p>
            <a:pPr marL="901700" indent="-368300" algn="just">
              <a:spcBef>
                <a:spcPts val="300"/>
              </a:spcBef>
              <a:spcAft>
                <a:spcPts val="600"/>
              </a:spcAft>
              <a:buFont typeface="Wingdings" panose="05000000000000000000" pitchFamily="2" charset="2"/>
              <a:buChar char="Ø"/>
              <a:defRPr/>
            </a:pPr>
            <a:r>
              <a:rPr lang="en-US" sz="2400" dirty="0" smtClean="0"/>
              <a:t>Alliance offer of additional services to passengers;</a:t>
            </a:r>
          </a:p>
          <a:p>
            <a:pPr marL="901700" indent="-368300" algn="just">
              <a:spcBef>
                <a:spcPts val="300"/>
              </a:spcBef>
              <a:spcAft>
                <a:spcPts val="600"/>
              </a:spcAft>
              <a:buFont typeface="Wingdings" panose="05000000000000000000" pitchFamily="2" charset="2"/>
              <a:buChar char="Ø"/>
              <a:defRPr/>
            </a:pPr>
            <a:r>
              <a:rPr lang="en-US" sz="2400" dirty="0" smtClean="0"/>
              <a:t>Unification of the fleet and repair capacities;</a:t>
            </a:r>
          </a:p>
          <a:p>
            <a:pPr marL="901700" indent="-368300" algn="just">
              <a:spcBef>
                <a:spcPts val="300"/>
              </a:spcBef>
              <a:spcAft>
                <a:spcPts val="600"/>
              </a:spcAft>
              <a:buFont typeface="Wingdings" panose="05000000000000000000" pitchFamily="2" charset="2"/>
              <a:buChar char="Ø"/>
              <a:defRPr/>
            </a:pPr>
            <a:r>
              <a:rPr lang="en-US" sz="2400" dirty="0" smtClean="0"/>
              <a:t>Integration and sharing other activities ..</a:t>
            </a:r>
            <a:endParaRPr lang="en-US" sz="2400"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9" name="Nadpis 7"/>
          <p:cNvSpPr>
            <a:spLocks noGrp="1"/>
          </p:cNvSpPr>
          <p:nvPr>
            <p:ph type="title"/>
          </p:nvPr>
        </p:nvSpPr>
        <p:spPr>
          <a:xfrm>
            <a:off x="787400" y="312370"/>
            <a:ext cx="10515600" cy="1325563"/>
          </a:xfrm>
        </p:spPr>
        <p:txBody>
          <a:bodyPr/>
          <a:lstStyle/>
          <a:p>
            <a:r>
              <a:rPr lang="cs-CZ" b="1" dirty="0" err="1" smtClean="0"/>
              <a:t>Global</a:t>
            </a:r>
            <a:r>
              <a:rPr lang="cs-CZ" b="1" dirty="0" smtClean="0"/>
              <a:t> </a:t>
            </a:r>
            <a:r>
              <a:rPr lang="cs-CZ" b="1" dirty="0" err="1" smtClean="0"/>
              <a:t>Alliances</a:t>
            </a:r>
            <a:r>
              <a:rPr lang="cs-CZ" b="1" dirty="0" smtClean="0"/>
              <a:t> </a:t>
            </a:r>
            <a:r>
              <a:rPr lang="cs-CZ" b="1" dirty="0" err="1" smtClean="0"/>
              <a:t>of</a:t>
            </a:r>
            <a:r>
              <a:rPr lang="cs-CZ" b="1" dirty="0" smtClean="0"/>
              <a:t> </a:t>
            </a:r>
            <a:r>
              <a:rPr lang="cs-CZ" b="1" dirty="0" err="1" smtClean="0"/>
              <a:t>airlines</a:t>
            </a:r>
            <a:endParaRPr lang="cs-CZ" b="1" dirty="0"/>
          </a:p>
        </p:txBody>
      </p:sp>
    </p:spTree>
    <p:extLst>
      <p:ext uri="{BB962C8B-B14F-4D97-AF65-F5344CB8AC3E}">
        <p14:creationId xmlns:p14="http://schemas.microsoft.com/office/powerpoint/2010/main" val="3552626070"/>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1878</TotalTime>
  <Words>653</Words>
  <Application>Microsoft Office PowerPoint</Application>
  <PresentationFormat>Vlastní</PresentationFormat>
  <Paragraphs>77</Paragraphs>
  <Slides>8</Slides>
  <Notes>0</Notes>
  <HiddenSlides>0</HiddenSlides>
  <MMClips>0</MMClips>
  <ScaleCrop>false</ScaleCrop>
  <HeadingPairs>
    <vt:vector size="4" baseType="variant">
      <vt:variant>
        <vt:lpstr>Motiv</vt:lpstr>
      </vt:variant>
      <vt:variant>
        <vt:i4>1</vt:i4>
      </vt:variant>
      <vt:variant>
        <vt:lpstr>Nadpisy snímků</vt:lpstr>
      </vt:variant>
      <vt:variant>
        <vt:i4>8</vt:i4>
      </vt:variant>
    </vt:vector>
  </HeadingPairs>
  <TitlesOfParts>
    <vt:vector size="9" baseType="lpstr">
      <vt:lpstr>Motiv Office</vt:lpstr>
      <vt:lpstr>Air Transport Management and Technology: 9. Airline business models</vt:lpstr>
      <vt:lpstr>Airline business models – basic distribution</vt:lpstr>
      <vt:lpstr>Air routes network conceptions</vt:lpstr>
      <vt:lpstr>Traditional passenger airlines</vt:lpstr>
      <vt:lpstr>Low-Cost Carriers (LCCs)</vt:lpstr>
      <vt:lpstr>Charters</vt:lpstr>
      <vt:lpstr>Cargo airlines – all airplane capacity for freight</vt:lpstr>
      <vt:lpstr>Global Alliances of airlines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předmětu dle IS</dc:title>
  <dc:creator>Kratka</dc:creator>
  <cp:lastModifiedBy>Bartuška Ladislav</cp:lastModifiedBy>
  <cp:revision>121</cp:revision>
  <dcterms:created xsi:type="dcterms:W3CDTF">2017-05-10T10:51:34Z</dcterms:created>
  <dcterms:modified xsi:type="dcterms:W3CDTF">2017-07-08T09:31:45Z</dcterms:modified>
</cp:coreProperties>
</file>