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5" r:id="rId4"/>
    <p:sldId id="277" r:id="rId5"/>
    <p:sldId id="278" r:id="rId6"/>
    <p:sldId id="276" r:id="rId7"/>
    <p:sldId id="280" r:id="rId8"/>
    <p:sldId id="281" r:id="rId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4" autoAdjust="0"/>
    <p:restoredTop sz="94660"/>
  </p:normalViewPr>
  <p:slideViewPr>
    <p:cSldViewPr snapToGrid="0">
      <p:cViewPr>
        <p:scale>
          <a:sx n="75" d="100"/>
          <a:sy n="75" d="100"/>
        </p:scale>
        <p:origin x="9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t>8.7.2017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t>8.7.2017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t>8.7.2017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t>8.7.2017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8.7.2017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8.7.2017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t>8.7.2017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7.jp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2541722"/>
          </a:xfrm>
        </p:spPr>
        <p:txBody>
          <a:bodyPr>
            <a:normAutofit/>
          </a:bodyPr>
          <a:lstStyle/>
          <a:p>
            <a:r>
              <a:rPr lang="en-US" sz="3600" dirty="0" smtClean="0"/>
              <a:t>Air Transport Management and Technology:</a:t>
            </a:r>
            <a:r>
              <a:rPr lang="en-US" dirty="0" smtClean="0"/>
              <a:t/>
            </a:r>
            <a:br>
              <a:rPr lang="en-US" dirty="0" smtClean="0"/>
            </a:br>
            <a:r>
              <a:rPr lang="en-US" b="1" dirty="0" smtClean="0"/>
              <a:t>8. Air Transport</a:t>
            </a:r>
            <a:r>
              <a:rPr lang="cs-CZ" b="1" dirty="0" err="1" smtClean="0"/>
              <a:t>ation</a:t>
            </a:r>
            <a:r>
              <a:rPr lang="en-US" b="1" dirty="0" smtClean="0"/>
              <a:t> Process</a:t>
            </a:r>
            <a:endParaRPr lang="en-US" dirty="0"/>
          </a:p>
        </p:txBody>
      </p:sp>
      <p:sp>
        <p:nvSpPr>
          <p:cNvPr id="3" name="Podnadpis 2"/>
          <p:cNvSpPr>
            <a:spLocks noGrp="1"/>
          </p:cNvSpPr>
          <p:nvPr>
            <p:ph type="subTitle" idx="1"/>
          </p:nvPr>
        </p:nvSpPr>
        <p:spPr>
          <a:xfrm>
            <a:off x="1282700" y="3602038"/>
            <a:ext cx="9791700" cy="1655762"/>
          </a:xfrm>
        </p:spPr>
        <p:txBody>
          <a:bodyPr/>
          <a:lstStyle/>
          <a:p>
            <a:r>
              <a:rPr lang="en-US" b="1" dirty="0"/>
              <a:t>Methodological concept to effectively support technical key competencies using foreign languages ATCZ62 – </a:t>
            </a:r>
            <a:r>
              <a:rPr lang="cs-CZ" b="1" dirty="0" err="1"/>
              <a:t>the</a:t>
            </a:r>
            <a:r>
              <a:rPr lang="cs-CZ" b="1" dirty="0"/>
              <a:t> </a:t>
            </a:r>
            <a:r>
              <a:rPr lang="en-US" b="1" dirty="0"/>
              <a:t>CLIL as a university teaching strategy</a:t>
            </a:r>
            <a:endParaRPr lang="en-US"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8972" y="449580"/>
            <a:ext cx="11037228" cy="5552523"/>
          </a:xfrm>
        </p:spPr>
        <p:txBody>
          <a:bodyPr>
            <a:noAutofit/>
          </a:bodyPr>
          <a:lstStyle/>
          <a:p>
            <a:pPr marL="109537" indent="0" algn="just">
              <a:buFont typeface="Georgia" pitchFamily="18" charset="0"/>
              <a:buNone/>
              <a:defRPr/>
            </a:pPr>
            <a:r>
              <a:rPr lang="en-US" sz="2400" dirty="0" smtClean="0"/>
              <a:t>The air transport</a:t>
            </a:r>
            <a:r>
              <a:rPr lang="cs-CZ" sz="2400" dirty="0" err="1" smtClean="0"/>
              <a:t>ation</a:t>
            </a:r>
            <a:r>
              <a:rPr lang="en-US" sz="2400" dirty="0" smtClean="0"/>
              <a:t> process can be referred to as the sum of the stages that passengers pass during the use of air transport. The overall impression, comfort, and speed of the air transport process is influenced by other indirectly related stages that passengers have to undergo in order to participate the flight.</a:t>
            </a:r>
          </a:p>
          <a:p>
            <a:pPr marL="109537" indent="0" algn="just">
              <a:buFont typeface="Georgia" pitchFamily="18" charset="0"/>
              <a:buNone/>
              <a:defRPr/>
            </a:pPr>
            <a:endParaRPr lang="cs-CZ" sz="900" dirty="0"/>
          </a:p>
          <a:p>
            <a:pPr marL="566737" indent="-457200">
              <a:spcBef>
                <a:spcPts val="0"/>
              </a:spcBef>
              <a:spcAft>
                <a:spcPts val="600"/>
              </a:spcAft>
              <a:buFont typeface="+mj-lt"/>
              <a:buAutoNum type="arabicPeriod"/>
              <a:defRPr/>
            </a:pPr>
            <a:r>
              <a:rPr lang="en-US" sz="2400" dirty="0" smtClean="0"/>
              <a:t>Transport to the airport</a:t>
            </a:r>
          </a:p>
          <a:p>
            <a:pPr marL="566737" indent="-457200">
              <a:spcBef>
                <a:spcPts val="0"/>
              </a:spcBef>
              <a:spcAft>
                <a:spcPts val="600"/>
              </a:spcAft>
              <a:buFont typeface="+mj-lt"/>
              <a:buAutoNum type="arabicPeriod"/>
              <a:defRPr/>
            </a:pPr>
            <a:r>
              <a:rPr lang="cs-CZ" sz="2400" dirty="0" smtClean="0"/>
              <a:t>C</a:t>
            </a:r>
            <a:r>
              <a:rPr lang="en-US" sz="2400" dirty="0" smtClean="0"/>
              <a:t>heck-in</a:t>
            </a:r>
          </a:p>
          <a:p>
            <a:pPr marL="566737" indent="-457200">
              <a:spcBef>
                <a:spcPts val="0"/>
              </a:spcBef>
              <a:spcAft>
                <a:spcPts val="600"/>
              </a:spcAft>
              <a:buFont typeface="+mj-lt"/>
              <a:buAutoNum type="arabicPeriod"/>
              <a:defRPr/>
            </a:pPr>
            <a:r>
              <a:rPr lang="en-US" sz="2400" dirty="0" smtClean="0"/>
              <a:t>Security check</a:t>
            </a:r>
          </a:p>
          <a:p>
            <a:pPr marL="566737" indent="-457200">
              <a:spcBef>
                <a:spcPts val="0"/>
              </a:spcBef>
              <a:spcAft>
                <a:spcPts val="600"/>
              </a:spcAft>
              <a:buFont typeface="+mj-lt"/>
              <a:buAutoNum type="arabicPeriod"/>
              <a:defRPr/>
            </a:pPr>
            <a:r>
              <a:rPr lang="en-US" sz="2400" dirty="0" smtClean="0"/>
              <a:t>Waiting for the departure</a:t>
            </a:r>
          </a:p>
          <a:p>
            <a:pPr marL="566737" indent="-457200">
              <a:spcBef>
                <a:spcPts val="0"/>
              </a:spcBef>
              <a:spcAft>
                <a:spcPts val="600"/>
              </a:spcAft>
              <a:buFont typeface="+mj-lt"/>
              <a:buAutoNum type="arabicPeriod"/>
              <a:defRPr/>
            </a:pPr>
            <a:r>
              <a:rPr lang="en-US" sz="2400" dirty="0" smtClean="0"/>
              <a:t>Boarding the plane</a:t>
            </a:r>
          </a:p>
          <a:p>
            <a:pPr marL="566737" indent="-457200">
              <a:spcBef>
                <a:spcPts val="0"/>
              </a:spcBef>
              <a:spcAft>
                <a:spcPts val="600"/>
              </a:spcAft>
              <a:buFont typeface="+mj-lt"/>
              <a:buAutoNum type="arabicPeriod"/>
              <a:defRPr/>
            </a:pPr>
            <a:r>
              <a:rPr lang="en-US" sz="2400" dirty="0" smtClean="0"/>
              <a:t>Services on board</a:t>
            </a:r>
          </a:p>
          <a:p>
            <a:pPr marL="566737" indent="-457200">
              <a:spcBef>
                <a:spcPts val="0"/>
              </a:spcBef>
              <a:spcAft>
                <a:spcPts val="600"/>
              </a:spcAft>
              <a:buFont typeface="+mj-lt"/>
              <a:buAutoNum type="arabicPeriod"/>
              <a:defRPr/>
            </a:pPr>
            <a:r>
              <a:rPr lang="en-US" sz="2400" dirty="0" smtClean="0"/>
              <a:t>The actual air transport</a:t>
            </a:r>
          </a:p>
          <a:p>
            <a:pPr marL="566737" indent="-457200">
              <a:spcBef>
                <a:spcPts val="0"/>
              </a:spcBef>
              <a:spcAft>
                <a:spcPts val="600"/>
              </a:spcAft>
              <a:buFont typeface="+mj-lt"/>
              <a:buAutoNum type="arabicPeriod"/>
              <a:defRPr/>
            </a:pPr>
            <a:r>
              <a:rPr lang="en-US" sz="2400" dirty="0" smtClean="0"/>
              <a:t>Exit to the terminal</a:t>
            </a:r>
          </a:p>
          <a:p>
            <a:pPr marL="566737" indent="-457200">
              <a:spcBef>
                <a:spcPts val="0"/>
              </a:spcBef>
              <a:spcAft>
                <a:spcPts val="600"/>
              </a:spcAft>
              <a:buFont typeface="+mj-lt"/>
              <a:buAutoNum type="arabicPeriod"/>
              <a:defRPr/>
            </a:pPr>
            <a:r>
              <a:rPr lang="en-US" sz="2400" dirty="0" smtClean="0"/>
              <a:t>Departure from the airport</a:t>
            </a:r>
          </a:p>
          <a:p>
            <a:pPr marL="541338" lvl="0" indent="-541338" algn="just">
              <a:buNone/>
            </a:pPr>
            <a:endParaRPr lang="cs-CZ" sz="24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2553596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3732" y="1691640"/>
            <a:ext cx="11037228" cy="4974203"/>
          </a:xfrm>
        </p:spPr>
        <p:txBody>
          <a:bodyPr>
            <a:noAutofit/>
          </a:bodyPr>
          <a:lstStyle/>
          <a:p>
            <a:pPr marL="109537" indent="0" algn="just">
              <a:buFont typeface="Georgia" pitchFamily="18" charset="0"/>
              <a:buNone/>
              <a:defRPr/>
            </a:pPr>
            <a:r>
              <a:rPr lang="en-US" sz="2400" dirty="0" smtClean="0"/>
              <a:t>The check-in process of the passenger is intended to ensure that boarding the airplane is only allowed to passengers who have:</a:t>
            </a:r>
            <a:endParaRPr lang="en-US" sz="900" dirty="0" smtClean="0"/>
          </a:p>
          <a:p>
            <a:pPr algn="just">
              <a:defRPr/>
            </a:pPr>
            <a:r>
              <a:rPr lang="en-US" sz="2400" b="1" dirty="0" smtClean="0"/>
              <a:t>confirmed reservation </a:t>
            </a:r>
            <a:r>
              <a:rPr lang="en-US" sz="2400" dirty="0" smtClean="0"/>
              <a:t>and fare paid for the flight;</a:t>
            </a:r>
            <a:endParaRPr lang="en-US" sz="900" dirty="0" smtClean="0"/>
          </a:p>
          <a:p>
            <a:pPr algn="just">
              <a:defRPr/>
            </a:pPr>
            <a:r>
              <a:rPr lang="en-US" sz="2400" dirty="0" smtClean="0"/>
              <a:t>personal, visa, health </a:t>
            </a:r>
            <a:r>
              <a:rPr lang="en-US" sz="2400" b="1" dirty="0" smtClean="0"/>
              <a:t>documents</a:t>
            </a:r>
            <a:r>
              <a:rPr lang="en-US" sz="2400" dirty="0" smtClean="0"/>
              <a:t> corresponding to the requirements of the receiving state;</a:t>
            </a:r>
          </a:p>
          <a:p>
            <a:pPr algn="just">
              <a:defRPr/>
            </a:pPr>
            <a:r>
              <a:rPr lang="en-US" sz="2400" dirty="0" smtClean="0"/>
              <a:t>the number, volume, or weight of checked-in </a:t>
            </a:r>
            <a:r>
              <a:rPr lang="en-US" sz="2400" b="1" dirty="0" smtClean="0"/>
              <a:t>baggage</a:t>
            </a:r>
            <a:r>
              <a:rPr lang="en-US" sz="2400" dirty="0" smtClean="0"/>
              <a:t> corresponding to the paid fare;</a:t>
            </a:r>
            <a:endParaRPr lang="en-US" sz="900" dirty="0" smtClean="0"/>
          </a:p>
          <a:p>
            <a:pPr algn="just">
              <a:defRPr/>
            </a:pPr>
            <a:r>
              <a:rPr lang="en-US" sz="2400" dirty="0" smtClean="0"/>
              <a:t>number, size, weight, and contents of cabin baggage corresponding to the </a:t>
            </a:r>
            <a:r>
              <a:rPr lang="en-US" sz="2400" b="1" dirty="0" smtClean="0"/>
              <a:t>safety regulations </a:t>
            </a:r>
            <a:r>
              <a:rPr lang="en-US" sz="2400" dirty="0" smtClean="0"/>
              <a:t>and regulations of the carrier.</a:t>
            </a:r>
            <a:endParaRPr lang="en-US" sz="24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en-US" b="1" dirty="0" smtClean="0"/>
              <a:t>Passenger check-in</a:t>
            </a:r>
            <a:endParaRPr lang="en-US" b="1" dirty="0"/>
          </a:p>
        </p:txBody>
      </p:sp>
    </p:spTree>
    <p:extLst>
      <p:ext uri="{BB962C8B-B14F-4D97-AF65-F5344CB8AC3E}">
        <p14:creationId xmlns:p14="http://schemas.microsoft.com/office/powerpoint/2010/main" val="1316552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3732" y="1508760"/>
            <a:ext cx="11037228" cy="4974203"/>
          </a:xfrm>
        </p:spPr>
        <p:txBody>
          <a:bodyPr>
            <a:noAutofit/>
          </a:bodyPr>
          <a:lstStyle/>
          <a:p>
            <a:pPr marL="457200" indent="-457200" algn="just">
              <a:buFont typeface="+mj-lt"/>
              <a:buAutoNum type="arabicParenR"/>
              <a:defRPr/>
            </a:pPr>
            <a:r>
              <a:rPr lang="en-US" sz="2200" dirty="0" smtClean="0"/>
              <a:t>Passengers present a ticket from which a flight coupon corresponding to the section of his journey is taken.</a:t>
            </a:r>
          </a:p>
          <a:p>
            <a:pPr marL="457200" indent="-457200" algn="just">
              <a:buFont typeface="+mj-lt"/>
              <a:buAutoNum type="arabicParenR"/>
              <a:defRPr/>
            </a:pPr>
            <a:r>
              <a:rPr lang="en-US" sz="2200" dirty="0" smtClean="0"/>
              <a:t>Passengers present an ID (national ID card, passport).</a:t>
            </a:r>
          </a:p>
          <a:p>
            <a:pPr marL="457200" indent="-457200" algn="just">
              <a:buFont typeface="+mj-lt"/>
              <a:buAutoNum type="arabicParenR"/>
              <a:defRPr/>
            </a:pPr>
            <a:r>
              <a:rPr lang="en-US" sz="2200" dirty="0" smtClean="0"/>
              <a:t>Passengers’ luggage is taken over to carry and they are offered a seat corresponding to the paid fare and personal preferences (in case of vacancies).</a:t>
            </a:r>
          </a:p>
          <a:p>
            <a:pPr marL="457200" indent="-457200" algn="just">
              <a:buFont typeface="+mj-lt"/>
              <a:buAutoNum type="arabicParenR"/>
              <a:defRPr/>
            </a:pPr>
            <a:r>
              <a:rPr lang="en-US" sz="2200" dirty="0" smtClean="0"/>
              <a:t>Passengers are alerted to safety regulations and are asked questions related to ensuring the safety of their luggage contents.</a:t>
            </a:r>
          </a:p>
          <a:p>
            <a:pPr marL="457200" indent="-457200" algn="just">
              <a:buFont typeface="+mj-lt"/>
              <a:buAutoNum type="arabicParenR"/>
              <a:defRPr/>
            </a:pPr>
            <a:r>
              <a:rPr lang="en-US" sz="2200" dirty="0" smtClean="0"/>
              <a:t>Passengers receive a boarding pass and luggage ticket.</a:t>
            </a:r>
          </a:p>
          <a:p>
            <a:pPr marL="457200" indent="-457200" algn="just">
              <a:buFont typeface="+mj-lt"/>
              <a:buAutoNum type="arabicParenR"/>
              <a:defRPr/>
            </a:pPr>
            <a:r>
              <a:rPr lang="en-US" sz="2200" dirty="0" smtClean="0"/>
              <a:t>The boarding pass is then presented together with the prescribed personal identification document for inspection by the state passport authority (for passengers traveling to countries with a visa requirement). </a:t>
            </a:r>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en-US" b="1" dirty="0" smtClean="0"/>
              <a:t>Check-in process</a:t>
            </a:r>
            <a:endParaRPr lang="en-US" b="1" dirty="0"/>
          </a:p>
        </p:txBody>
      </p:sp>
    </p:spTree>
    <p:extLst>
      <p:ext uri="{BB962C8B-B14F-4D97-AF65-F5344CB8AC3E}">
        <p14:creationId xmlns:p14="http://schemas.microsoft.com/office/powerpoint/2010/main" val="20045212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23252" y="754380"/>
            <a:ext cx="11037228" cy="4974203"/>
          </a:xfrm>
        </p:spPr>
        <p:txBody>
          <a:bodyPr>
            <a:noAutofit/>
          </a:bodyPr>
          <a:lstStyle/>
          <a:p>
            <a:pPr marL="109537" indent="0">
              <a:buFont typeface="Georgia" pitchFamily="18" charset="0"/>
              <a:buNone/>
              <a:defRPr/>
            </a:pPr>
            <a:r>
              <a:rPr lang="en-US" sz="2200" dirty="0" smtClean="0"/>
              <a:t>From the point of view of the organization of check-in, the following types of check-in are usually used:</a:t>
            </a:r>
          </a:p>
          <a:p>
            <a:pPr algn="just">
              <a:defRPr/>
            </a:pPr>
            <a:r>
              <a:rPr lang="en-US" sz="2200" b="1" dirty="0" smtClean="0"/>
              <a:t>Common check-in </a:t>
            </a:r>
            <a:r>
              <a:rPr lang="cs-CZ" sz="2200" b="1" dirty="0" smtClean="0"/>
              <a:t>- </a:t>
            </a:r>
            <a:r>
              <a:rPr lang="en-US" sz="2200" dirty="0" smtClean="0"/>
              <a:t>at the counters it is possible to check-in for any line of scheduled airlines departing in a certain period of time (e.g. 12 hours, 24 hours, 6 hours).</a:t>
            </a:r>
          </a:p>
          <a:p>
            <a:pPr algn="just">
              <a:defRPr/>
            </a:pPr>
            <a:r>
              <a:rPr lang="en-US" sz="2200" b="1" dirty="0" smtClean="0"/>
              <a:t>Flight or company check-in</a:t>
            </a:r>
            <a:r>
              <a:rPr lang="cs-CZ" sz="2200" b="1" dirty="0" smtClean="0"/>
              <a:t> - </a:t>
            </a:r>
            <a:r>
              <a:rPr lang="en-US" sz="2200" dirty="0" smtClean="0"/>
              <a:t>individual counters or a certain number of counters are intended to check a particular flight or multiple flights of a particular company.</a:t>
            </a:r>
            <a:endParaRPr lang="en-US" sz="2200" b="1" dirty="0" smtClean="0"/>
          </a:p>
          <a:p>
            <a:pPr algn="just">
              <a:defRPr/>
            </a:pPr>
            <a:r>
              <a:rPr lang="en-US" sz="2200" b="1" dirty="0" smtClean="0"/>
              <a:t>Express check-in</a:t>
            </a:r>
            <a:r>
              <a:rPr lang="cs-CZ" sz="2200" b="1" dirty="0" smtClean="0"/>
              <a:t> - </a:t>
            </a:r>
            <a:r>
              <a:rPr lang="en-US" sz="2200" dirty="0" smtClean="0"/>
              <a:t>is only for passengers without registered luggage and is specially marked.</a:t>
            </a:r>
          </a:p>
          <a:p>
            <a:pPr algn="just">
              <a:defRPr/>
            </a:pPr>
            <a:r>
              <a:rPr lang="en-US" sz="2200" b="1" dirty="0" smtClean="0"/>
              <a:t>Gate check-in</a:t>
            </a:r>
            <a:r>
              <a:rPr lang="cs-CZ" sz="2200" b="1" dirty="0" smtClean="0"/>
              <a:t> - </a:t>
            </a:r>
            <a:r>
              <a:rPr lang="en-US" sz="2200" dirty="0" smtClean="0"/>
              <a:t>check-in right at the exit. It can only be used if the passenger, including luggage, has already been checked in earlier, </a:t>
            </a:r>
            <a:r>
              <a:rPr lang="en-US" sz="2200" dirty="0" err="1" smtClean="0"/>
              <a:t>e.g</a:t>
            </a:r>
            <a:r>
              <a:rPr lang="cs-CZ" sz="2200" dirty="0" smtClean="0"/>
              <a:t>.</a:t>
            </a:r>
            <a:r>
              <a:rPr lang="en-US" sz="2200" dirty="0" smtClean="0"/>
              <a:t> in a city office or hotel.</a:t>
            </a:r>
          </a:p>
          <a:p>
            <a:pPr algn="just">
              <a:defRPr/>
            </a:pPr>
            <a:r>
              <a:rPr lang="en-US" sz="2200" b="1" dirty="0" smtClean="0"/>
              <a:t>Self-check-in</a:t>
            </a:r>
            <a:r>
              <a:rPr lang="cs-CZ" sz="2200" dirty="0"/>
              <a:t> </a:t>
            </a:r>
            <a:r>
              <a:rPr lang="cs-CZ" sz="2200" dirty="0" smtClean="0"/>
              <a:t>- </a:t>
            </a:r>
            <a:r>
              <a:rPr lang="en-US" sz="2200" dirty="0" smtClean="0"/>
              <a:t>Passengers usually identify themselves with their payment card, and they check in for the flight themselves using interactive communication with the check-in facility. The checked baggage is handed over at the drop off counter.</a:t>
            </a:r>
          </a:p>
          <a:p>
            <a:pPr algn="just">
              <a:defRPr/>
            </a:pPr>
            <a:r>
              <a:rPr lang="en-US" sz="2200" b="1" dirty="0" smtClean="0"/>
              <a:t>Internet check-in</a:t>
            </a:r>
            <a:r>
              <a:rPr lang="cs-CZ" sz="2200" b="1" dirty="0" smtClean="0"/>
              <a:t> - </a:t>
            </a:r>
            <a:r>
              <a:rPr lang="en-US" sz="2200" dirty="0" smtClean="0"/>
              <a:t>allows the passenger to check in before traveling to the airport. The checked baggage is handed over at the drop off counter.</a:t>
            </a:r>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2398668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1019086"/>
            <a:ext cx="9144000" cy="4819828"/>
          </a:xfrm>
          <a:prstGeom prst="rect">
            <a:avLst/>
          </a:prstGeom>
        </p:spPr>
      </p:pic>
      <p:pic>
        <p:nvPicPr>
          <p:cNvPr id="4" name="Obrázek 3" descr="C:\Users\21536\AppData\Local\Temp\7zOCBEF4013\interreg_Rakousko_Ceska_Republika_RGB.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5">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6">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924560" y="190450"/>
            <a:ext cx="10515600" cy="1325563"/>
          </a:xfrm>
        </p:spPr>
        <p:txBody>
          <a:bodyPr>
            <a:normAutofit/>
          </a:bodyPr>
          <a:lstStyle/>
          <a:p>
            <a:r>
              <a:rPr lang="en-US" sz="3600" b="1" dirty="0" smtClean="0"/>
              <a:t>The process of passenger check-in at departures and arrivals </a:t>
            </a:r>
            <a:endParaRPr lang="en-US" sz="3600" b="1" dirty="0"/>
          </a:p>
        </p:txBody>
      </p:sp>
    </p:spTree>
    <p:extLst>
      <p:ext uri="{BB962C8B-B14F-4D97-AF65-F5344CB8AC3E}">
        <p14:creationId xmlns:p14="http://schemas.microsoft.com/office/powerpoint/2010/main" val="28433061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1352" y="1397734"/>
            <a:ext cx="11037228" cy="4974203"/>
          </a:xfrm>
        </p:spPr>
        <p:txBody>
          <a:bodyPr>
            <a:noAutofit/>
          </a:bodyPr>
          <a:lstStyle/>
          <a:p>
            <a:pPr marL="109537" indent="0" algn="just">
              <a:buNone/>
              <a:defRPr/>
            </a:pPr>
            <a:r>
              <a:rPr lang="en-US" sz="1800" dirty="0" smtClean="0"/>
              <a:t>Aircraft ground handling defines the servicing of an aircraft while it is on the ground and (usually) parked at a terminal gate of an airport. Many airlines subcontract ground handling to airports, handling agents, or even to another airline. </a:t>
            </a:r>
          </a:p>
          <a:p>
            <a:pPr marL="452437" indent="-342900" algn="just">
              <a:defRPr/>
            </a:pPr>
            <a:r>
              <a:rPr lang="en-US" sz="1800" b="1" dirty="0" smtClean="0"/>
              <a:t>Cabin service - </a:t>
            </a:r>
            <a:r>
              <a:rPr lang="en-US" sz="1800" dirty="0" smtClean="0"/>
              <a:t>the crew is cleaning the airplane before the flight and supplies onboard consumables</a:t>
            </a:r>
            <a:endParaRPr lang="en-US" sz="1800" b="1" dirty="0" smtClean="0"/>
          </a:p>
          <a:p>
            <a:pPr marL="452437" indent="-342900" algn="just">
              <a:defRPr/>
            </a:pPr>
            <a:r>
              <a:rPr lang="en-US" sz="1800" b="1" dirty="0" smtClean="0"/>
              <a:t>Catering - </a:t>
            </a:r>
            <a:r>
              <a:rPr lang="en-US" sz="1800" dirty="0" smtClean="0"/>
              <a:t>includes the unloading of unused food and drink from the aircraft, and the loading of fresh food and drink for passengers and the crew.</a:t>
            </a:r>
          </a:p>
          <a:p>
            <a:pPr marL="452437" indent="-342900" algn="just">
              <a:defRPr/>
            </a:pPr>
            <a:r>
              <a:rPr lang="en-US" sz="1800" b="1" dirty="0" smtClean="0"/>
              <a:t>Ramp service - </a:t>
            </a:r>
            <a:r>
              <a:rPr lang="en-US" sz="1800" dirty="0" smtClean="0"/>
              <a:t>This includes services on the ramp or apron, for example:</a:t>
            </a:r>
          </a:p>
          <a:p>
            <a:pPr marL="898525" indent="-273050" algn="just">
              <a:spcBef>
                <a:spcPts val="600"/>
              </a:spcBef>
              <a:buFont typeface="Wingdings" panose="05000000000000000000" pitchFamily="2" charset="2"/>
              <a:buChar char="Ø"/>
              <a:defRPr/>
            </a:pPr>
            <a:r>
              <a:rPr lang="en-US" sz="1800" dirty="0" smtClean="0"/>
              <a:t>Electric power supply (plugging/unplugging the Ground Power Unit GPU)</a:t>
            </a:r>
          </a:p>
          <a:p>
            <a:pPr marL="898525" indent="-273050" algn="just">
              <a:spcBef>
                <a:spcPts val="600"/>
              </a:spcBef>
              <a:buFont typeface="Wingdings" panose="05000000000000000000" pitchFamily="2" charset="2"/>
              <a:buChar char="Ø"/>
              <a:defRPr/>
            </a:pPr>
            <a:r>
              <a:rPr lang="en-US" sz="1800" dirty="0" smtClean="0"/>
              <a:t>Refueling </a:t>
            </a:r>
          </a:p>
          <a:p>
            <a:pPr marL="898525" indent="-273050" algn="just">
              <a:spcBef>
                <a:spcPts val="600"/>
              </a:spcBef>
              <a:buFont typeface="Wingdings" panose="05000000000000000000" pitchFamily="2" charset="2"/>
              <a:buChar char="Ø"/>
              <a:defRPr/>
            </a:pPr>
            <a:r>
              <a:rPr lang="en-US" sz="1800" dirty="0" smtClean="0"/>
              <a:t>Passenger stairs (or </a:t>
            </a:r>
            <a:r>
              <a:rPr lang="en-US" sz="1800" dirty="0" err="1" smtClean="0"/>
              <a:t>airbridge</a:t>
            </a:r>
            <a:r>
              <a:rPr lang="en-US" sz="1800" dirty="0" smtClean="0"/>
              <a:t>)</a:t>
            </a:r>
          </a:p>
          <a:p>
            <a:pPr marL="898525" indent="-273050" algn="just">
              <a:spcBef>
                <a:spcPts val="600"/>
              </a:spcBef>
              <a:buFont typeface="Wingdings" panose="05000000000000000000" pitchFamily="2" charset="2"/>
              <a:buChar char="Ø"/>
              <a:defRPr/>
            </a:pPr>
            <a:r>
              <a:rPr lang="en-US" sz="1800" dirty="0" err="1" smtClean="0"/>
              <a:t>Airstart</a:t>
            </a:r>
            <a:r>
              <a:rPr lang="en-US" sz="1800" dirty="0" smtClean="0"/>
              <a:t> units</a:t>
            </a:r>
          </a:p>
          <a:p>
            <a:pPr marL="898525" indent="-273050" algn="just">
              <a:spcBef>
                <a:spcPts val="600"/>
              </a:spcBef>
              <a:buFont typeface="Wingdings" panose="05000000000000000000" pitchFamily="2" charset="2"/>
              <a:buChar char="Ø"/>
              <a:defRPr/>
            </a:pPr>
            <a:r>
              <a:rPr lang="en-US" sz="1800" dirty="0" smtClean="0"/>
              <a:t>Deicing</a:t>
            </a:r>
          </a:p>
          <a:p>
            <a:pPr marL="898525" indent="-273050" algn="just">
              <a:spcBef>
                <a:spcPts val="600"/>
              </a:spcBef>
              <a:buFont typeface="Wingdings" panose="05000000000000000000" pitchFamily="2" charset="2"/>
              <a:buChar char="Ø"/>
              <a:defRPr/>
            </a:pPr>
            <a:r>
              <a:rPr lang="en-US" sz="1800" dirty="0" smtClean="0"/>
              <a:t>Guiding the aircraft into and out of the parking position (by way of aircraft marshalling),</a:t>
            </a:r>
          </a:p>
          <a:p>
            <a:pPr marL="898525" indent="-273050" algn="just">
              <a:spcBef>
                <a:spcPts val="600"/>
              </a:spcBef>
              <a:buFont typeface="Wingdings" panose="05000000000000000000" pitchFamily="2" charset="2"/>
              <a:buChar char="Ø"/>
              <a:defRPr/>
            </a:pPr>
            <a:r>
              <a:rPr lang="en-US" sz="1800" dirty="0" smtClean="0"/>
              <a:t>Towing with pushback tractors, and others.</a:t>
            </a:r>
          </a:p>
          <a:p>
            <a:pPr marL="452437" indent="-342900" algn="just">
              <a:defRPr/>
            </a:pPr>
            <a:endParaRPr lang="en-US" sz="18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en-US" b="1" dirty="0" smtClean="0"/>
              <a:t>Aircraft ground handling</a:t>
            </a:r>
            <a:endParaRPr lang="en-US" b="1" dirty="0"/>
          </a:p>
        </p:txBody>
      </p:sp>
    </p:spTree>
    <p:extLst>
      <p:ext uri="{BB962C8B-B14F-4D97-AF65-F5344CB8AC3E}">
        <p14:creationId xmlns:p14="http://schemas.microsoft.com/office/powerpoint/2010/main" val="3140755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5750" y="894549"/>
            <a:ext cx="8553450" cy="5075242"/>
          </a:xfrm>
          <a:prstGeom prst="rect">
            <a:avLst/>
          </a:prstGeom>
        </p:spPr>
      </p:pic>
      <p:pic>
        <p:nvPicPr>
          <p:cNvPr id="4" name="Obrázek 3" descr="C:\Users\21536\AppData\Local\Temp\7zOCBEF4013\interreg_Rakousko_Ceska_Republika_RGB.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5">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6">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1098778" y="0"/>
            <a:ext cx="10880008" cy="1325563"/>
          </a:xfrm>
        </p:spPr>
        <p:txBody>
          <a:bodyPr>
            <a:normAutofit/>
          </a:bodyPr>
          <a:lstStyle/>
          <a:p>
            <a:r>
              <a:rPr lang="en-US" sz="2400" b="1" dirty="0" smtClean="0"/>
              <a:t>An example of a timetable for technical handling operations between two flights</a:t>
            </a:r>
            <a:endParaRPr lang="en-US" sz="2400" b="1" dirty="0"/>
          </a:p>
        </p:txBody>
      </p:sp>
    </p:spTree>
    <p:extLst>
      <p:ext uri="{BB962C8B-B14F-4D97-AF65-F5344CB8AC3E}">
        <p14:creationId xmlns:p14="http://schemas.microsoft.com/office/powerpoint/2010/main" val="51035224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1912</TotalTime>
  <Words>642</Words>
  <Application>Microsoft Office PowerPoint</Application>
  <PresentationFormat>Vlastní</PresentationFormat>
  <Paragraphs>47</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Motiv Office</vt:lpstr>
      <vt:lpstr>Air Transport Management and Technology: 8. Air Transportation Process</vt:lpstr>
      <vt:lpstr>Prezentace aplikace PowerPoint</vt:lpstr>
      <vt:lpstr>Passenger check-in</vt:lpstr>
      <vt:lpstr>Check-in process</vt:lpstr>
      <vt:lpstr>Prezentace aplikace PowerPoint</vt:lpstr>
      <vt:lpstr>The process of passenger check-in at departures and arrivals </vt:lpstr>
      <vt:lpstr>Aircraft ground handling</vt:lpstr>
      <vt:lpstr>An example of a timetable for technical handling operations between two flights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Bartuška Ladislav</cp:lastModifiedBy>
  <cp:revision>114</cp:revision>
  <dcterms:created xsi:type="dcterms:W3CDTF">2017-05-10T10:51:34Z</dcterms:created>
  <dcterms:modified xsi:type="dcterms:W3CDTF">2017-07-08T09:30:43Z</dcterms:modified>
</cp:coreProperties>
</file>