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75" r:id="rId4"/>
    <p:sldId id="279" r:id="rId5"/>
    <p:sldId id="276" r:id="rId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p:scale>
          <a:sx n="75" d="100"/>
          <a:sy n="75" d="100"/>
        </p:scale>
        <p:origin x="-4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8.7.2017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8.7.2017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8.7.2017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8.7.2017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en-US" sz="3600" dirty="0"/>
              <a:t>Air Transport Management and Technology:</a:t>
            </a:r>
            <a:br>
              <a:rPr lang="en-US" sz="3600" dirty="0"/>
            </a:br>
            <a:r>
              <a:rPr lang="en-US" b="1" dirty="0" smtClean="0"/>
              <a:t>7. Propulsion systems of airplanes</a:t>
            </a:r>
            <a:endParaRPr lang="en-US" dirty="0"/>
          </a:p>
        </p:txBody>
      </p:sp>
      <p:sp>
        <p:nvSpPr>
          <p:cNvPr id="3" name="Podnadpis 2"/>
          <p:cNvSpPr>
            <a:spLocks noGrp="1"/>
          </p:cNvSpPr>
          <p:nvPr>
            <p:ph type="subTitle" idx="1"/>
          </p:nvPr>
        </p:nvSpPr>
        <p:spPr>
          <a:xfrm>
            <a:off x="1244600" y="3602038"/>
            <a:ext cx="9740900" cy="1655762"/>
          </a:xfrm>
        </p:spPr>
        <p:txBody>
          <a:bodyPr/>
          <a:lstStyle/>
          <a:p>
            <a:r>
              <a:rPr lang="en-US" b="1" dirty="0" smtClean="0"/>
              <a:t>Methodological concept to effectively support technical key competencies using foreign languages ATCZ62 – the CLIL as a university teaching strategy</a:t>
            </a:r>
            <a:endParaRPr lang="en-US"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18172" y="1086040"/>
            <a:ext cx="11037228" cy="4662063"/>
          </a:xfrm>
        </p:spPr>
        <p:txBody>
          <a:bodyPr>
            <a:noAutofit/>
          </a:bodyPr>
          <a:lstStyle/>
          <a:p>
            <a:pPr lvl="0" algn="just"/>
            <a:r>
              <a:rPr lang="en-US" sz="2400" dirty="0" smtClean="0"/>
              <a:t>The propulsion unit is one of the important elements of the airplane because it generates its thrust.</a:t>
            </a:r>
          </a:p>
          <a:p>
            <a:pPr lvl="0" algn="just"/>
            <a:r>
              <a:rPr lang="en-US" sz="2400" dirty="0" smtClean="0"/>
              <a:t>Important parts of the propulsion unit include:</a:t>
            </a:r>
          </a:p>
          <a:p>
            <a:pPr marL="1074738" lvl="0" indent="-533400" algn="just">
              <a:spcBef>
                <a:spcPts val="600"/>
              </a:spcBef>
              <a:buFont typeface="Wingdings" panose="05000000000000000000" pitchFamily="2" charset="2"/>
              <a:buChar char="Ø"/>
            </a:pPr>
            <a:r>
              <a:rPr lang="en-US" sz="2400" dirty="0" err="1" smtClean="0"/>
              <a:t>Propulsor</a:t>
            </a:r>
            <a:r>
              <a:rPr lang="en-US" sz="2400" dirty="0" smtClean="0"/>
              <a:t> – aircraft engine, which generates mechanical</a:t>
            </a:r>
            <a:r>
              <a:rPr lang="cs-CZ" sz="2400" dirty="0" smtClean="0"/>
              <a:t> </a:t>
            </a:r>
            <a:r>
              <a:rPr lang="cs-CZ" sz="2400" dirty="0" err="1" smtClean="0"/>
              <a:t>power</a:t>
            </a:r>
            <a:r>
              <a:rPr lang="en-US" sz="2400" dirty="0" smtClean="0"/>
              <a:t>;</a:t>
            </a:r>
          </a:p>
          <a:p>
            <a:pPr marL="1074738" lvl="0" indent="-533400" algn="just">
              <a:spcBef>
                <a:spcPts val="600"/>
              </a:spcBef>
              <a:buFont typeface="Wingdings" panose="05000000000000000000" pitchFamily="2" charset="2"/>
              <a:buChar char="Ø"/>
            </a:pPr>
            <a:r>
              <a:rPr lang="en-US" sz="2400" dirty="0" smtClean="0"/>
              <a:t>Air intake and flue gas outlet;</a:t>
            </a:r>
          </a:p>
          <a:p>
            <a:pPr marL="1074738" lvl="0" indent="-533400" algn="just">
              <a:spcBef>
                <a:spcPts val="600"/>
              </a:spcBef>
              <a:buFont typeface="Wingdings" panose="05000000000000000000" pitchFamily="2" charset="2"/>
              <a:buChar char="Ø"/>
            </a:pPr>
            <a:r>
              <a:rPr lang="en-US" sz="2400" dirty="0" smtClean="0"/>
              <a:t>Propeller (only piston engines or turboprop engines);</a:t>
            </a:r>
          </a:p>
          <a:p>
            <a:pPr marL="1074738" lvl="0" indent="-533400" algn="just">
              <a:spcBef>
                <a:spcPts val="600"/>
              </a:spcBef>
              <a:buFont typeface="Wingdings" panose="05000000000000000000" pitchFamily="2" charset="2"/>
              <a:buChar char="Ø"/>
            </a:pPr>
            <a:r>
              <a:rPr lang="en-US" sz="2400" dirty="0" smtClean="0"/>
              <a:t>Wheels and axles, thrust reversing devices and other.</a:t>
            </a:r>
          </a:p>
          <a:p>
            <a:pPr algn="just"/>
            <a:r>
              <a:rPr lang="en-US" sz="2400" dirty="0" smtClean="0"/>
              <a:t>The most used engines for transport airplanes can be distinguished by:</a:t>
            </a:r>
          </a:p>
          <a:p>
            <a:pPr marL="1074738" indent="-533400" algn="just">
              <a:spcBef>
                <a:spcPts val="600"/>
              </a:spcBef>
              <a:buFont typeface="Wingdings" panose="05000000000000000000" pitchFamily="2" charset="2"/>
              <a:buChar char="Ø"/>
            </a:pPr>
            <a:r>
              <a:rPr lang="en-US" sz="2400" dirty="0" smtClean="0"/>
              <a:t>Shaft (piston) engines with propeller </a:t>
            </a:r>
            <a:r>
              <a:rPr lang="en-US" sz="2400" b="1" dirty="0" smtClean="0"/>
              <a:t>– </a:t>
            </a:r>
            <a:r>
              <a:rPr lang="en-US" sz="2400" dirty="0" smtClean="0"/>
              <a:t>used on small airplanes only;</a:t>
            </a:r>
          </a:p>
          <a:p>
            <a:pPr marL="1074738" indent="-533400" algn="just">
              <a:spcBef>
                <a:spcPts val="600"/>
              </a:spcBef>
              <a:buFont typeface="Wingdings" panose="05000000000000000000" pitchFamily="2" charset="2"/>
              <a:buChar char="Ø"/>
            </a:pPr>
            <a:r>
              <a:rPr lang="en-US" sz="2400" dirty="0" smtClean="0"/>
              <a:t>Reaction engines – </a:t>
            </a:r>
            <a:r>
              <a:rPr lang="en-US" sz="2400" b="1" dirty="0" smtClean="0"/>
              <a:t>turbojet </a:t>
            </a:r>
            <a:r>
              <a:rPr lang="en-US" sz="2400" dirty="0" smtClean="0"/>
              <a:t>or</a:t>
            </a:r>
            <a:r>
              <a:rPr lang="en-US" sz="2400" b="1" dirty="0" smtClean="0"/>
              <a:t> turbofan;</a:t>
            </a:r>
          </a:p>
          <a:p>
            <a:pPr marL="1074738" indent="-533400" algn="just">
              <a:spcBef>
                <a:spcPts val="600"/>
              </a:spcBef>
              <a:buFont typeface="Wingdings" panose="05000000000000000000" pitchFamily="2" charset="2"/>
              <a:buChar char="Ø"/>
            </a:pPr>
            <a:r>
              <a:rPr lang="en-US" sz="2400" dirty="0" smtClean="0"/>
              <a:t>Combination</a:t>
            </a:r>
            <a:r>
              <a:rPr lang="en-US" sz="2400" b="1" dirty="0" smtClean="0"/>
              <a:t> – turboprop</a:t>
            </a:r>
            <a:r>
              <a:rPr lang="cs-CZ" sz="2400" b="1" dirty="0" smtClean="0"/>
              <a:t>.</a:t>
            </a:r>
          </a:p>
          <a:p>
            <a:pPr marL="541338" lvl="0" indent="-541338" algn="just">
              <a:buNone/>
            </a:pPr>
            <a:endParaRPr lang="cs-CZ"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1"/>
          <p:cNvSpPr>
            <a:spLocks noGrp="1"/>
          </p:cNvSpPr>
          <p:nvPr>
            <p:ph type="title"/>
          </p:nvPr>
        </p:nvSpPr>
        <p:spPr>
          <a:xfrm>
            <a:off x="836654" y="0"/>
            <a:ext cx="10515600" cy="1325563"/>
          </a:xfrm>
        </p:spPr>
        <p:txBody>
          <a:bodyPr/>
          <a:lstStyle/>
          <a:p>
            <a:r>
              <a:rPr lang="en-US" b="1" dirty="0" smtClean="0"/>
              <a:t>Propulsion unit</a:t>
            </a:r>
            <a:endParaRPr lang="en-US" b="1" dirty="0"/>
          </a:p>
        </p:txBody>
      </p:sp>
    </p:spTree>
    <p:extLst>
      <p:ext uri="{BB962C8B-B14F-4D97-AF65-F5344CB8AC3E}">
        <p14:creationId xmlns:p14="http://schemas.microsoft.com/office/powerpoint/2010/main" val="4132642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46112" y="495300"/>
            <a:ext cx="11037228" cy="5987663"/>
          </a:xfrm>
        </p:spPr>
        <p:txBody>
          <a:bodyPr>
            <a:noAutofit/>
          </a:bodyPr>
          <a:lstStyle/>
          <a:p>
            <a:pPr marL="0" indent="0">
              <a:buNone/>
              <a:defRPr/>
            </a:pPr>
            <a:r>
              <a:rPr lang="cs-CZ" sz="3600" b="1" dirty="0" smtClean="0"/>
              <a:t>   </a:t>
            </a:r>
            <a:r>
              <a:rPr lang="en-US" sz="3600" b="1" dirty="0" smtClean="0"/>
              <a:t>Turbojet</a:t>
            </a:r>
          </a:p>
          <a:p>
            <a:pPr marL="109537" indent="0" algn="just">
              <a:buFont typeface="Georgia" pitchFamily="18" charset="0"/>
              <a:buNone/>
              <a:defRPr/>
            </a:pPr>
            <a:r>
              <a:rPr lang="en-US" sz="2400" dirty="0" smtClean="0"/>
              <a:t>Its basis is the turbo compressor part. Part of the exhaust gases energy is converted into mechanical energy on the turbine shaft. With even engine running, turbine power is fully consumed to drive the compressor. The compressor provides the desired air mass flow rate of the turbo-compressor engine part and its</a:t>
            </a:r>
            <a:r>
              <a:rPr lang="cs-CZ" sz="2400" dirty="0" smtClean="0"/>
              <a:t> </a:t>
            </a:r>
            <a:r>
              <a:rPr lang="en-US" sz="2400" dirty="0" smtClean="0"/>
              <a:t>compressing to the desired value. The energy status of the gases (</a:t>
            </a:r>
            <a:r>
              <a:rPr lang="en-US" sz="2400" dirty="0"/>
              <a:t>exhaust </a:t>
            </a:r>
            <a:r>
              <a:rPr lang="en-US" sz="2400" dirty="0" smtClean="0"/>
              <a:t>gases) at the outlet is higher, the </a:t>
            </a:r>
            <a:r>
              <a:rPr lang="en-US" sz="2400" dirty="0"/>
              <a:t>exhaust gases </a:t>
            </a:r>
            <a:r>
              <a:rPr lang="en-US" sz="2400" dirty="0" smtClean="0"/>
              <a:t>provide part of the energy to accelerate the aircraft.</a:t>
            </a:r>
          </a:p>
          <a:p>
            <a:pPr marL="541338" lvl="0" indent="-541338" algn="just">
              <a:buNone/>
            </a:pPr>
            <a:endParaRPr lang="cs-CZ"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pic>
        <p:nvPicPr>
          <p:cNvPr id="10" name="Obrázek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19891" y="3294598"/>
            <a:ext cx="5804109" cy="2542321"/>
          </a:xfrm>
          <a:prstGeom prst="rect">
            <a:avLst/>
          </a:prstGeom>
        </p:spPr>
      </p:pic>
      <p:sp>
        <p:nvSpPr>
          <p:cNvPr id="11" name="Obdélník 10"/>
          <p:cNvSpPr/>
          <p:nvPr/>
        </p:nvSpPr>
        <p:spPr>
          <a:xfrm>
            <a:off x="8621580" y="4513599"/>
            <a:ext cx="2861760" cy="338554"/>
          </a:xfrm>
          <a:prstGeom prst="rect">
            <a:avLst/>
          </a:prstGeom>
        </p:spPr>
        <p:txBody>
          <a:bodyPr wrap="square">
            <a:spAutoFit/>
          </a:bodyPr>
          <a:lstStyle/>
          <a:p>
            <a:r>
              <a:rPr lang="cs-CZ" sz="800" dirty="0" err="1" smtClean="0"/>
              <a:t>Author</a:t>
            </a:r>
            <a:r>
              <a:rPr lang="cs-CZ" sz="800" dirty="0" smtClean="0"/>
              <a:t>: </a:t>
            </a:r>
            <a:r>
              <a:rPr lang="en-US" sz="800" dirty="0" smtClean="0"/>
              <a:t>CC </a:t>
            </a:r>
            <a:r>
              <a:rPr lang="en-US" sz="800" dirty="0"/>
              <a:t>BY 2.5, https://commons.wikimedia.org/w/index.php?curid=7586542</a:t>
            </a:r>
            <a:endParaRPr lang="cs-CZ" sz="800" dirty="0"/>
          </a:p>
        </p:txBody>
      </p:sp>
    </p:spTree>
    <p:extLst>
      <p:ext uri="{BB962C8B-B14F-4D97-AF65-F5344CB8AC3E}">
        <p14:creationId xmlns:p14="http://schemas.microsoft.com/office/powerpoint/2010/main" val="1316552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46112" y="292100"/>
            <a:ext cx="11037228" cy="5565223"/>
          </a:xfrm>
        </p:spPr>
        <p:txBody>
          <a:bodyPr>
            <a:noAutofit/>
          </a:bodyPr>
          <a:lstStyle/>
          <a:p>
            <a:pPr marL="0" indent="0">
              <a:buNone/>
              <a:defRPr/>
            </a:pPr>
            <a:r>
              <a:rPr lang="en-US" sz="3600" b="1" dirty="0" smtClean="0"/>
              <a:t>  Turbofan</a:t>
            </a:r>
          </a:p>
          <a:p>
            <a:pPr marL="0" indent="0" algn="just">
              <a:buNone/>
            </a:pPr>
            <a:r>
              <a:rPr lang="en-US" sz="2400" dirty="0" smtClean="0"/>
              <a:t>Turbofan is a type of aviation engine that works on a similar principle as a jet engine, that is, on the principle of action and reaction law. </a:t>
            </a:r>
            <a:r>
              <a:rPr lang="cs-CZ" sz="2400" dirty="0" smtClean="0"/>
              <a:t>In </a:t>
            </a:r>
            <a:r>
              <a:rPr lang="en-US" sz="2400" dirty="0" smtClean="0"/>
              <a:t>contrast</a:t>
            </a:r>
            <a:r>
              <a:rPr lang="cs-CZ" sz="2400" dirty="0" smtClean="0"/>
              <a:t> </a:t>
            </a:r>
            <a:r>
              <a:rPr lang="en-US" sz="2400" dirty="0" smtClean="0"/>
              <a:t>to the jet engine, it also contains a fan and a low-pressure compressor driven by another turbine. The air entering the engine is first pressed by the fan. Its part (given by bypass ratio) flows into the high-pressure part of the engine, but the rest flows through the so-called bypass channel. The engine thrust is caused by the effect of both gas streams.</a:t>
            </a:r>
          </a:p>
          <a:p>
            <a:pPr marL="0" indent="0" algn="just">
              <a:buNone/>
            </a:pPr>
            <a:endParaRPr lang="cs-CZ" sz="2400" dirty="0"/>
          </a:p>
          <a:p>
            <a:pPr marL="541338" lvl="0" indent="-541338" algn="just">
              <a:buNone/>
            </a:pPr>
            <a:endParaRPr lang="cs-CZ"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pic>
        <p:nvPicPr>
          <p:cNvPr id="10" name="Obrázek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81400" y="3128787"/>
            <a:ext cx="4053840" cy="2682415"/>
          </a:xfrm>
          <a:prstGeom prst="rect">
            <a:avLst/>
          </a:prstGeom>
        </p:spPr>
      </p:pic>
      <p:sp>
        <p:nvSpPr>
          <p:cNvPr id="11" name="Obdélník 10"/>
          <p:cNvSpPr/>
          <p:nvPr/>
        </p:nvSpPr>
        <p:spPr>
          <a:xfrm>
            <a:off x="7790905" y="5064175"/>
            <a:ext cx="3540035" cy="338554"/>
          </a:xfrm>
          <a:prstGeom prst="rect">
            <a:avLst/>
          </a:prstGeom>
        </p:spPr>
        <p:txBody>
          <a:bodyPr wrap="square">
            <a:spAutoFit/>
          </a:bodyPr>
          <a:lstStyle/>
          <a:p>
            <a:r>
              <a:rPr lang="cs-CZ" sz="800" dirty="0" err="1" smtClean="0"/>
              <a:t>Author</a:t>
            </a:r>
            <a:r>
              <a:rPr lang="cs-CZ" sz="800" dirty="0"/>
              <a:t>: K. </a:t>
            </a:r>
            <a:r>
              <a:rPr lang="cs-CZ" sz="800" dirty="0" err="1"/>
              <a:t>Aainsqatsi</a:t>
            </a:r>
            <a:r>
              <a:rPr lang="cs-CZ" sz="800" dirty="0"/>
              <a:t> – Vlastní dílo, CC BY-SA 3.0, https://commons.wikimedia.org/w/index.php?curid=4008470</a:t>
            </a:r>
          </a:p>
        </p:txBody>
      </p:sp>
    </p:spTree>
    <p:extLst>
      <p:ext uri="{BB962C8B-B14F-4D97-AF65-F5344CB8AC3E}">
        <p14:creationId xmlns:p14="http://schemas.microsoft.com/office/powerpoint/2010/main" val="243665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46112" y="715200"/>
            <a:ext cx="11037228" cy="4662063"/>
          </a:xfrm>
        </p:spPr>
        <p:txBody>
          <a:bodyPr>
            <a:noAutofit/>
          </a:bodyPr>
          <a:lstStyle/>
          <a:p>
            <a:pPr marL="0" indent="0" algn="just">
              <a:buNone/>
              <a:defRPr/>
            </a:pPr>
            <a:r>
              <a:rPr lang="en-US" sz="3600" b="1" dirty="0" smtClean="0"/>
              <a:t>  Turboprop</a:t>
            </a:r>
          </a:p>
          <a:p>
            <a:pPr marL="109537" indent="0" algn="just">
              <a:buFont typeface="Georgia" pitchFamily="18" charset="0"/>
              <a:buNone/>
              <a:defRPr/>
            </a:pPr>
            <a:r>
              <a:rPr lang="en-US" sz="2400" dirty="0" smtClean="0"/>
              <a:t>The </a:t>
            </a:r>
            <a:r>
              <a:rPr lang="en-US" sz="2400" dirty="0"/>
              <a:t>exhaust gases </a:t>
            </a:r>
            <a:r>
              <a:rPr lang="en-US" sz="2400" dirty="0" smtClean="0"/>
              <a:t>flow </a:t>
            </a:r>
            <a:r>
              <a:rPr lang="en-US" sz="2400" dirty="0"/>
              <a:t>from the turbocharger (generator) part transmits a substantial part of its energy to a low pressure turbine for propeller propulsion. The residual tensile </a:t>
            </a:r>
            <a:r>
              <a:rPr lang="en-US" sz="2400" dirty="0" smtClean="0"/>
              <a:t>force</a:t>
            </a:r>
            <a:r>
              <a:rPr lang="cs-CZ" sz="2400" dirty="0" smtClean="0"/>
              <a:t> </a:t>
            </a:r>
            <a:r>
              <a:rPr lang="en-US" sz="2400" dirty="0" smtClean="0"/>
              <a:t>of </a:t>
            </a:r>
            <a:r>
              <a:rPr lang="en-US" sz="2400" dirty="0"/>
              <a:t>the exhaust gases </a:t>
            </a:r>
            <a:r>
              <a:rPr lang="en-US" sz="2400" dirty="0" smtClean="0"/>
              <a:t>in </a:t>
            </a:r>
            <a:r>
              <a:rPr lang="en-US" sz="2400" dirty="0"/>
              <a:t>the outlet nozzle is very small. The tensile force of these motors is </a:t>
            </a:r>
            <a:r>
              <a:rPr lang="en-US" sz="2400" dirty="0" smtClean="0"/>
              <a:t>from</a:t>
            </a:r>
            <a:r>
              <a:rPr lang="cs-CZ" sz="2400" dirty="0" smtClean="0"/>
              <a:t> </a:t>
            </a:r>
            <a:r>
              <a:rPr lang="en-US" sz="2400" dirty="0" smtClean="0"/>
              <a:t>85-90</a:t>
            </a:r>
            <a:r>
              <a:rPr lang="en-US" sz="2400" dirty="0"/>
              <a:t>% created by propellers. Because the speed for maximum propeller efficiency is lower than that of the turbocharger rotor and propeller turbine, it is necessary to use a reducer</a:t>
            </a:r>
            <a:r>
              <a:rPr lang="en-US" sz="2400" dirty="0" smtClean="0"/>
              <a:t>.</a:t>
            </a:r>
            <a:endParaRPr lang="cs-CZ" sz="2400"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pic>
        <p:nvPicPr>
          <p:cNvPr id="10" name="Picture 2" descr="File:Turboprop operation-en.sv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7962" y="3275965"/>
            <a:ext cx="4681137" cy="272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bdélník 1"/>
          <p:cNvSpPr/>
          <p:nvPr/>
        </p:nvSpPr>
        <p:spPr>
          <a:xfrm>
            <a:off x="8465820" y="4036703"/>
            <a:ext cx="3063240" cy="461665"/>
          </a:xfrm>
          <a:prstGeom prst="rect">
            <a:avLst/>
          </a:prstGeom>
        </p:spPr>
        <p:txBody>
          <a:bodyPr wrap="square">
            <a:spAutoFit/>
          </a:bodyPr>
          <a:lstStyle/>
          <a:p>
            <a:r>
              <a:rPr lang="cs-CZ" sz="800" dirty="0" err="1" smtClean="0"/>
              <a:t>Author</a:t>
            </a:r>
            <a:r>
              <a:rPr lang="cs-CZ" sz="800" dirty="0"/>
              <a:t>: Turboprop_operation.png: </a:t>
            </a:r>
            <a:r>
              <a:rPr lang="cs-CZ" sz="800" dirty="0" err="1"/>
              <a:t>Emoscopesderivative</a:t>
            </a:r>
            <a:r>
              <a:rPr lang="cs-CZ" sz="800" dirty="0"/>
              <a:t> </a:t>
            </a:r>
            <a:r>
              <a:rPr lang="cs-CZ" sz="800" dirty="0" err="1"/>
              <a:t>work</a:t>
            </a:r>
            <a:r>
              <a:rPr lang="cs-CZ" sz="800" dirty="0"/>
              <a:t>: M0tty (talk) – Turboprop_operation.png, CC BY 2.5, https://commons.wikimedia.org/w/index.php?curid=7611409</a:t>
            </a:r>
          </a:p>
        </p:txBody>
      </p:sp>
    </p:spTree>
    <p:extLst>
      <p:ext uri="{BB962C8B-B14F-4D97-AF65-F5344CB8AC3E}">
        <p14:creationId xmlns:p14="http://schemas.microsoft.com/office/powerpoint/2010/main" val="170312060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1721</TotalTime>
  <Words>456</Words>
  <Application>Microsoft Office PowerPoint</Application>
  <PresentationFormat>Vlastní</PresentationFormat>
  <Paragraphs>22</Paragraphs>
  <Slides>5</Slides>
  <Notes>0</Notes>
  <HiddenSlides>0</HiddenSlides>
  <MMClips>0</MMClips>
  <ScaleCrop>false</ScaleCrop>
  <HeadingPairs>
    <vt:vector size="4" baseType="variant">
      <vt:variant>
        <vt:lpstr>Motiv</vt:lpstr>
      </vt:variant>
      <vt:variant>
        <vt:i4>1</vt:i4>
      </vt:variant>
      <vt:variant>
        <vt:lpstr>Nadpisy snímků</vt:lpstr>
      </vt:variant>
      <vt:variant>
        <vt:i4>5</vt:i4>
      </vt:variant>
    </vt:vector>
  </HeadingPairs>
  <TitlesOfParts>
    <vt:vector size="6" baseType="lpstr">
      <vt:lpstr>Motiv Office</vt:lpstr>
      <vt:lpstr>Air Transport Management and Technology: 7. Propulsion systems of airplanes</vt:lpstr>
      <vt:lpstr>Propulsion unit</vt:lpstr>
      <vt:lpstr>Prezentace aplikace PowerPoint</vt:lpstr>
      <vt:lpstr>Prezentace aplikace PowerPoint</vt:lpstr>
      <vt:lpstr>Prezentace aplikace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Bartuška Ladislav</cp:lastModifiedBy>
  <cp:revision>96</cp:revision>
  <dcterms:created xsi:type="dcterms:W3CDTF">2017-05-10T10:51:34Z</dcterms:created>
  <dcterms:modified xsi:type="dcterms:W3CDTF">2017-07-08T08:08:59Z</dcterms:modified>
</cp:coreProperties>
</file>