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78" r:id="rId5"/>
    <p:sldId id="274" r:id="rId6"/>
    <p:sldId id="279" r:id="rId7"/>
    <p:sldId id="280" r:id="rId8"/>
    <p:sldId id="275" r:id="rId9"/>
    <p:sldId id="281"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48" d="100"/>
          <a:sy n="48" d="100"/>
        </p:scale>
        <p:origin x="-120" y="-4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upload.wikimedia.org/wikipedia/commons/e/e8/Airbus_A300_cross_section.jpg"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upload.wikimedia.org/wikipedia/commons/2/20/Control_surfaces_on_airfoil.svg"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smtClean="0"/>
              <a:t>Air Transport Management and Technology:</a:t>
            </a:r>
            <a:br>
              <a:rPr lang="en-US" sz="3600" dirty="0" smtClean="0"/>
            </a:br>
            <a:r>
              <a:rPr lang="en-US" b="1" dirty="0" smtClean="0"/>
              <a:t>6. Basic designs of airplanes</a:t>
            </a:r>
            <a:endParaRPr lang="en-US" dirty="0"/>
          </a:p>
        </p:txBody>
      </p:sp>
      <p:sp>
        <p:nvSpPr>
          <p:cNvPr id="3" name="Podnadpis 2"/>
          <p:cNvSpPr>
            <a:spLocks noGrp="1"/>
          </p:cNvSpPr>
          <p:nvPr>
            <p:ph type="subTitle" idx="1"/>
          </p:nvPr>
        </p:nvSpPr>
        <p:spPr>
          <a:xfrm>
            <a:off x="1311965" y="3602038"/>
            <a:ext cx="9660835" cy="1655762"/>
          </a:xfrm>
        </p:spPr>
        <p:txBody>
          <a:bodyPr/>
          <a:lstStyle/>
          <a:p>
            <a:r>
              <a:rPr lang="en-US" b="1" dirty="0" smtClean="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7"/>
          <p:cNvSpPr>
            <a:spLocks noGrp="1"/>
          </p:cNvSpPr>
          <p:nvPr>
            <p:ph type="title"/>
          </p:nvPr>
        </p:nvSpPr>
        <p:spPr>
          <a:xfrm>
            <a:off x="787400" y="312370"/>
            <a:ext cx="10515600" cy="1325563"/>
          </a:xfrm>
        </p:spPr>
        <p:txBody>
          <a:bodyPr/>
          <a:lstStyle/>
          <a:p>
            <a:r>
              <a:rPr lang="en-US" b="1" dirty="0" smtClean="0"/>
              <a:t>Airplane components</a:t>
            </a:r>
            <a:endParaRPr lang="en-US" b="1" dirty="0"/>
          </a:p>
        </p:txBody>
      </p:sp>
      <p:sp>
        <p:nvSpPr>
          <p:cNvPr id="9" name="Obdélník 8"/>
          <p:cNvSpPr/>
          <p:nvPr/>
        </p:nvSpPr>
        <p:spPr>
          <a:xfrm>
            <a:off x="787400" y="1339126"/>
            <a:ext cx="10718800" cy="4247317"/>
          </a:xfrm>
          <a:prstGeom prst="rect">
            <a:avLst/>
          </a:prstGeom>
        </p:spPr>
        <p:txBody>
          <a:bodyPr wrap="square">
            <a:spAutoFit/>
          </a:bodyPr>
          <a:lstStyle/>
          <a:p>
            <a:pPr algn="just">
              <a:spcAft>
                <a:spcPts val="1200"/>
              </a:spcAft>
            </a:pPr>
            <a:r>
              <a:rPr lang="en-US" sz="2500" dirty="0" smtClean="0"/>
              <a:t>From a design point of view, the aircraft (transport airplane) can be divided into three relatively separate units:</a:t>
            </a:r>
          </a:p>
          <a:p>
            <a:pPr marL="1077913" indent="-450850" algn="just">
              <a:spcAft>
                <a:spcPts val="600"/>
              </a:spcAft>
              <a:buFont typeface="Wingdings" panose="05000000000000000000" pitchFamily="2" charset="2"/>
              <a:buChar char="Ø"/>
            </a:pPr>
            <a:r>
              <a:rPr lang="en-US" sz="2500" b="1" dirty="0" smtClean="0"/>
              <a:t>Airframe;</a:t>
            </a:r>
          </a:p>
          <a:p>
            <a:pPr marL="1077913" indent="-450850" algn="just">
              <a:spcAft>
                <a:spcPts val="600"/>
              </a:spcAft>
              <a:buFont typeface="Wingdings" panose="05000000000000000000" pitchFamily="2" charset="2"/>
              <a:buChar char="Ø"/>
            </a:pPr>
            <a:r>
              <a:rPr lang="en-US" sz="2500" b="1" dirty="0" smtClean="0"/>
              <a:t>Propulsion unit (system);</a:t>
            </a:r>
          </a:p>
          <a:p>
            <a:pPr marL="1077913" indent="-450850" algn="just">
              <a:spcAft>
                <a:spcPts val="600"/>
              </a:spcAft>
              <a:buFont typeface="Wingdings" panose="05000000000000000000" pitchFamily="2" charset="2"/>
              <a:buChar char="Ø"/>
            </a:pPr>
            <a:r>
              <a:rPr lang="en-US" altLang="cs-CZ" sz="2500" b="1" dirty="0" smtClean="0"/>
              <a:t>Equipment.</a:t>
            </a:r>
          </a:p>
          <a:p>
            <a:pPr algn="just">
              <a:spcAft>
                <a:spcPts val="1200"/>
              </a:spcAft>
            </a:pPr>
            <a:r>
              <a:rPr lang="en-US" altLang="cs-CZ" sz="2500" dirty="0" smtClean="0"/>
              <a:t>These basic units are further divided into:</a:t>
            </a:r>
          </a:p>
          <a:p>
            <a:pPr marL="342900" indent="-342900" algn="just">
              <a:spcAft>
                <a:spcPts val="600"/>
              </a:spcAft>
              <a:buFont typeface="Wingdings" panose="05000000000000000000" pitchFamily="2" charset="2"/>
              <a:buChar char="Ø"/>
            </a:pPr>
            <a:r>
              <a:rPr lang="en-US" altLang="cs-CZ" sz="2500" dirty="0" smtClean="0"/>
              <a:t>Assemblies that perform the function of basic units;</a:t>
            </a:r>
          </a:p>
          <a:p>
            <a:pPr marL="342900" indent="-342900" algn="just">
              <a:spcAft>
                <a:spcPts val="600"/>
              </a:spcAft>
              <a:buFont typeface="Wingdings" panose="05000000000000000000" pitchFamily="2" charset="2"/>
              <a:buChar char="Ø"/>
            </a:pPr>
            <a:r>
              <a:rPr lang="en-US" altLang="cs-CZ" sz="2500" dirty="0" smtClean="0"/>
              <a:t>Separate functional circuits;</a:t>
            </a:r>
          </a:p>
          <a:p>
            <a:pPr marL="342900" indent="-342900" algn="just">
              <a:spcAft>
                <a:spcPts val="600"/>
              </a:spcAft>
              <a:buFont typeface="Wingdings" panose="05000000000000000000" pitchFamily="2" charset="2"/>
              <a:buChar char="Ø"/>
            </a:pPr>
            <a:r>
              <a:rPr lang="en-US" altLang="cs-CZ" sz="2500" dirty="0" smtClean="0"/>
              <a:t>Aircraft systems (for example hydraulic, electrical system, etc.).</a:t>
            </a:r>
            <a:endParaRPr lang="en-US" altLang="cs-CZ" sz="2500" dirty="0"/>
          </a:p>
        </p:txBody>
      </p:sp>
    </p:spTree>
    <p:extLst>
      <p:ext uri="{BB962C8B-B14F-4D97-AF65-F5344CB8AC3E}">
        <p14:creationId xmlns:p14="http://schemas.microsoft.com/office/powerpoint/2010/main" val="806203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cs-CZ" b="1" dirty="0" err="1" smtClean="0"/>
              <a:t>Airframe</a:t>
            </a:r>
            <a:endParaRPr lang="cs-CZ" b="1" dirty="0"/>
          </a:p>
        </p:txBody>
      </p:sp>
      <p:pic>
        <p:nvPicPr>
          <p:cNvPr id="9" name="Picture 2"/>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4406242" y="311149"/>
            <a:ext cx="6826856" cy="51219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Obdélník 9"/>
          <p:cNvSpPr/>
          <p:nvPr/>
        </p:nvSpPr>
        <p:spPr>
          <a:xfrm>
            <a:off x="590303" y="2167711"/>
            <a:ext cx="10718800" cy="2323713"/>
          </a:xfrm>
          <a:prstGeom prst="rect">
            <a:avLst/>
          </a:prstGeom>
        </p:spPr>
        <p:txBody>
          <a:bodyPr wrap="square">
            <a:spAutoFit/>
          </a:bodyPr>
          <a:lstStyle/>
          <a:p>
            <a:pPr marL="457200" indent="-457200" algn="just">
              <a:spcAft>
                <a:spcPts val="600"/>
              </a:spcAft>
              <a:buFont typeface="Wingdings" panose="05000000000000000000" pitchFamily="2" charset="2"/>
              <a:buChar char="Ø"/>
            </a:pPr>
            <a:r>
              <a:rPr lang="en-US" sz="2500" dirty="0" smtClean="0"/>
              <a:t>Fuselage</a:t>
            </a:r>
          </a:p>
          <a:p>
            <a:pPr marL="457200" indent="-457200" algn="just">
              <a:spcAft>
                <a:spcPts val="600"/>
              </a:spcAft>
              <a:buFont typeface="Wingdings" panose="05000000000000000000" pitchFamily="2" charset="2"/>
              <a:buChar char="Ø"/>
            </a:pPr>
            <a:r>
              <a:rPr lang="en-US" sz="2500" dirty="0" smtClean="0"/>
              <a:t>Landing gear</a:t>
            </a:r>
          </a:p>
          <a:p>
            <a:pPr marL="457200" indent="-457200" algn="just">
              <a:spcAft>
                <a:spcPts val="600"/>
              </a:spcAft>
              <a:buFont typeface="Wingdings" panose="05000000000000000000" pitchFamily="2" charset="2"/>
              <a:buChar char="Ø"/>
            </a:pPr>
            <a:r>
              <a:rPr lang="en-US" sz="2500" dirty="0" smtClean="0"/>
              <a:t>Lifting surface (wings)</a:t>
            </a:r>
          </a:p>
          <a:p>
            <a:pPr marL="457200" indent="-457200" algn="just">
              <a:spcAft>
                <a:spcPts val="600"/>
              </a:spcAft>
              <a:buFont typeface="Wingdings" panose="05000000000000000000" pitchFamily="2" charset="2"/>
              <a:buChar char="Ø"/>
            </a:pPr>
            <a:r>
              <a:rPr lang="en-US" sz="2500" dirty="0" smtClean="0"/>
              <a:t>Tail surfaces</a:t>
            </a:r>
          </a:p>
          <a:p>
            <a:pPr algn="just">
              <a:spcAft>
                <a:spcPts val="600"/>
              </a:spcAft>
            </a:pPr>
            <a:endParaRPr lang="cs-CZ" sz="2500" dirty="0" smtClean="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en-US" b="1" dirty="0" smtClean="0"/>
              <a:t>Fuselage</a:t>
            </a:r>
            <a:endParaRPr lang="en-US" b="1" dirty="0"/>
          </a:p>
        </p:txBody>
      </p:sp>
      <p:pic>
        <p:nvPicPr>
          <p:cNvPr id="9" name="Picture 10" descr="File:Airbus A300 cross section.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61560" y="1385071"/>
            <a:ext cx="2934056" cy="2049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ástupný symbol pro obsah 2"/>
          <p:cNvSpPr txBox="1">
            <a:spLocks/>
          </p:cNvSpPr>
          <p:nvPr/>
        </p:nvSpPr>
        <p:spPr>
          <a:xfrm>
            <a:off x="743098" y="1324111"/>
            <a:ext cx="7493928" cy="45543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dirty="0" smtClean="0"/>
              <a:t>The central part of the aircraft, usually with a circular or oval profile (</a:t>
            </a:r>
            <a:r>
              <a:rPr lang="en-US" sz="2400" dirty="0" err="1" smtClean="0"/>
              <a:t>monocoque</a:t>
            </a:r>
            <a:r>
              <a:rPr lang="en-US" sz="2400" dirty="0" smtClean="0"/>
              <a:t>), providing, inter alia:</a:t>
            </a:r>
          </a:p>
          <a:p>
            <a:pPr algn="just">
              <a:buFont typeface="Wingdings" panose="05000000000000000000" pitchFamily="2" charset="2"/>
              <a:buChar char="Ø"/>
            </a:pPr>
            <a:r>
              <a:rPr lang="en-US" sz="2400" dirty="0" smtClean="0"/>
              <a:t>Structural connectivity of main lifting surfaces and tail surfaces into one single unit;</a:t>
            </a:r>
          </a:p>
          <a:p>
            <a:pPr algn="just">
              <a:buFont typeface="Wingdings" panose="05000000000000000000" pitchFamily="2" charset="2"/>
              <a:buChar char="Ø"/>
            </a:pPr>
            <a:r>
              <a:rPr lang="en-US" sz="2400" dirty="0" smtClean="0"/>
              <a:t>Location of other aircraft systems, avionics, equipment and aggregates;</a:t>
            </a:r>
          </a:p>
          <a:p>
            <a:pPr algn="just">
              <a:buFont typeface="Wingdings" panose="05000000000000000000" pitchFamily="2" charset="2"/>
              <a:buChar char="Ø"/>
            </a:pPr>
            <a:r>
              <a:rPr lang="en-US" sz="2400" dirty="0" smtClean="0"/>
              <a:t>Environment for the placement of passengers, crew and cargo - for airplanes, the fuselage is equipped with a pressurized cabin (flights above 3000 meters above sea level);</a:t>
            </a:r>
          </a:p>
          <a:p>
            <a:pPr algn="just">
              <a:buFont typeface="Wingdings" panose="05000000000000000000" pitchFamily="2" charset="2"/>
              <a:buChar char="Ø"/>
            </a:pPr>
            <a:r>
              <a:rPr lang="en-US" sz="2400" dirty="0" smtClean="0"/>
              <a:t>Transfer and distribution of payload on the airplane.</a:t>
            </a:r>
          </a:p>
        </p:txBody>
      </p:sp>
      <p:pic>
        <p:nvPicPr>
          <p:cNvPr id="11" name="Picture 14" descr="C:\Users\Owner\Desktop\Bez názvu 2.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99094" y="3601262"/>
            <a:ext cx="2058988" cy="201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08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500"/>
                                  </p:stCondLst>
                                  <p:childTnLst>
                                    <p:set>
                                      <p:cBhvr>
                                        <p:cTn id="6" dur="1" fill="hold">
                                          <p:stCondLst>
                                            <p:cond delay="0"/>
                                          </p:stCondLst>
                                        </p:cTn>
                                        <p:tgtEl>
                                          <p:spTgt spid="9"/>
                                        </p:tgtEl>
                                        <p:attrNameLst>
                                          <p:attrName>style.visibility</p:attrName>
                                        </p:attrNameLst>
                                      </p:cBhvr>
                                      <p:to>
                                        <p:strVal val="visible"/>
                                      </p:to>
                                    </p:set>
                                  </p:childTnLst>
                                </p:cTn>
                              </p:par>
                              <p:par>
                                <p:cTn id="7" presetID="4" presetClass="entr" presetSubtype="16"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box(in)">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1" y="1058100"/>
            <a:ext cx="11527411" cy="4839780"/>
          </a:xfrm>
        </p:spPr>
        <p:txBody>
          <a:bodyPr>
            <a:noAutofit/>
          </a:bodyPr>
          <a:lstStyle/>
          <a:p>
            <a:pPr>
              <a:lnSpc>
                <a:spcPct val="114000"/>
              </a:lnSpc>
              <a:spcBef>
                <a:spcPts val="600"/>
              </a:spcBef>
            </a:pPr>
            <a:r>
              <a:rPr lang="en-US" altLang="cs-CZ" sz="2200" dirty="0" smtClean="0"/>
              <a:t>Lifting surfaces are commonly designated by the term </a:t>
            </a:r>
            <a:r>
              <a:rPr lang="en-US" altLang="cs-CZ" sz="2200" b="1" dirty="0" smtClean="0"/>
              <a:t>wing.</a:t>
            </a:r>
          </a:p>
          <a:p>
            <a:pPr>
              <a:lnSpc>
                <a:spcPct val="114000"/>
              </a:lnSpc>
              <a:spcBef>
                <a:spcPts val="600"/>
              </a:spcBef>
            </a:pPr>
            <a:r>
              <a:rPr lang="en-US" altLang="cs-CZ" sz="2200" dirty="0" smtClean="0"/>
              <a:t>A </a:t>
            </a:r>
            <a:r>
              <a:rPr lang="en-US" altLang="cs-CZ" sz="2200" b="1" dirty="0" smtClean="0"/>
              <a:t>lift force </a:t>
            </a:r>
            <a:r>
              <a:rPr lang="en-US" altLang="cs-CZ" sz="2200" b="1" i="1" dirty="0" smtClean="0"/>
              <a:t>Y </a:t>
            </a:r>
            <a:r>
              <a:rPr lang="en-US" altLang="cs-CZ" sz="2200" dirty="0" smtClean="0"/>
              <a:t>is generated on the wing.</a:t>
            </a:r>
          </a:p>
          <a:p>
            <a:pPr>
              <a:lnSpc>
                <a:spcPct val="114000"/>
              </a:lnSpc>
              <a:spcBef>
                <a:spcPts val="600"/>
              </a:spcBef>
            </a:pPr>
            <a:r>
              <a:rPr lang="en-US" altLang="cs-CZ" sz="2200" dirty="0" smtClean="0"/>
              <a:t>The wing is provided with systems that are functionally associated with it (see. Figure).</a:t>
            </a:r>
            <a:endParaRPr lang="en-US" altLang="cs-CZ" sz="2200" b="1" i="1" dirty="0" smtClean="0"/>
          </a:p>
          <a:p>
            <a:pPr>
              <a:lnSpc>
                <a:spcPct val="114000"/>
              </a:lnSpc>
              <a:spcBef>
                <a:spcPts val="600"/>
              </a:spcBef>
            </a:pPr>
            <a:endParaRPr lang="en-US" altLang="cs-CZ" sz="2200" b="1" i="1" dirty="0" smtClean="0"/>
          </a:p>
          <a:p>
            <a:pPr>
              <a:lnSpc>
                <a:spcPct val="114000"/>
              </a:lnSpc>
              <a:spcBef>
                <a:spcPts val="600"/>
              </a:spcBef>
            </a:pPr>
            <a:endParaRPr lang="en-US" altLang="cs-CZ" sz="2200" b="1" i="1" dirty="0" smtClean="0"/>
          </a:p>
          <a:p>
            <a:pPr>
              <a:lnSpc>
                <a:spcPct val="114000"/>
              </a:lnSpc>
              <a:spcBef>
                <a:spcPts val="600"/>
              </a:spcBef>
            </a:pPr>
            <a:endParaRPr lang="en-US" altLang="cs-CZ" sz="2200" b="1" i="1" dirty="0" smtClean="0"/>
          </a:p>
          <a:p>
            <a:pPr>
              <a:lnSpc>
                <a:spcPct val="114000"/>
              </a:lnSpc>
              <a:spcBef>
                <a:spcPts val="600"/>
              </a:spcBef>
            </a:pPr>
            <a:endParaRPr lang="en-US" altLang="cs-CZ" sz="2200" b="1" i="1" dirty="0" smtClean="0"/>
          </a:p>
          <a:p>
            <a:pPr marL="0" indent="0">
              <a:lnSpc>
                <a:spcPct val="114000"/>
              </a:lnSpc>
              <a:spcBef>
                <a:spcPts val="600"/>
              </a:spcBef>
              <a:buNone/>
            </a:pPr>
            <a:endParaRPr lang="en-US" altLang="cs-CZ" sz="2200" b="1" i="1" dirty="0" smtClean="0"/>
          </a:p>
          <a:p>
            <a:pPr marL="0" indent="0">
              <a:lnSpc>
                <a:spcPct val="114000"/>
              </a:lnSpc>
              <a:spcBef>
                <a:spcPts val="600"/>
              </a:spcBef>
              <a:buNone/>
            </a:pPr>
            <a:r>
              <a:rPr lang="en-US" altLang="cs-CZ" sz="2200" b="1" dirty="0" smtClean="0"/>
              <a:t>Wing Mechanization</a:t>
            </a:r>
            <a:r>
              <a:rPr lang="en-US" altLang="cs-CZ" sz="2200" dirty="0" smtClean="0"/>
              <a:t> - A system of movable elements that are controlled either by the pilot or automatically. Other functional surfaces situated on the wings are control</a:t>
            </a:r>
            <a:r>
              <a:rPr lang="cs-CZ" altLang="cs-CZ" sz="2200" dirty="0" smtClean="0"/>
              <a:t>l</a:t>
            </a:r>
            <a:r>
              <a:rPr lang="en-US" altLang="cs-CZ" sz="2200" dirty="0" err="1" smtClean="0"/>
              <a:t>ed</a:t>
            </a:r>
            <a:r>
              <a:rPr lang="en-US" altLang="cs-CZ" sz="2200" dirty="0" smtClean="0"/>
              <a:t> by this mechanization.</a:t>
            </a:r>
          </a:p>
          <a:p>
            <a:pPr>
              <a:lnSpc>
                <a:spcPct val="114000"/>
              </a:lnSpc>
            </a:pPr>
            <a:endParaRPr lang="en-US" altLang="cs-CZ" sz="2400" dirty="0" smtClean="0"/>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66951"/>
            <a:ext cx="10515600" cy="1325563"/>
          </a:xfrm>
        </p:spPr>
        <p:txBody>
          <a:bodyPr/>
          <a:lstStyle/>
          <a:p>
            <a:r>
              <a:rPr lang="en-US" b="1" dirty="0" smtClean="0"/>
              <a:t>Lifting surfaces</a:t>
            </a:r>
            <a:endParaRPr lang="en-US" b="1" dirty="0"/>
          </a:p>
        </p:txBody>
      </p:sp>
      <p:pic>
        <p:nvPicPr>
          <p:cNvPr id="9" name="Picture 6" descr="Soubor:Control surfaces on airfoil.sv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6638" y="2448633"/>
            <a:ext cx="5781075" cy="2456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délník 1"/>
          <p:cNvSpPr/>
          <p:nvPr/>
        </p:nvSpPr>
        <p:spPr>
          <a:xfrm>
            <a:off x="8039100" y="2828836"/>
            <a:ext cx="3512820" cy="707886"/>
          </a:xfrm>
          <a:prstGeom prst="rect">
            <a:avLst/>
          </a:prstGeom>
        </p:spPr>
        <p:txBody>
          <a:bodyPr wrap="square">
            <a:spAutoFit/>
          </a:bodyPr>
          <a:lstStyle/>
          <a:p>
            <a:r>
              <a:rPr lang="cs-CZ" sz="1000" dirty="0" err="1" smtClean="0"/>
              <a:t>Author</a:t>
            </a:r>
            <a:r>
              <a:rPr lang="cs-CZ" sz="1000" dirty="0"/>
              <a:t>: Arne </a:t>
            </a:r>
            <a:r>
              <a:rPr lang="cs-CZ" sz="1000" dirty="0" err="1"/>
              <a:t>Nordmann</a:t>
            </a:r>
            <a:r>
              <a:rPr lang="cs-CZ" sz="1000" dirty="0"/>
              <a:t> (</a:t>
            </a:r>
            <a:r>
              <a:rPr lang="cs-CZ" sz="1000" dirty="0" err="1"/>
              <a:t>user:norro</a:t>
            </a:r>
            <a:r>
              <a:rPr lang="cs-CZ" sz="1000" dirty="0"/>
              <a:t>), </a:t>
            </a:r>
            <a:r>
              <a:rPr lang="cs-CZ" sz="1000" dirty="0" smtClean="0"/>
              <a:t>2006, </a:t>
            </a:r>
            <a:r>
              <a:rPr lang="cs-CZ" sz="1000" dirty="0" err="1"/>
              <a:t>Illustration</a:t>
            </a:r>
            <a:r>
              <a:rPr lang="cs-CZ" sz="1000" dirty="0"/>
              <a:t> </a:t>
            </a:r>
            <a:r>
              <a:rPr lang="cs-CZ" sz="1000" dirty="0" err="1"/>
              <a:t>based</a:t>
            </a:r>
            <a:r>
              <a:rPr lang="cs-CZ" sz="1000" dirty="0"/>
              <a:t> on </a:t>
            </a:r>
            <a:r>
              <a:rPr lang="cs-CZ" sz="1000" dirty="0" err="1"/>
              <a:t>the</a:t>
            </a:r>
            <a:r>
              <a:rPr lang="cs-CZ" sz="1000" dirty="0"/>
              <a:t> </a:t>
            </a:r>
            <a:r>
              <a:rPr lang="cs-CZ" sz="1000" dirty="0" err="1"/>
              <a:t>illustration</a:t>
            </a:r>
            <a:r>
              <a:rPr lang="cs-CZ" sz="1000" dirty="0"/>
              <a:t> </a:t>
            </a:r>
            <a:r>
              <a:rPr lang="cs-CZ" sz="1000" dirty="0" err="1"/>
              <a:t>Image:PlaneWing.png</a:t>
            </a:r>
            <a:r>
              <a:rPr lang="cs-CZ" sz="1000" dirty="0"/>
              <a:t> </a:t>
            </a:r>
            <a:r>
              <a:rPr lang="cs-CZ" sz="1000" dirty="0" err="1"/>
              <a:t>of</a:t>
            </a:r>
            <a:r>
              <a:rPr lang="cs-CZ" sz="1000" dirty="0"/>
              <a:t> Piotr </a:t>
            </a:r>
            <a:r>
              <a:rPr lang="cs-CZ" sz="1000" dirty="0" err="1"/>
              <a:t>Jaworski</a:t>
            </a:r>
            <a:r>
              <a:rPr lang="cs-CZ" sz="1000" dirty="0"/>
              <a:t> (</a:t>
            </a:r>
            <a:r>
              <a:rPr lang="cs-CZ" sz="1000" dirty="0" err="1"/>
              <a:t>PioM</a:t>
            </a:r>
            <a:r>
              <a:rPr lang="cs-CZ" sz="1000" dirty="0"/>
              <a:t>)., CC BY-SA 3.0, https://commons.wikimedia.org/w/index.php?curid=1390944</a:t>
            </a:r>
          </a:p>
        </p:txBody>
      </p:sp>
    </p:spTree>
    <p:extLst>
      <p:ext uri="{BB962C8B-B14F-4D97-AF65-F5344CB8AC3E}">
        <p14:creationId xmlns:p14="http://schemas.microsoft.com/office/powerpoint/2010/main" val="225535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058100"/>
            <a:ext cx="11151528" cy="4839780"/>
          </a:xfrm>
        </p:spPr>
        <p:txBody>
          <a:bodyPr>
            <a:noAutofit/>
          </a:bodyPr>
          <a:lstStyle/>
          <a:p>
            <a:pPr>
              <a:lnSpc>
                <a:spcPct val="114000"/>
              </a:lnSpc>
              <a:spcBef>
                <a:spcPts val="600"/>
              </a:spcBef>
            </a:pPr>
            <a:endParaRPr lang="cs-CZ" altLang="cs-CZ" sz="2400" dirty="0" smtClean="0"/>
          </a:p>
          <a:p>
            <a:pPr>
              <a:lnSpc>
                <a:spcPct val="114000"/>
              </a:lnSpc>
            </a:pPr>
            <a:endParaRPr lang="cs-CZ" altLang="cs-CZ" sz="2400" dirty="0"/>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01094" y="257451"/>
            <a:ext cx="10515600" cy="1325563"/>
          </a:xfrm>
        </p:spPr>
        <p:txBody>
          <a:bodyPr/>
          <a:lstStyle/>
          <a:p>
            <a:r>
              <a:rPr lang="en-US" b="1" dirty="0" smtClean="0"/>
              <a:t>Functional surfaces on wings</a:t>
            </a:r>
            <a:endParaRPr lang="en-US" b="1" dirty="0"/>
          </a:p>
        </p:txBody>
      </p:sp>
      <p:sp>
        <p:nvSpPr>
          <p:cNvPr id="10" name="Zástupný symbol pro obsah 2"/>
          <p:cNvSpPr txBox="1">
            <a:spLocks/>
          </p:cNvSpPr>
          <p:nvPr/>
        </p:nvSpPr>
        <p:spPr>
          <a:xfrm>
            <a:off x="621372" y="1441487"/>
            <a:ext cx="11151528" cy="48397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4000"/>
              </a:lnSpc>
              <a:spcBef>
                <a:spcPts val="600"/>
              </a:spcBef>
            </a:pPr>
            <a:r>
              <a:rPr lang="en-US" altLang="cs-CZ" sz="2400" b="1" dirty="0" smtClean="0"/>
              <a:t>Winglets (1)</a:t>
            </a:r>
            <a:r>
              <a:rPr lang="en-US" altLang="cs-CZ" sz="2400" dirty="0" smtClean="0"/>
              <a:t> - are extensions of fixed wing that encourage more efficient use of lift force exerted on the ends of the wings.</a:t>
            </a:r>
          </a:p>
          <a:p>
            <a:pPr algn="just">
              <a:lnSpc>
                <a:spcPct val="114000"/>
              </a:lnSpc>
              <a:spcBef>
                <a:spcPts val="600"/>
              </a:spcBef>
            </a:pPr>
            <a:r>
              <a:rPr lang="en-US" altLang="cs-CZ" sz="2400" b="1" dirty="0" smtClean="0"/>
              <a:t>Ailerons (2,3)</a:t>
            </a:r>
            <a:r>
              <a:rPr lang="en-US" altLang="cs-CZ" sz="2400" dirty="0" smtClean="0"/>
              <a:t> - are a hinged flight control surfaces used in pairs to control the aircraft in roll (or movement around the aircraft's longitudinal axis). </a:t>
            </a:r>
          </a:p>
          <a:p>
            <a:pPr algn="just">
              <a:lnSpc>
                <a:spcPct val="114000"/>
              </a:lnSpc>
              <a:spcBef>
                <a:spcPts val="600"/>
              </a:spcBef>
            </a:pPr>
            <a:r>
              <a:rPr lang="en-US" altLang="cs-CZ" sz="2400" dirty="0" smtClean="0"/>
              <a:t>Pods for flaps (4) - streamlining the flap track mechanisms.</a:t>
            </a:r>
          </a:p>
          <a:p>
            <a:pPr algn="just">
              <a:lnSpc>
                <a:spcPct val="114000"/>
              </a:lnSpc>
              <a:spcBef>
                <a:spcPts val="600"/>
              </a:spcBef>
            </a:pPr>
            <a:r>
              <a:rPr lang="en-US" altLang="cs-CZ" sz="2400" dirty="0" smtClean="0"/>
              <a:t>Krueger flaps (5) - lift enhancement devices that may be fitted to the leading edge of an aircraft wing.</a:t>
            </a:r>
          </a:p>
          <a:p>
            <a:pPr algn="just">
              <a:lnSpc>
                <a:spcPct val="114000"/>
              </a:lnSpc>
              <a:spcBef>
                <a:spcPts val="600"/>
              </a:spcBef>
            </a:pPr>
            <a:r>
              <a:rPr lang="en-US" altLang="cs-CZ" sz="2400" b="1" dirty="0" smtClean="0"/>
              <a:t>Slats (6) </a:t>
            </a:r>
            <a:r>
              <a:rPr lang="en-US" altLang="cs-CZ" sz="2400" dirty="0" smtClean="0"/>
              <a:t>- aerodynamic surfaces on the leading edge of the wings of fixed-wing aircraft which, when deployed, allow the wing to operate at a higher angle of attack.</a:t>
            </a:r>
          </a:p>
          <a:p>
            <a:pPr marL="0" indent="0">
              <a:lnSpc>
                <a:spcPct val="114000"/>
              </a:lnSpc>
              <a:spcBef>
                <a:spcPts val="600"/>
              </a:spcBef>
              <a:buNone/>
            </a:pPr>
            <a:endParaRPr lang="cs-CZ" altLang="cs-CZ" sz="2400" dirty="0"/>
          </a:p>
          <a:p>
            <a:pPr marL="0" indent="0">
              <a:lnSpc>
                <a:spcPct val="114000"/>
              </a:lnSpc>
              <a:spcBef>
                <a:spcPts val="600"/>
              </a:spcBef>
              <a:buNone/>
            </a:pPr>
            <a:endParaRPr lang="cs-CZ" altLang="cs-CZ" sz="2400" dirty="0" smtClean="0"/>
          </a:p>
          <a:p>
            <a:pPr>
              <a:lnSpc>
                <a:spcPct val="114000"/>
              </a:lnSpc>
            </a:pPr>
            <a:endParaRPr lang="cs-CZ" altLang="cs-CZ" sz="2400" dirty="0" smtClean="0"/>
          </a:p>
          <a:p>
            <a:pPr marL="541338" indent="-541338" algn="just">
              <a:buFont typeface="Arial" panose="020B0604020202020204" pitchFamily="34" charset="0"/>
              <a:buNone/>
            </a:pPr>
            <a:endParaRPr lang="cs-CZ" sz="2400" dirty="0"/>
          </a:p>
        </p:txBody>
      </p:sp>
    </p:spTree>
    <p:extLst>
      <p:ext uri="{BB962C8B-B14F-4D97-AF65-F5344CB8AC3E}">
        <p14:creationId xmlns:p14="http://schemas.microsoft.com/office/powerpoint/2010/main" val="2186678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058100"/>
            <a:ext cx="11151528" cy="4839780"/>
          </a:xfrm>
        </p:spPr>
        <p:txBody>
          <a:bodyPr>
            <a:noAutofit/>
          </a:bodyPr>
          <a:lstStyle/>
          <a:p>
            <a:pPr>
              <a:lnSpc>
                <a:spcPct val="114000"/>
              </a:lnSpc>
              <a:spcBef>
                <a:spcPts val="600"/>
              </a:spcBef>
            </a:pPr>
            <a:endParaRPr lang="cs-CZ" altLang="cs-CZ" sz="2400" dirty="0" smtClean="0"/>
          </a:p>
          <a:p>
            <a:pPr>
              <a:lnSpc>
                <a:spcPct val="114000"/>
              </a:lnSpc>
            </a:pPr>
            <a:endParaRPr lang="cs-CZ" altLang="cs-CZ" sz="2400" dirty="0"/>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23954" y="303171"/>
            <a:ext cx="10515600" cy="1325563"/>
          </a:xfrm>
        </p:spPr>
        <p:txBody>
          <a:bodyPr/>
          <a:lstStyle/>
          <a:p>
            <a:r>
              <a:rPr lang="en-US" b="1" dirty="0"/>
              <a:t>Functional surfaces on wings</a:t>
            </a:r>
            <a:endParaRPr lang="cs-CZ" b="1" dirty="0"/>
          </a:p>
        </p:txBody>
      </p:sp>
      <p:sp>
        <p:nvSpPr>
          <p:cNvPr id="10" name="Zástupný symbol pro obsah 2"/>
          <p:cNvSpPr txBox="1">
            <a:spLocks/>
          </p:cNvSpPr>
          <p:nvPr/>
        </p:nvSpPr>
        <p:spPr>
          <a:xfrm>
            <a:off x="621372" y="1658530"/>
            <a:ext cx="11151528" cy="44017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4000"/>
              </a:lnSpc>
              <a:spcBef>
                <a:spcPts val="600"/>
              </a:spcBef>
            </a:pPr>
            <a:r>
              <a:rPr lang="en-US" altLang="cs-CZ" sz="2400" b="1" dirty="0" smtClean="0"/>
              <a:t>Flaps (7, 8) </a:t>
            </a:r>
            <a:r>
              <a:rPr lang="en-US" altLang="cs-CZ" sz="2400" dirty="0" smtClean="0"/>
              <a:t>- Sliding devices on the wing of the airplane to increase lift at low speeds, especially in the take-off and landing phase of flight.</a:t>
            </a:r>
          </a:p>
          <a:p>
            <a:pPr algn="just">
              <a:lnSpc>
                <a:spcPct val="114000"/>
              </a:lnSpc>
              <a:spcBef>
                <a:spcPts val="600"/>
              </a:spcBef>
            </a:pPr>
            <a:r>
              <a:rPr lang="en-US" altLang="cs-CZ" sz="2400" b="1" dirty="0" smtClean="0"/>
              <a:t>Spoiler (9) </a:t>
            </a:r>
            <a:r>
              <a:rPr lang="en-US" altLang="cs-CZ" sz="2400" dirty="0" smtClean="0"/>
              <a:t>- A hinged plate on the upper surface of the wings, which serves to reduce lift </a:t>
            </a:r>
            <a:r>
              <a:rPr lang="en-US" sz="2400" dirty="0" smtClean="0"/>
              <a:t>in a controlled way</a:t>
            </a:r>
            <a:r>
              <a:rPr lang="en-US" altLang="cs-CZ" sz="2400" dirty="0" smtClean="0"/>
              <a:t>. By so doing, the spoiler creates a controlled stall over the portion of the wing behind it, greatly reducing the lift of that wing section. It is especially useful for landing when, due to reduced lift, the aircraft touches the  runway more firmly and pushes the landing gear to surface.</a:t>
            </a:r>
          </a:p>
          <a:p>
            <a:pPr algn="just">
              <a:lnSpc>
                <a:spcPct val="114000"/>
              </a:lnSpc>
              <a:spcBef>
                <a:spcPts val="600"/>
              </a:spcBef>
            </a:pPr>
            <a:r>
              <a:rPr lang="en-US" altLang="cs-CZ" sz="2400" b="1" dirty="0" smtClean="0"/>
              <a:t>Aerodynamic brake (10) </a:t>
            </a:r>
            <a:r>
              <a:rPr lang="en-US" altLang="cs-CZ" sz="2400" dirty="0" smtClean="0"/>
              <a:t>- </a:t>
            </a:r>
            <a:r>
              <a:rPr lang="en-US" sz="2400" dirty="0" smtClean="0"/>
              <a:t>Increases the aerodynamic drag of the airplane (similar to the spoiler).</a:t>
            </a:r>
            <a:endParaRPr lang="en-US" altLang="cs-CZ" sz="2400" dirty="0" smtClean="0"/>
          </a:p>
          <a:p>
            <a:pPr marL="0" indent="0">
              <a:lnSpc>
                <a:spcPct val="114000"/>
              </a:lnSpc>
              <a:spcBef>
                <a:spcPts val="600"/>
              </a:spcBef>
              <a:buNone/>
            </a:pPr>
            <a:endParaRPr lang="cs-CZ" altLang="cs-CZ" sz="2400" dirty="0" smtClean="0"/>
          </a:p>
          <a:p>
            <a:pPr marL="0" indent="0">
              <a:lnSpc>
                <a:spcPct val="114000"/>
              </a:lnSpc>
              <a:spcBef>
                <a:spcPts val="600"/>
              </a:spcBef>
              <a:buNone/>
            </a:pPr>
            <a:endParaRPr lang="cs-CZ" altLang="cs-CZ" sz="2400" dirty="0"/>
          </a:p>
          <a:p>
            <a:pPr marL="0" indent="0">
              <a:lnSpc>
                <a:spcPct val="114000"/>
              </a:lnSpc>
              <a:spcBef>
                <a:spcPts val="600"/>
              </a:spcBef>
              <a:buNone/>
            </a:pPr>
            <a:endParaRPr lang="cs-CZ" altLang="cs-CZ" sz="2400" dirty="0" smtClean="0"/>
          </a:p>
          <a:p>
            <a:pPr>
              <a:lnSpc>
                <a:spcPct val="114000"/>
              </a:lnSpc>
            </a:pPr>
            <a:endParaRPr lang="cs-CZ" altLang="cs-CZ" sz="2400" dirty="0" smtClean="0"/>
          </a:p>
          <a:p>
            <a:pPr marL="541338" indent="-541338" algn="just">
              <a:buFont typeface="Arial" panose="020B0604020202020204" pitchFamily="34" charset="0"/>
              <a:buNone/>
            </a:pPr>
            <a:endParaRPr lang="cs-CZ" sz="2400" dirty="0"/>
          </a:p>
        </p:txBody>
      </p:sp>
    </p:spTree>
    <p:extLst>
      <p:ext uri="{BB962C8B-B14F-4D97-AF65-F5344CB8AC3E}">
        <p14:creationId xmlns:p14="http://schemas.microsoft.com/office/powerpoint/2010/main" val="796638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1195260"/>
            <a:ext cx="11037228" cy="4662063"/>
          </a:xfrm>
        </p:spPr>
        <p:txBody>
          <a:bodyPr>
            <a:noAutofit/>
          </a:bodyPr>
          <a:lstStyle/>
          <a:p>
            <a:pPr marL="0" indent="0" algn="just">
              <a:buNone/>
            </a:pPr>
            <a:r>
              <a:rPr lang="en-US" sz="2300" dirty="0" smtClean="0"/>
              <a:t>Tail surfaces consist of:</a:t>
            </a:r>
          </a:p>
          <a:p>
            <a:pPr marL="531813" indent="-354013" algn="just">
              <a:spcBef>
                <a:spcPts val="600"/>
              </a:spcBef>
              <a:buFont typeface="Wingdings" panose="05000000000000000000" pitchFamily="2" charset="2"/>
              <a:buChar char="Ø"/>
            </a:pPr>
            <a:r>
              <a:rPr lang="en-US" sz="2300" dirty="0" smtClean="0"/>
              <a:t>Horizontal tale surfaces;</a:t>
            </a:r>
          </a:p>
          <a:p>
            <a:pPr marL="531813" indent="-354013" algn="just">
              <a:spcBef>
                <a:spcPts val="600"/>
              </a:spcBef>
              <a:buFont typeface="Wingdings" panose="05000000000000000000" pitchFamily="2" charset="2"/>
              <a:buChar char="Ø"/>
            </a:pPr>
            <a:r>
              <a:rPr lang="en-US" sz="2300" dirty="0" smtClean="0"/>
              <a:t>Vertical tale surfaces.</a:t>
            </a:r>
          </a:p>
          <a:p>
            <a:pPr marL="0" indent="0" algn="just">
              <a:buNone/>
            </a:pPr>
            <a:r>
              <a:rPr lang="en-US" sz="2300" dirty="0" smtClean="0"/>
              <a:t>Horizontal tale surfaces consists of: </a:t>
            </a:r>
          </a:p>
          <a:p>
            <a:pPr marL="541338" indent="-358775" algn="just">
              <a:spcBef>
                <a:spcPts val="600"/>
              </a:spcBef>
              <a:buFont typeface="Wingdings" panose="05000000000000000000" pitchFamily="2" charset="2"/>
              <a:buChar char="Ø"/>
            </a:pPr>
            <a:r>
              <a:rPr lang="en-US" sz="2300" dirty="0" smtClean="0"/>
              <a:t>Fixed part = </a:t>
            </a:r>
            <a:r>
              <a:rPr lang="en-US" sz="2300" b="1" dirty="0" smtClean="0"/>
              <a:t>Stabilizer </a:t>
            </a:r>
            <a:r>
              <a:rPr lang="en-US" sz="2300" dirty="0" smtClean="0"/>
              <a:t>-</a:t>
            </a:r>
            <a:r>
              <a:rPr lang="en-US" sz="2300" b="1" dirty="0" smtClean="0"/>
              <a:t> </a:t>
            </a:r>
            <a:r>
              <a:rPr lang="en-US" sz="2300" dirty="0" smtClean="0"/>
              <a:t>provides stability and control of an airplane;</a:t>
            </a:r>
          </a:p>
          <a:p>
            <a:pPr marL="541338" indent="-358775" algn="just">
              <a:spcBef>
                <a:spcPts val="600"/>
              </a:spcBef>
              <a:buFont typeface="Wingdings" panose="05000000000000000000" pitchFamily="2" charset="2"/>
              <a:buChar char="Ø"/>
            </a:pPr>
            <a:r>
              <a:rPr lang="en-US" sz="2300" dirty="0" smtClean="0"/>
              <a:t>Hinged aft surface = </a:t>
            </a:r>
            <a:r>
              <a:rPr lang="en-US" sz="2300" b="1" dirty="0" smtClean="0"/>
              <a:t>Elevator </a:t>
            </a:r>
            <a:r>
              <a:rPr lang="en-US" sz="2300" dirty="0" smtClean="0"/>
              <a:t>- controls the aircraft's pitch, and therefore the angle of attack and the lift of the wing. </a:t>
            </a:r>
          </a:p>
          <a:p>
            <a:pPr marL="0" indent="0" algn="just">
              <a:buNone/>
            </a:pPr>
            <a:r>
              <a:rPr lang="en-US" sz="2300" dirty="0" smtClean="0"/>
              <a:t>Vertical tale surfaces consists of:</a:t>
            </a:r>
          </a:p>
          <a:p>
            <a:pPr marL="541338" indent="-358775" algn="just">
              <a:spcBef>
                <a:spcPts val="600"/>
              </a:spcBef>
              <a:buFont typeface="Wingdings" panose="05000000000000000000" pitchFamily="2" charset="2"/>
              <a:buChar char="Ø"/>
            </a:pPr>
            <a:r>
              <a:rPr lang="en-US" sz="2300" dirty="0" smtClean="0"/>
              <a:t>Fixed part = </a:t>
            </a:r>
            <a:r>
              <a:rPr lang="en-US" sz="2300" b="1" dirty="0" smtClean="0"/>
              <a:t>Fin (vertical stabilizer) </a:t>
            </a:r>
            <a:r>
              <a:rPr lang="en-US" sz="2300" dirty="0" smtClean="0"/>
              <a:t>-</a:t>
            </a:r>
            <a:r>
              <a:rPr lang="en-US" sz="2300" b="1" dirty="0" smtClean="0"/>
              <a:t> </a:t>
            </a:r>
            <a:r>
              <a:rPr lang="en-US" sz="2300" dirty="0" smtClean="0"/>
              <a:t>is intended to reduce aerodynamic side slip and provide direction stability;</a:t>
            </a:r>
          </a:p>
          <a:p>
            <a:pPr marL="541338" indent="-358775" algn="just">
              <a:spcBef>
                <a:spcPts val="600"/>
              </a:spcBef>
              <a:buFont typeface="Wingdings" panose="05000000000000000000" pitchFamily="2" charset="2"/>
              <a:buChar char="Ø"/>
            </a:pPr>
            <a:r>
              <a:rPr lang="en-US" sz="2300" dirty="0" smtClean="0"/>
              <a:t>Hinged aft surface = </a:t>
            </a:r>
            <a:r>
              <a:rPr lang="en-US" sz="2300" b="1" dirty="0" smtClean="0"/>
              <a:t>Rudder </a:t>
            </a:r>
            <a:r>
              <a:rPr lang="en-US" sz="2300" dirty="0" smtClean="0"/>
              <a:t>- allows the pilot to control yaw a</a:t>
            </a:r>
            <a:r>
              <a:rPr lang="cs-CZ" sz="2300" dirty="0" err="1" smtClean="0"/>
              <a:t>round</a:t>
            </a:r>
            <a:r>
              <a:rPr lang="en-US" sz="2300" dirty="0" smtClean="0"/>
              <a:t> the vertical axis.</a:t>
            </a:r>
          </a:p>
          <a:p>
            <a:pPr marL="541338" indent="-358775" algn="just">
              <a:buFont typeface="Wingdings" panose="05000000000000000000" pitchFamily="2" charset="2"/>
              <a:buChar char="Ø"/>
            </a:pPr>
            <a:endParaRPr lang="cs-CZ" sz="2400" dirty="0" smtClean="0"/>
          </a:p>
          <a:p>
            <a:pPr marL="541338" indent="-358775" algn="just">
              <a:buFont typeface="Wingdings" panose="05000000000000000000" pitchFamily="2" charset="2"/>
              <a:buChar char="Ø"/>
            </a:pPr>
            <a:endParaRPr lang="cs-CZ" sz="2400"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en-US" b="1" dirty="0" smtClean="0"/>
              <a:t>Tail surfaces</a:t>
            </a:r>
            <a:endParaRPr lang="en-US" b="1" dirty="0"/>
          </a:p>
        </p:txBody>
      </p:sp>
    </p:spTree>
    <p:extLst>
      <p:ext uri="{BB962C8B-B14F-4D97-AF65-F5344CB8AC3E}">
        <p14:creationId xmlns:p14="http://schemas.microsoft.com/office/powerpoint/2010/main" val="1316552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84914" y="295551"/>
            <a:ext cx="10515600" cy="1325563"/>
          </a:xfrm>
        </p:spPr>
        <p:txBody>
          <a:bodyPr/>
          <a:lstStyle/>
          <a:p>
            <a:r>
              <a:rPr lang="en-US" b="1" dirty="0"/>
              <a:t>Airplane movement in 3D space</a:t>
            </a:r>
            <a:endParaRPr lang="cs-CZ" b="1" dirty="0"/>
          </a:p>
        </p:txBody>
      </p:sp>
      <p:sp>
        <p:nvSpPr>
          <p:cNvPr id="9" name="Zástupný symbol pro obsah 8"/>
          <p:cNvSpPr>
            <a:spLocks noGrp="1"/>
          </p:cNvSpPr>
          <p:nvPr>
            <p:ph idx="1"/>
          </p:nvPr>
        </p:nvSpPr>
        <p:spPr>
          <a:xfrm>
            <a:off x="838200" y="1424940"/>
            <a:ext cx="10515600" cy="4752023"/>
          </a:xfrm>
        </p:spPr>
        <p:txBody>
          <a:bodyPr>
            <a:normAutofit/>
          </a:bodyPr>
          <a:lstStyle/>
          <a:p>
            <a:pPr marL="0" indent="0" algn="just">
              <a:spcBef>
                <a:spcPts val="0"/>
              </a:spcBef>
              <a:spcAft>
                <a:spcPts val="1200"/>
              </a:spcAft>
              <a:buNone/>
            </a:pPr>
            <a:r>
              <a:rPr lang="en-US" sz="2400" dirty="0" smtClean="0"/>
              <a:t>Simply put, the transport airplane is controlled in three-dimensional space by a combination of three control surfaces:</a:t>
            </a:r>
          </a:p>
          <a:p>
            <a:pPr marL="900113" indent="-368300" algn="just">
              <a:spcBef>
                <a:spcPts val="0"/>
              </a:spcBef>
              <a:spcAft>
                <a:spcPts val="1000"/>
              </a:spcAft>
              <a:buFont typeface="Wingdings" panose="05000000000000000000" pitchFamily="2" charset="2"/>
              <a:buChar char="Ø"/>
            </a:pPr>
            <a:r>
              <a:rPr lang="en-US" sz="2400" b="1" dirty="0" smtClean="0"/>
              <a:t>Ailerons</a:t>
            </a:r>
            <a:r>
              <a:rPr lang="en-US" sz="2400" dirty="0" smtClean="0"/>
              <a:t> – Tilts the airplane around its longitudinal axis;</a:t>
            </a:r>
          </a:p>
          <a:p>
            <a:pPr marL="900113" indent="-368300" algn="just">
              <a:spcBef>
                <a:spcPts val="0"/>
              </a:spcBef>
              <a:spcAft>
                <a:spcPts val="1000"/>
              </a:spcAft>
              <a:buFont typeface="Wingdings" panose="05000000000000000000" pitchFamily="2" charset="2"/>
              <a:buChar char="Ø"/>
            </a:pPr>
            <a:r>
              <a:rPr lang="en-US" sz="2400" b="1" dirty="0" smtClean="0"/>
              <a:t>Rudder </a:t>
            </a:r>
            <a:r>
              <a:rPr lang="en-US" sz="2400" dirty="0" smtClean="0"/>
              <a:t>–deflects the airplane around its vertical axis;</a:t>
            </a:r>
          </a:p>
          <a:p>
            <a:pPr marL="900113" indent="-368300" algn="just">
              <a:spcBef>
                <a:spcPts val="0"/>
              </a:spcBef>
              <a:spcAft>
                <a:spcPts val="1000"/>
              </a:spcAft>
              <a:buFont typeface="Wingdings" panose="05000000000000000000" pitchFamily="2" charset="2"/>
              <a:buChar char="Ø"/>
            </a:pPr>
            <a:r>
              <a:rPr lang="en-US" sz="2400" b="1" dirty="0" smtClean="0"/>
              <a:t>Elevator </a:t>
            </a:r>
            <a:r>
              <a:rPr lang="en-US" sz="2400" dirty="0" smtClean="0"/>
              <a:t>– deflects the airplane around its horizontal axis.</a:t>
            </a:r>
          </a:p>
          <a:p>
            <a:pPr marL="0" indent="0" algn="just">
              <a:spcBef>
                <a:spcPts val="1200"/>
              </a:spcBef>
              <a:buNone/>
            </a:pPr>
            <a:r>
              <a:rPr lang="en-US" sz="2400" dirty="0"/>
              <a:t>In practice, both aileron and rudder control input are used together to turn an aircraft, the ailerons imparting roll, the rudder imparting yaw, and also compensating for a phenomenon called adverse yaw. A rudder alone will turn a conventional fixed-wing aircraft, but much more slowly than if ailerons are also used in conjunction.</a:t>
            </a:r>
            <a:endParaRPr lang="cs-CZ" sz="2400" dirty="0"/>
          </a:p>
        </p:txBody>
      </p:sp>
    </p:spTree>
    <p:extLst>
      <p:ext uri="{BB962C8B-B14F-4D97-AF65-F5344CB8AC3E}">
        <p14:creationId xmlns:p14="http://schemas.microsoft.com/office/powerpoint/2010/main" val="1462832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1807</TotalTime>
  <Words>709</Words>
  <Application>Microsoft Office PowerPoint</Application>
  <PresentationFormat>Vlastní</PresentationFormat>
  <Paragraphs>66</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Air Transport Management and Technology: 6. Basic designs of airplanes</vt:lpstr>
      <vt:lpstr>Airplane components</vt:lpstr>
      <vt:lpstr>Airframe</vt:lpstr>
      <vt:lpstr>Fuselage</vt:lpstr>
      <vt:lpstr>Lifting surfaces</vt:lpstr>
      <vt:lpstr>Functional surfaces on wings</vt:lpstr>
      <vt:lpstr>Functional surfaces on wings</vt:lpstr>
      <vt:lpstr>Tail surfaces</vt:lpstr>
      <vt:lpstr>Airplane movement in 3D space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101</cp:revision>
  <dcterms:created xsi:type="dcterms:W3CDTF">2017-05-10T10:51:34Z</dcterms:created>
  <dcterms:modified xsi:type="dcterms:W3CDTF">2017-07-08T09:29:56Z</dcterms:modified>
</cp:coreProperties>
</file>