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9" r:id="rId4"/>
    <p:sldId id="278" r:id="rId5"/>
    <p:sldId id="279" r:id="rId6"/>
    <p:sldId id="258" r:id="rId7"/>
    <p:sldId id="271" r:id="rId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4" autoAdjust="0"/>
    <p:restoredTop sz="94660"/>
  </p:normalViewPr>
  <p:slideViewPr>
    <p:cSldViewPr snapToGrid="0">
      <p:cViewPr>
        <p:scale>
          <a:sx n="75" d="100"/>
          <a:sy n="75" d="100"/>
        </p:scale>
        <p:origin x="-4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t>8.7.2017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t>8.7.2017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t>8.7.2017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t>8.7.2017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8.7.2017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8.7.2017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t>8.7.2017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9.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573438"/>
            <a:ext cx="11400915" cy="2541722"/>
          </a:xfrm>
        </p:spPr>
        <p:txBody>
          <a:bodyPr>
            <a:normAutofit/>
          </a:bodyPr>
          <a:lstStyle/>
          <a:p>
            <a:r>
              <a:rPr lang="en-US" sz="3600" dirty="0" smtClean="0"/>
              <a:t>Air Transport Management and Technology:</a:t>
            </a:r>
            <a:r>
              <a:rPr lang="en-US" dirty="0" smtClean="0"/>
              <a:t/>
            </a:r>
            <a:br>
              <a:rPr lang="en-US" dirty="0" smtClean="0"/>
            </a:br>
            <a:r>
              <a:rPr lang="en-US" b="1" dirty="0" smtClean="0"/>
              <a:t>5. The Classification of </a:t>
            </a:r>
            <a:r>
              <a:rPr lang="en-US" b="1" dirty="0" smtClean="0"/>
              <a:t>Aircraft</a:t>
            </a:r>
            <a:r>
              <a:rPr lang="cs-CZ" b="1" smtClean="0"/>
              <a:t>s</a:t>
            </a:r>
            <a:r>
              <a:rPr lang="en-US" b="1" smtClean="0"/>
              <a:t> </a:t>
            </a:r>
            <a:r>
              <a:rPr lang="en-US" b="1" dirty="0" smtClean="0"/>
              <a:t>and Flight Physics Fundamentals </a:t>
            </a:r>
            <a:endParaRPr lang="en-US" dirty="0"/>
          </a:p>
        </p:txBody>
      </p:sp>
      <p:sp>
        <p:nvSpPr>
          <p:cNvPr id="3" name="Podnadpis 2"/>
          <p:cNvSpPr>
            <a:spLocks noGrp="1"/>
          </p:cNvSpPr>
          <p:nvPr>
            <p:ph type="subTitle" idx="1"/>
          </p:nvPr>
        </p:nvSpPr>
        <p:spPr>
          <a:xfrm>
            <a:off x="1130300" y="3602038"/>
            <a:ext cx="10071100" cy="1655762"/>
          </a:xfrm>
        </p:spPr>
        <p:txBody>
          <a:bodyPr/>
          <a:lstStyle/>
          <a:p>
            <a:r>
              <a:rPr lang="en-US" b="1" dirty="0" smtClean="0"/>
              <a:t>Methodological concept to effectively support technical key competencies using foreign languages ATCZ62 – the CLIL as a university teaching strategy</a:t>
            </a:r>
            <a:endParaRPr lang="en-US"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59679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Nadpis 7"/>
          <p:cNvSpPr>
            <a:spLocks noGrp="1"/>
          </p:cNvSpPr>
          <p:nvPr>
            <p:ph type="title"/>
          </p:nvPr>
        </p:nvSpPr>
        <p:spPr>
          <a:xfrm>
            <a:off x="787400" y="312370"/>
            <a:ext cx="10515600" cy="1325563"/>
          </a:xfrm>
        </p:spPr>
        <p:txBody>
          <a:bodyPr/>
          <a:lstStyle/>
          <a:p>
            <a:r>
              <a:rPr lang="en-US" b="1" dirty="0" smtClean="0"/>
              <a:t>Definition of aircraft</a:t>
            </a:r>
            <a:endParaRPr lang="en-US" b="1" dirty="0"/>
          </a:p>
        </p:txBody>
      </p:sp>
      <p:sp>
        <p:nvSpPr>
          <p:cNvPr id="9" name="Obdélník 8"/>
          <p:cNvSpPr/>
          <p:nvPr/>
        </p:nvSpPr>
        <p:spPr>
          <a:xfrm>
            <a:off x="787400" y="1339126"/>
            <a:ext cx="10718800" cy="4324261"/>
          </a:xfrm>
          <a:prstGeom prst="rect">
            <a:avLst/>
          </a:prstGeom>
        </p:spPr>
        <p:txBody>
          <a:bodyPr wrap="square">
            <a:spAutoFit/>
          </a:bodyPr>
          <a:lstStyle/>
          <a:p>
            <a:pPr marL="342900" indent="-342900" algn="just">
              <a:spcAft>
                <a:spcPts val="600"/>
              </a:spcAft>
              <a:buFont typeface="Arial" panose="020B0604020202020204" pitchFamily="34" charset="0"/>
              <a:buChar char="•"/>
            </a:pPr>
            <a:r>
              <a:rPr lang="en-US" sz="2600" dirty="0" smtClean="0"/>
              <a:t>Aircraft is a </a:t>
            </a:r>
            <a:r>
              <a:rPr lang="en-US" sz="2600" b="1" dirty="0" smtClean="0"/>
              <a:t>flying means of transport</a:t>
            </a:r>
            <a:r>
              <a:rPr lang="en-US" sz="2600" dirty="0" smtClean="0"/>
              <a:t>, according to the definition of the Czech standard it refers to: "A device capable of exerting forces carrying it in the atmosphere from air reactions that are not reactions to the Earth's surface."</a:t>
            </a:r>
          </a:p>
          <a:p>
            <a:pPr marL="355600" indent="-355600" algn="just">
              <a:spcAft>
                <a:spcPts val="600"/>
              </a:spcAft>
              <a:buFont typeface="Arial" panose="020B0604020202020204" pitchFamily="34" charset="0"/>
              <a:buChar char="•"/>
            </a:pPr>
            <a:r>
              <a:rPr lang="en-US" sz="2600" dirty="0" smtClean="0"/>
              <a:t>Airplanes can be divided according to many aspects, but the basic classification is as follows:</a:t>
            </a:r>
          </a:p>
          <a:p>
            <a:pPr marL="1371600" lvl="2" indent="-457200" algn="just">
              <a:spcAft>
                <a:spcPts val="600"/>
              </a:spcAft>
              <a:buFont typeface="Wingdings" panose="05000000000000000000" pitchFamily="2" charset="2"/>
              <a:buChar char="Ø"/>
            </a:pPr>
            <a:r>
              <a:rPr lang="en-US" sz="2600" b="1" dirty="0" smtClean="0"/>
              <a:t>Aircraft lighter than air </a:t>
            </a:r>
            <a:r>
              <a:rPr lang="en-US" sz="2600" dirty="0" smtClean="0"/>
              <a:t>– they use aerostatic forces to fly</a:t>
            </a:r>
          </a:p>
          <a:p>
            <a:pPr marL="1371600" lvl="2" indent="-457200" algn="just">
              <a:spcAft>
                <a:spcPts val="600"/>
              </a:spcAft>
              <a:buFont typeface="Wingdings" panose="05000000000000000000" pitchFamily="2" charset="2"/>
              <a:buChar char="Ø"/>
            </a:pPr>
            <a:r>
              <a:rPr lang="en-US" sz="2600" b="1" dirty="0" smtClean="0"/>
              <a:t>Aircraft heavier than air</a:t>
            </a:r>
            <a:r>
              <a:rPr lang="en-US" sz="2600" dirty="0" smtClean="0"/>
              <a:t> – in order to fly they mostly use aerodynamic force (lift) on lifting surface that can be moving or fixed (wing).</a:t>
            </a:r>
          </a:p>
        </p:txBody>
      </p:sp>
    </p:spTree>
    <p:extLst>
      <p:ext uri="{BB962C8B-B14F-4D97-AF65-F5344CB8AC3E}">
        <p14:creationId xmlns:p14="http://schemas.microsoft.com/office/powerpoint/2010/main" val="8062033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8972" y="1340040"/>
            <a:ext cx="11037228" cy="4662063"/>
          </a:xfrm>
        </p:spPr>
        <p:txBody>
          <a:bodyPr>
            <a:noAutofit/>
          </a:bodyPr>
          <a:lstStyle/>
          <a:p>
            <a:pPr lvl="0" algn="just"/>
            <a:r>
              <a:rPr lang="en-US" sz="2400" b="1" dirty="0" smtClean="0"/>
              <a:t>Aircraft lighter than air (aerostats) </a:t>
            </a:r>
          </a:p>
          <a:p>
            <a:pPr marL="723900" lvl="1" indent="-368300" algn="just">
              <a:buFont typeface="Wingdings" panose="05000000000000000000" pitchFamily="2" charset="2"/>
              <a:buChar char="Ø"/>
            </a:pPr>
            <a:r>
              <a:rPr lang="en-US" dirty="0" smtClean="0"/>
              <a:t> With propulsion - for example airships</a:t>
            </a:r>
          </a:p>
          <a:p>
            <a:pPr marL="723900" lvl="1" indent="-368300" algn="just">
              <a:buFont typeface="Wingdings" panose="05000000000000000000" pitchFamily="2" charset="2"/>
              <a:buChar char="Ø"/>
            </a:pPr>
            <a:r>
              <a:rPr lang="en-US" dirty="0" smtClean="0"/>
              <a:t> Without propulsion- for example hot air balloons</a:t>
            </a:r>
          </a:p>
          <a:p>
            <a:pPr algn="just"/>
            <a:r>
              <a:rPr lang="en-US" sz="2400" b="1" dirty="0" smtClean="0"/>
              <a:t>Aircraft heavier than air (aerodynes) </a:t>
            </a:r>
          </a:p>
          <a:p>
            <a:pPr marL="723900" lvl="1" indent="-368300" algn="just">
              <a:buFont typeface="Wingdings" panose="05000000000000000000" pitchFamily="2" charset="2"/>
              <a:buChar char="Ø"/>
            </a:pPr>
            <a:r>
              <a:rPr lang="en-US" dirty="0" smtClean="0"/>
              <a:t>Without propulsion with fixed lifting surfaces (wings) – e.g. a parachute or a glider</a:t>
            </a:r>
          </a:p>
          <a:p>
            <a:pPr marL="723900" lvl="1" indent="-368300" algn="just">
              <a:buFont typeface="Wingdings" panose="05000000000000000000" pitchFamily="2" charset="2"/>
              <a:buChar char="Ø"/>
            </a:pPr>
            <a:r>
              <a:rPr lang="en-US" dirty="0" smtClean="0"/>
              <a:t>With propulsion with moving (rotating) lifting surfaces – e.g. a helicopter</a:t>
            </a:r>
          </a:p>
          <a:p>
            <a:pPr marL="723900" lvl="1" indent="-368300" algn="just">
              <a:buFont typeface="Wingdings" panose="05000000000000000000" pitchFamily="2" charset="2"/>
              <a:buChar char="Ø"/>
            </a:pPr>
            <a:r>
              <a:rPr lang="en-US" dirty="0" smtClean="0"/>
              <a:t>With propulsion with fixed wing/wings – e.g. a </a:t>
            </a:r>
            <a:r>
              <a:rPr lang="en-US" dirty="0" err="1" smtClean="0"/>
              <a:t>rogalo</a:t>
            </a:r>
            <a:r>
              <a:rPr lang="en-US" dirty="0" smtClean="0"/>
              <a:t> or a classic </a:t>
            </a:r>
            <a:r>
              <a:rPr lang="en-US" b="1" dirty="0" smtClean="0"/>
              <a:t>airplane</a:t>
            </a:r>
          </a:p>
          <a:p>
            <a:pPr marL="723900" lvl="1" indent="-368300" algn="just">
              <a:buFont typeface="Wingdings" panose="05000000000000000000" pitchFamily="2" charset="2"/>
              <a:buChar char="Ø"/>
            </a:pPr>
            <a:r>
              <a:rPr lang="en-US" dirty="0" smtClean="0"/>
              <a:t>With propulsion without lifting surfaces – a rocket</a:t>
            </a:r>
          </a:p>
          <a:p>
            <a:pPr marL="0" indent="0" algn="just">
              <a:buNone/>
            </a:pPr>
            <a:r>
              <a:rPr lang="en-US" sz="2400" dirty="0" smtClean="0"/>
              <a:t>There are also combinations of the above – e.g. a convertiplane, which changes the method of achieving lift during the flight.</a:t>
            </a:r>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Nadpis 1"/>
          <p:cNvSpPr>
            <a:spLocks noGrp="1"/>
          </p:cNvSpPr>
          <p:nvPr>
            <p:ph type="title"/>
          </p:nvPr>
        </p:nvSpPr>
        <p:spPr>
          <a:xfrm>
            <a:off x="862054" y="158391"/>
            <a:ext cx="10515600" cy="1325563"/>
          </a:xfrm>
        </p:spPr>
        <p:txBody>
          <a:bodyPr/>
          <a:lstStyle/>
          <a:p>
            <a:r>
              <a:rPr lang="en-US" b="1" dirty="0" smtClean="0"/>
              <a:t>Classification of aircraft</a:t>
            </a:r>
            <a:endParaRPr lang="en-US" b="1" dirty="0"/>
          </a:p>
        </p:txBody>
      </p:sp>
    </p:spTree>
    <p:extLst>
      <p:ext uri="{BB962C8B-B14F-4D97-AF65-F5344CB8AC3E}">
        <p14:creationId xmlns:p14="http://schemas.microsoft.com/office/powerpoint/2010/main" val="3220554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8972" y="1340040"/>
            <a:ext cx="11354728" cy="4662063"/>
          </a:xfrm>
        </p:spPr>
        <p:txBody>
          <a:bodyPr>
            <a:noAutofit/>
          </a:bodyPr>
          <a:lstStyle/>
          <a:p>
            <a:pPr marL="266700" indent="-266700" algn="just">
              <a:spcAft>
                <a:spcPts val="1200"/>
              </a:spcAft>
            </a:pPr>
            <a:r>
              <a:rPr lang="en-US" sz="2200" dirty="0" smtClean="0"/>
              <a:t>Depending on the length of the flying range we distinguish:</a:t>
            </a:r>
          </a:p>
          <a:p>
            <a:pPr marL="355600" lvl="0" indent="-266700" algn="just">
              <a:spcBef>
                <a:spcPts val="0"/>
              </a:spcBef>
              <a:spcAft>
                <a:spcPts val="600"/>
              </a:spcAft>
              <a:buFont typeface="Wingdings" panose="05000000000000000000" pitchFamily="2" charset="2"/>
              <a:buChar char="Ø"/>
            </a:pPr>
            <a:r>
              <a:rPr lang="en-US" sz="2200" b="1" dirty="0" smtClean="0"/>
              <a:t>Short-haul </a:t>
            </a:r>
            <a:r>
              <a:rPr lang="en-US" sz="2200" dirty="0" smtClean="0"/>
              <a:t>airplanes with a range of up to 1,000 km, sometimes referred to as regional.</a:t>
            </a:r>
          </a:p>
          <a:p>
            <a:pPr marL="355600" lvl="0" indent="-266700" algn="just">
              <a:spcBef>
                <a:spcPts val="0"/>
              </a:spcBef>
              <a:spcAft>
                <a:spcPts val="600"/>
              </a:spcAft>
              <a:buFont typeface="Wingdings" panose="05000000000000000000" pitchFamily="2" charset="2"/>
              <a:buChar char="Ø"/>
            </a:pPr>
            <a:r>
              <a:rPr lang="en-US" sz="2200" b="1" dirty="0" smtClean="0"/>
              <a:t>Medium-haul</a:t>
            </a:r>
            <a:r>
              <a:rPr lang="en-US" sz="2200" dirty="0" smtClean="0"/>
              <a:t> airplanes with a range of 1000 to 3000 km. These aircraft are mainly used on international routes. </a:t>
            </a:r>
          </a:p>
          <a:p>
            <a:pPr marL="355600" lvl="0" indent="-266700" algn="just">
              <a:spcBef>
                <a:spcPts val="0"/>
              </a:spcBef>
              <a:spcAft>
                <a:spcPts val="600"/>
              </a:spcAft>
              <a:buFont typeface="Wingdings" panose="05000000000000000000" pitchFamily="2" charset="2"/>
              <a:buChar char="Ø"/>
            </a:pPr>
            <a:r>
              <a:rPr lang="en-US" sz="2200" b="1" dirty="0" smtClean="0"/>
              <a:t>Long-haul</a:t>
            </a:r>
            <a:r>
              <a:rPr lang="en-US" sz="2200" dirty="0" smtClean="0"/>
              <a:t> aircraft with a range of more than 3000 km are deployed on transcontinental flights.</a:t>
            </a:r>
          </a:p>
          <a:p>
            <a:pPr algn="just">
              <a:spcBef>
                <a:spcPts val="600"/>
              </a:spcBef>
              <a:spcAft>
                <a:spcPts val="600"/>
              </a:spcAft>
            </a:pPr>
            <a:r>
              <a:rPr lang="en-US" sz="2200" dirty="0" smtClean="0"/>
              <a:t>Depending on seat capacity:</a:t>
            </a:r>
          </a:p>
          <a:p>
            <a:pPr lvl="0" algn="just">
              <a:spcBef>
                <a:spcPts val="300"/>
              </a:spcBef>
              <a:spcAft>
                <a:spcPts val="300"/>
              </a:spcAft>
              <a:buFont typeface="Wingdings" panose="05000000000000000000" pitchFamily="2" charset="2"/>
              <a:buChar char="Ø"/>
            </a:pPr>
            <a:r>
              <a:rPr lang="en-US" sz="2200" dirty="0" smtClean="0"/>
              <a:t>Light aircrafts - </a:t>
            </a:r>
            <a:r>
              <a:rPr lang="en-US" sz="2200" dirty="0" err="1" smtClean="0"/>
              <a:t>aerotaxi</a:t>
            </a:r>
            <a:r>
              <a:rPr lang="en-US" sz="2200" dirty="0" smtClean="0"/>
              <a:t>: 3 to 10 passengers;</a:t>
            </a:r>
          </a:p>
          <a:p>
            <a:pPr lvl="0" algn="just">
              <a:spcBef>
                <a:spcPts val="300"/>
              </a:spcBef>
              <a:spcAft>
                <a:spcPts val="300"/>
              </a:spcAft>
              <a:buFont typeface="Wingdings" panose="05000000000000000000" pitchFamily="2" charset="2"/>
              <a:buChar char="Ø"/>
            </a:pPr>
            <a:r>
              <a:rPr lang="en-US" sz="2200" dirty="0" smtClean="0"/>
              <a:t>Small transport airplanes: 10 to 30 passengers (sometimes called as </a:t>
            </a:r>
            <a:r>
              <a:rPr lang="en-US" sz="2200" dirty="0" err="1" smtClean="0"/>
              <a:t>feederliners</a:t>
            </a:r>
            <a:r>
              <a:rPr lang="en-US" sz="2200" dirty="0" smtClean="0"/>
              <a:t>);</a:t>
            </a:r>
          </a:p>
          <a:p>
            <a:pPr lvl="0" algn="just">
              <a:spcBef>
                <a:spcPts val="300"/>
              </a:spcBef>
              <a:spcAft>
                <a:spcPts val="300"/>
              </a:spcAft>
              <a:buFont typeface="Wingdings" panose="05000000000000000000" pitchFamily="2" charset="2"/>
              <a:buChar char="Ø"/>
            </a:pPr>
            <a:r>
              <a:rPr lang="en-US" sz="2200" dirty="0" smtClean="0"/>
              <a:t>Medium-sized transport airplanes: 30 to 100 passengers;</a:t>
            </a:r>
          </a:p>
          <a:p>
            <a:pPr lvl="0" algn="just">
              <a:spcBef>
                <a:spcPts val="300"/>
              </a:spcBef>
              <a:spcAft>
                <a:spcPts val="300"/>
              </a:spcAft>
              <a:buFont typeface="Wingdings" panose="05000000000000000000" pitchFamily="2" charset="2"/>
              <a:buChar char="Ø"/>
            </a:pPr>
            <a:r>
              <a:rPr lang="en-US" sz="2200" dirty="0" smtClean="0"/>
              <a:t>Large transport airplanes: 100 to 200 passengers;</a:t>
            </a:r>
          </a:p>
          <a:p>
            <a:pPr lvl="0" algn="just">
              <a:spcBef>
                <a:spcPts val="300"/>
              </a:spcBef>
              <a:spcAft>
                <a:spcPts val="300"/>
              </a:spcAft>
              <a:buFont typeface="Wingdings" panose="05000000000000000000" pitchFamily="2" charset="2"/>
              <a:buChar char="Ø"/>
            </a:pPr>
            <a:r>
              <a:rPr lang="en-US" sz="2200" dirty="0" smtClean="0"/>
              <a:t>High capacity </a:t>
            </a:r>
            <a:r>
              <a:rPr lang="en-US" sz="2200" dirty="0" err="1" smtClean="0"/>
              <a:t>aerobuses</a:t>
            </a:r>
            <a:r>
              <a:rPr lang="en-US" sz="2200" dirty="0" smtClean="0"/>
              <a:t> : over 200 passengers</a:t>
            </a:r>
            <a:endParaRPr lang="en-US" sz="22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Nadpis 1"/>
          <p:cNvSpPr>
            <a:spLocks noGrp="1"/>
          </p:cNvSpPr>
          <p:nvPr>
            <p:ph type="title"/>
          </p:nvPr>
        </p:nvSpPr>
        <p:spPr>
          <a:xfrm>
            <a:off x="862054" y="158391"/>
            <a:ext cx="10515600" cy="1325563"/>
          </a:xfrm>
        </p:spPr>
        <p:txBody>
          <a:bodyPr/>
          <a:lstStyle/>
          <a:p>
            <a:r>
              <a:rPr lang="en-US" b="1" dirty="0" smtClean="0"/>
              <a:t>Classification of transport airplanes</a:t>
            </a:r>
            <a:endParaRPr lang="en-US" b="1" dirty="0"/>
          </a:p>
        </p:txBody>
      </p:sp>
    </p:spTree>
    <p:extLst>
      <p:ext uri="{BB962C8B-B14F-4D97-AF65-F5344CB8AC3E}">
        <p14:creationId xmlns:p14="http://schemas.microsoft.com/office/powerpoint/2010/main" val="6541122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6272" y="1213040"/>
            <a:ext cx="11189628" cy="4662063"/>
          </a:xfrm>
        </p:spPr>
        <p:txBody>
          <a:bodyPr>
            <a:noAutofit/>
          </a:bodyPr>
          <a:lstStyle/>
          <a:p>
            <a:pPr lvl="0" algn="just"/>
            <a:r>
              <a:rPr lang="en-US" sz="2300" dirty="0" smtClean="0"/>
              <a:t>Depending on the seat arrangement in the airplane:</a:t>
            </a:r>
          </a:p>
          <a:p>
            <a:pPr marL="622300" indent="-355600" algn="just">
              <a:spcAft>
                <a:spcPts val="300"/>
              </a:spcAft>
              <a:buFont typeface="Wingdings" panose="05000000000000000000" pitchFamily="2" charset="2"/>
              <a:buChar char="Ø"/>
            </a:pPr>
            <a:r>
              <a:rPr lang="en-US" sz="2300" dirty="0" smtClean="0"/>
              <a:t>Narrow-body airliners – with single aisle, 2-2 or 3-3 seats abreast;</a:t>
            </a:r>
          </a:p>
          <a:p>
            <a:pPr marL="622300" indent="-355600" algn="just">
              <a:spcAft>
                <a:spcPts val="1200"/>
              </a:spcAft>
              <a:buFont typeface="Wingdings" panose="05000000000000000000" pitchFamily="2" charset="2"/>
              <a:buChar char="Ø"/>
            </a:pPr>
            <a:r>
              <a:rPr lang="en-US" sz="2300" dirty="0" smtClean="0"/>
              <a:t>Wide-body airliners – with two aisles and 2-3-2, 3-3-3 or 3-4-3 seats abreast.</a:t>
            </a:r>
            <a:endParaRPr lang="en-US" sz="2300" b="1" dirty="0" smtClean="0"/>
          </a:p>
          <a:p>
            <a:pPr lvl="0" algn="just"/>
            <a:r>
              <a:rPr lang="en-US" sz="2300" dirty="0" smtClean="0"/>
              <a:t>Depending on the type of propulsion system:</a:t>
            </a:r>
            <a:endParaRPr lang="en-US" sz="2300" b="1" dirty="0" smtClean="0"/>
          </a:p>
          <a:p>
            <a:pPr marL="622300" lvl="0" indent="-355600" algn="just">
              <a:spcAft>
                <a:spcPts val="300"/>
              </a:spcAft>
              <a:buFont typeface="Wingdings" panose="05000000000000000000" pitchFamily="2" charset="2"/>
              <a:buChar char="Ø"/>
            </a:pPr>
            <a:r>
              <a:rPr lang="en-US" sz="2300" dirty="0" err="1" smtClean="0"/>
              <a:t>Propliners</a:t>
            </a:r>
            <a:r>
              <a:rPr lang="cs-CZ" sz="2300" dirty="0" smtClean="0"/>
              <a:t> (past) </a:t>
            </a:r>
            <a:r>
              <a:rPr lang="cs-CZ" sz="2300" dirty="0" err="1" smtClean="0"/>
              <a:t>or</a:t>
            </a:r>
            <a:r>
              <a:rPr lang="cs-CZ" sz="2300" dirty="0" smtClean="0"/>
              <a:t> </a:t>
            </a:r>
            <a:r>
              <a:rPr lang="cs-CZ" sz="2300" dirty="0" err="1" smtClean="0"/>
              <a:t>light</a:t>
            </a:r>
            <a:r>
              <a:rPr lang="cs-CZ" sz="2300" dirty="0" smtClean="0"/>
              <a:t> </a:t>
            </a:r>
            <a:r>
              <a:rPr lang="cs-CZ" sz="2300" dirty="0" err="1" smtClean="0"/>
              <a:t>airplanes</a:t>
            </a:r>
            <a:r>
              <a:rPr lang="cs-CZ" sz="2300" dirty="0" smtClean="0"/>
              <a:t> </a:t>
            </a:r>
            <a:r>
              <a:rPr lang="cs-CZ" sz="2300" dirty="0" err="1" smtClean="0"/>
              <a:t>with</a:t>
            </a:r>
            <a:r>
              <a:rPr lang="cs-CZ" sz="2300" dirty="0" smtClean="0"/>
              <a:t> </a:t>
            </a:r>
            <a:r>
              <a:rPr lang="cs-CZ" sz="2300" dirty="0" err="1" smtClean="0"/>
              <a:t>propeller</a:t>
            </a:r>
            <a:r>
              <a:rPr lang="en-US" sz="2300" dirty="0" smtClean="0"/>
              <a:t> (piston-powered engines);</a:t>
            </a:r>
          </a:p>
          <a:p>
            <a:pPr marL="622300" lvl="0" indent="-355600" algn="just">
              <a:spcAft>
                <a:spcPts val="300"/>
              </a:spcAft>
              <a:buFont typeface="Wingdings" panose="05000000000000000000" pitchFamily="2" charset="2"/>
              <a:buChar char="Ø"/>
            </a:pPr>
            <a:r>
              <a:rPr lang="en-US" sz="2300" dirty="0" smtClean="0"/>
              <a:t>Propjet (Turboprop powered);</a:t>
            </a:r>
          </a:p>
          <a:p>
            <a:pPr marL="622300" lvl="0" indent="-355600" algn="just">
              <a:spcAft>
                <a:spcPts val="1200"/>
              </a:spcAft>
              <a:buFont typeface="Wingdings" panose="05000000000000000000" pitchFamily="2" charset="2"/>
              <a:buChar char="Ø"/>
            </a:pPr>
            <a:r>
              <a:rPr lang="en-US" sz="2300" dirty="0" smtClean="0"/>
              <a:t>Jet airliner (Turbofan or turbojet powered).</a:t>
            </a:r>
          </a:p>
          <a:p>
            <a:pPr marL="0" lvl="0" indent="0" algn="just">
              <a:buNone/>
            </a:pPr>
            <a:r>
              <a:rPr lang="en-US" sz="2300" dirty="0" smtClean="0"/>
              <a:t>Transport airplanes can also be distinguished according to the location of lifting surfaces, the number and position of the engines, the type of landing gear or the shape of the wings (and others).</a:t>
            </a:r>
            <a:endParaRPr lang="en-US" sz="23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Nadpis 1"/>
          <p:cNvSpPr>
            <a:spLocks noGrp="1"/>
          </p:cNvSpPr>
          <p:nvPr>
            <p:ph type="title"/>
          </p:nvPr>
        </p:nvSpPr>
        <p:spPr>
          <a:xfrm>
            <a:off x="698500" y="0"/>
            <a:ext cx="10666454" cy="1325563"/>
          </a:xfrm>
        </p:spPr>
        <p:txBody>
          <a:bodyPr/>
          <a:lstStyle/>
          <a:p>
            <a:r>
              <a:rPr lang="en-US" b="1" dirty="0" smtClean="0"/>
              <a:t>Classification of transport airplanes (continued)</a:t>
            </a:r>
            <a:endParaRPr lang="en-US" b="1" dirty="0"/>
          </a:p>
        </p:txBody>
      </p:sp>
    </p:spTree>
    <p:extLst>
      <p:ext uri="{BB962C8B-B14F-4D97-AF65-F5344CB8AC3E}">
        <p14:creationId xmlns:p14="http://schemas.microsoft.com/office/powerpoint/2010/main" val="7891349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57378" y="4392304"/>
            <a:ext cx="4756322" cy="1462569"/>
          </a:xfrm>
          <a:prstGeom prst="rect">
            <a:avLst/>
          </a:prstGeom>
        </p:spPr>
      </p:pic>
      <p:sp>
        <p:nvSpPr>
          <p:cNvPr id="3" name="Zástupný symbol pro obsah 2"/>
          <p:cNvSpPr>
            <a:spLocks noGrp="1"/>
          </p:cNvSpPr>
          <p:nvPr>
            <p:ph idx="1"/>
          </p:nvPr>
        </p:nvSpPr>
        <p:spPr>
          <a:xfrm>
            <a:off x="838200" y="1572426"/>
            <a:ext cx="10515600" cy="4604537"/>
          </a:xfrm>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5">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6">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Zástupný symbol pro obsah 2"/>
          <p:cNvSpPr txBox="1">
            <a:spLocks/>
          </p:cNvSpPr>
          <p:nvPr/>
        </p:nvSpPr>
        <p:spPr>
          <a:xfrm>
            <a:off x="618358" y="1394525"/>
            <a:ext cx="10871411" cy="505574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66700" lvl="1" indent="-266700" algn="just">
              <a:spcAft>
                <a:spcPts val="600"/>
              </a:spcAft>
              <a:defRPr/>
            </a:pPr>
            <a:r>
              <a:rPr lang="en-US" sz="2200" dirty="0" smtClean="0"/>
              <a:t>An airfoil generates lift by exerting a downward force on the air as it flows past. According to Newton's third law, the air must exert an equal and opposite (upward) force on the airfoil, which is the lift. (Simplified physical explanations).</a:t>
            </a:r>
          </a:p>
          <a:p>
            <a:pPr marL="266700" lvl="1" indent="-266700" algn="just">
              <a:spcAft>
                <a:spcPts val="600"/>
              </a:spcAft>
              <a:defRPr/>
            </a:pPr>
            <a:r>
              <a:rPr lang="en-US" sz="2200" dirty="0" smtClean="0"/>
              <a:t>For aircrafts heavier than air, the aerodynamic force must be equal to or greater than the weight of the flying object.</a:t>
            </a:r>
          </a:p>
          <a:p>
            <a:pPr marL="266700" lvl="1" indent="-266700" algn="just">
              <a:spcAft>
                <a:spcPts val="600"/>
              </a:spcAft>
              <a:defRPr/>
            </a:pPr>
            <a:r>
              <a:rPr lang="en-US" sz="2200" dirty="0" smtClean="0"/>
              <a:t>To generate the aerodynamic lift it is necessary to ensure the airflow around lifting surfaces (wings) at a certain velocity </a:t>
            </a:r>
            <a:r>
              <a:rPr lang="en-US" sz="2200" i="1" dirty="0" smtClean="0"/>
              <a:t>v</a:t>
            </a:r>
            <a:r>
              <a:rPr lang="en-US" sz="2200" dirty="0" smtClean="0"/>
              <a:t>, the wing must also have a certain profile (airfoil) and sufficient area </a:t>
            </a:r>
            <a:r>
              <a:rPr lang="en-US" sz="2200" i="1" dirty="0" smtClean="0"/>
              <a:t>S</a:t>
            </a:r>
            <a:r>
              <a:rPr lang="en-US" sz="2200" dirty="0" smtClean="0"/>
              <a:t>, and it is also necessary to ensure the efficient „angle of attack“ of an airfoil.</a:t>
            </a:r>
          </a:p>
        </p:txBody>
      </p:sp>
      <p:sp>
        <p:nvSpPr>
          <p:cNvPr id="8" name="Nadpis 1"/>
          <p:cNvSpPr>
            <a:spLocks noGrp="1"/>
          </p:cNvSpPr>
          <p:nvPr>
            <p:ph type="title"/>
          </p:nvPr>
        </p:nvSpPr>
        <p:spPr>
          <a:xfrm>
            <a:off x="862054" y="158391"/>
            <a:ext cx="10515600" cy="1325563"/>
          </a:xfrm>
        </p:spPr>
        <p:txBody>
          <a:bodyPr/>
          <a:lstStyle/>
          <a:p>
            <a:r>
              <a:rPr lang="cs-CZ" b="1" dirty="0" err="1"/>
              <a:t>G</a:t>
            </a:r>
            <a:r>
              <a:rPr lang="cs-CZ" b="1" dirty="0" err="1" smtClean="0"/>
              <a:t>eneration</a:t>
            </a:r>
            <a:r>
              <a:rPr lang="en-US" b="1" dirty="0" smtClean="0"/>
              <a:t> </a:t>
            </a:r>
            <a:r>
              <a:rPr lang="en-US" b="1" dirty="0"/>
              <a:t>of aerodynamic </a:t>
            </a:r>
            <a:r>
              <a:rPr lang="en-US" b="1" dirty="0" smtClean="0"/>
              <a:t>force</a:t>
            </a:r>
            <a:endParaRPr lang="cs-CZ" b="1" dirty="0"/>
          </a:p>
        </p:txBody>
      </p:sp>
      <p:pic>
        <p:nvPicPr>
          <p:cNvPr id="10" name="Picture 7" descr="profil_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290087" y="4577158"/>
            <a:ext cx="2476500"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Line 9"/>
          <p:cNvSpPr>
            <a:spLocks noChangeShapeType="1"/>
          </p:cNvSpPr>
          <p:nvPr/>
        </p:nvSpPr>
        <p:spPr bwMode="auto">
          <a:xfrm flipH="1">
            <a:off x="10363199" y="3922398"/>
            <a:ext cx="355600" cy="1621089"/>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2" name="Line 12"/>
          <p:cNvSpPr>
            <a:spLocks noChangeShapeType="1"/>
          </p:cNvSpPr>
          <p:nvPr/>
        </p:nvSpPr>
        <p:spPr bwMode="auto">
          <a:xfrm>
            <a:off x="9482969" y="4652102"/>
            <a:ext cx="696912" cy="471487"/>
          </a:xfrm>
          <a:prstGeom prst="line">
            <a:avLst/>
          </a:prstGeom>
          <a:noFill/>
          <a:ln w="28575">
            <a:solidFill>
              <a:srgbClr val="FF0000"/>
            </a:solidFill>
            <a:round/>
            <a:headEnd type="triangle" w="med" len="med"/>
            <a:tailEnd/>
          </a:ln>
          <a:extLst>
            <a:ext uri="{909E8E84-426E-40DD-AFC4-6F175D3DCCD1}">
              <a14:hiddenFill xmlns:a14="http://schemas.microsoft.com/office/drawing/2010/main">
                <a:noFill/>
              </a14:hiddenFill>
            </a:ext>
          </a:extLst>
        </p:spPr>
        <p:txBody>
          <a:bodyPr/>
          <a:lstStyle/>
          <a:p>
            <a:endParaRPr lang="cs-CZ"/>
          </a:p>
        </p:txBody>
      </p:sp>
      <p:sp>
        <p:nvSpPr>
          <p:cNvPr id="14" name="Text Box 13"/>
          <p:cNvSpPr txBox="1">
            <a:spLocks noChangeArrowheads="1"/>
          </p:cNvSpPr>
          <p:nvPr/>
        </p:nvSpPr>
        <p:spPr bwMode="auto">
          <a:xfrm>
            <a:off x="9732206" y="4577158"/>
            <a:ext cx="2984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spcBef>
                <a:spcPct val="50000"/>
              </a:spcBef>
            </a:pPr>
            <a:r>
              <a:rPr lang="cs-CZ" altLang="cs-CZ" sz="1200" dirty="0">
                <a:solidFill>
                  <a:srgbClr val="FF0000"/>
                </a:solidFill>
              </a:rPr>
              <a:t>V</a:t>
            </a:r>
          </a:p>
        </p:txBody>
      </p:sp>
    </p:spTree>
    <p:extLst>
      <p:ext uri="{BB962C8B-B14F-4D97-AF65-F5344CB8AC3E}">
        <p14:creationId xmlns:p14="http://schemas.microsoft.com/office/powerpoint/2010/main" val="3220554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91353" y="1152835"/>
            <a:ext cx="10515600" cy="4604537"/>
          </a:xfrm>
        </p:spPr>
        <p:txBody>
          <a:bodyPr>
            <a:normAutofit/>
          </a:bodyPr>
          <a:lstStyle/>
          <a:p>
            <a:endParaRPr lang="cs-CZ" dirty="0"/>
          </a:p>
          <a:p>
            <a:pPr marL="0" indent="0">
              <a:buNone/>
            </a:pP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Zástupný symbol pro obsah 2"/>
          <p:cNvSpPr txBox="1">
            <a:spLocks/>
          </p:cNvSpPr>
          <p:nvPr/>
        </p:nvSpPr>
        <p:spPr>
          <a:xfrm>
            <a:off x="512508" y="410113"/>
            <a:ext cx="10871411" cy="505574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457200" algn="just">
              <a:spcAft>
                <a:spcPts val="600"/>
              </a:spcAft>
              <a:defRPr/>
            </a:pPr>
            <a:endParaRPr lang="cs-CZ" dirty="0"/>
          </a:p>
        </p:txBody>
      </p:sp>
      <p:sp>
        <p:nvSpPr>
          <p:cNvPr id="8" name="Nadpis 1"/>
          <p:cNvSpPr>
            <a:spLocks noGrp="1"/>
          </p:cNvSpPr>
          <p:nvPr>
            <p:ph type="title"/>
          </p:nvPr>
        </p:nvSpPr>
        <p:spPr>
          <a:xfrm>
            <a:off x="774594" y="232148"/>
            <a:ext cx="10515600" cy="1325563"/>
          </a:xfrm>
        </p:spPr>
        <p:txBody>
          <a:bodyPr/>
          <a:lstStyle/>
          <a:p>
            <a:r>
              <a:rPr lang="en-US" b="1" dirty="0" smtClean="0"/>
              <a:t>Aerodynamic force </a:t>
            </a:r>
            <a:r>
              <a:rPr lang="en-US" b="1" i="1" dirty="0" smtClean="0"/>
              <a:t>Y</a:t>
            </a:r>
            <a:endParaRPr lang="en-US" b="1" i="1" dirty="0"/>
          </a:p>
        </p:txBody>
      </p:sp>
      <p:pic>
        <p:nvPicPr>
          <p:cNvPr id="11" name="Picture 4" descr="Bez_názvu"/>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77833" y="745758"/>
            <a:ext cx="5062008" cy="26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AutoShape 5"/>
          <p:cNvSpPr>
            <a:spLocks noChangeArrowheads="1"/>
          </p:cNvSpPr>
          <p:nvPr/>
        </p:nvSpPr>
        <p:spPr bwMode="auto">
          <a:xfrm>
            <a:off x="9320414" y="2650758"/>
            <a:ext cx="354414" cy="1177409"/>
          </a:xfrm>
          <a:prstGeom prst="downArrow">
            <a:avLst>
              <a:gd name="adj1" fmla="val 50000"/>
              <a:gd name="adj2" fmla="val 78571"/>
            </a:avLst>
          </a:prstGeom>
          <a:solidFill>
            <a:srgbClr val="FF3300"/>
          </a:solidFill>
          <a:ln w="9525">
            <a:solidFill>
              <a:schemeClr val="tx1"/>
            </a:solidFill>
            <a:miter lim="800000"/>
            <a:headEnd/>
            <a:tailEnd/>
          </a:ln>
        </p:spPr>
        <p:txBody>
          <a:bodyPr wrap="none" anchor="ct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endParaRPr lang="cs-CZ" altLang="cs-CZ"/>
          </a:p>
        </p:txBody>
      </p:sp>
      <p:sp>
        <p:nvSpPr>
          <p:cNvPr id="13" name="Text Box 6"/>
          <p:cNvSpPr txBox="1">
            <a:spLocks noChangeArrowheads="1"/>
          </p:cNvSpPr>
          <p:nvPr/>
        </p:nvSpPr>
        <p:spPr bwMode="auto">
          <a:xfrm>
            <a:off x="9756558" y="3492834"/>
            <a:ext cx="759459"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spcBef>
                <a:spcPct val="50000"/>
              </a:spcBef>
            </a:pPr>
            <a:r>
              <a:rPr lang="cs-CZ" altLang="cs-CZ" sz="4400">
                <a:solidFill>
                  <a:srgbClr val="FF3300"/>
                </a:solidFill>
              </a:rPr>
              <a:t>G</a:t>
            </a:r>
          </a:p>
        </p:txBody>
      </p:sp>
      <p:sp>
        <p:nvSpPr>
          <p:cNvPr id="14" name="AutoShape 10"/>
          <p:cNvSpPr>
            <a:spLocks noChangeArrowheads="1"/>
          </p:cNvSpPr>
          <p:nvPr/>
        </p:nvSpPr>
        <p:spPr bwMode="auto">
          <a:xfrm rot="10800000">
            <a:off x="9290252" y="157053"/>
            <a:ext cx="354414" cy="1177409"/>
          </a:xfrm>
          <a:prstGeom prst="downArrow">
            <a:avLst>
              <a:gd name="adj1" fmla="val 50000"/>
              <a:gd name="adj2" fmla="val 78571"/>
            </a:avLst>
          </a:prstGeom>
          <a:solidFill>
            <a:srgbClr val="FFFF00"/>
          </a:solidFill>
          <a:ln w="9525">
            <a:solidFill>
              <a:schemeClr val="tx1"/>
            </a:solidFill>
            <a:miter lim="800000"/>
            <a:headEnd/>
            <a:tailEnd/>
          </a:ln>
        </p:spPr>
        <p:txBody>
          <a:bodyPr wrap="none" anchor="ct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endParaRPr lang="cs-CZ" altLang="cs-CZ"/>
          </a:p>
        </p:txBody>
      </p:sp>
      <p:sp>
        <p:nvSpPr>
          <p:cNvPr id="15" name="Text Box 11"/>
          <p:cNvSpPr txBox="1">
            <a:spLocks noChangeArrowheads="1"/>
          </p:cNvSpPr>
          <p:nvPr/>
        </p:nvSpPr>
        <p:spPr bwMode="auto">
          <a:xfrm>
            <a:off x="8624656" y="235665"/>
            <a:ext cx="573814"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spcBef>
                <a:spcPct val="50000"/>
              </a:spcBef>
            </a:pPr>
            <a:r>
              <a:rPr lang="cs-CZ" altLang="cs-CZ" sz="4400" dirty="0">
                <a:solidFill>
                  <a:srgbClr val="FFFF00"/>
                </a:solidFill>
              </a:rPr>
              <a:t>Y</a:t>
            </a:r>
          </a:p>
        </p:txBody>
      </p:sp>
      <p:sp>
        <p:nvSpPr>
          <p:cNvPr id="2" name="Obdélník 1"/>
          <p:cNvSpPr/>
          <p:nvPr/>
        </p:nvSpPr>
        <p:spPr>
          <a:xfrm>
            <a:off x="721813" y="2061673"/>
            <a:ext cx="8745549" cy="2862322"/>
          </a:xfrm>
          <a:prstGeom prst="rect">
            <a:avLst/>
          </a:prstGeom>
        </p:spPr>
        <p:txBody>
          <a:bodyPr wrap="square">
            <a:spAutoFit/>
          </a:bodyPr>
          <a:lstStyle/>
          <a:p>
            <a:pPr marL="109537" indent="0">
              <a:buFont typeface="Georgia" pitchFamily="18" charset="0"/>
              <a:buNone/>
              <a:defRPr/>
            </a:pPr>
            <a:r>
              <a:rPr lang="cs-CZ" sz="2800" dirty="0" smtClean="0"/>
              <a:t> </a:t>
            </a:r>
            <a:r>
              <a:rPr lang="en-US" sz="4000" b="1" i="1" dirty="0" smtClean="0"/>
              <a:t>Y = c</a:t>
            </a:r>
            <a:r>
              <a:rPr lang="en-US" sz="4000" b="1" i="1" baseline="-25000" dirty="0" smtClean="0"/>
              <a:t>y</a:t>
            </a:r>
            <a:r>
              <a:rPr lang="en-US" sz="4000" b="1" i="1" dirty="0" smtClean="0"/>
              <a:t> . S . </a:t>
            </a:r>
            <a:r>
              <a:rPr lang="en-US" sz="4000" b="1" i="1" dirty="0" smtClean="0">
                <a:cs typeface="Arial" pitchFamily="34" charset="0"/>
              </a:rPr>
              <a:t>ρ . v</a:t>
            </a:r>
            <a:r>
              <a:rPr lang="en-US" sz="4000" b="1" i="1" baseline="30000" dirty="0" smtClean="0">
                <a:cs typeface="Arial" pitchFamily="34" charset="0"/>
              </a:rPr>
              <a:t>2 </a:t>
            </a:r>
            <a:r>
              <a:rPr lang="en-US" sz="4000" b="1" i="1" dirty="0" smtClean="0">
                <a:cs typeface="Arial" pitchFamily="34" charset="0"/>
              </a:rPr>
              <a:t>/ 2</a:t>
            </a:r>
            <a:endParaRPr lang="en-US" sz="4000" b="1" i="1" dirty="0" smtClean="0"/>
          </a:p>
          <a:p>
            <a:pPr marL="109537" indent="0">
              <a:buFont typeface="Georgia" pitchFamily="18" charset="0"/>
              <a:buNone/>
              <a:defRPr/>
            </a:pPr>
            <a:endParaRPr lang="en-US" sz="2800" dirty="0" smtClean="0"/>
          </a:p>
          <a:p>
            <a:pPr marL="109537" indent="0">
              <a:buFont typeface="Georgia" pitchFamily="18" charset="0"/>
              <a:buNone/>
              <a:defRPr/>
            </a:pPr>
            <a:r>
              <a:rPr lang="en-US" sz="2800" i="1" dirty="0" smtClean="0"/>
              <a:t>S</a:t>
            </a:r>
            <a:r>
              <a:rPr lang="en-US" sz="2800" dirty="0" smtClean="0"/>
              <a:t> </a:t>
            </a:r>
            <a:r>
              <a:rPr lang="en-US" sz="2800" dirty="0" smtClean="0">
                <a:cs typeface="Arial" pitchFamily="34" charset="0"/>
              </a:rPr>
              <a:t>–</a:t>
            </a:r>
            <a:r>
              <a:rPr lang="en-US" sz="2800" dirty="0" smtClean="0"/>
              <a:t> size of lifting surfaces [m</a:t>
            </a:r>
            <a:r>
              <a:rPr lang="en-US" sz="2800" i="1" baseline="30000" dirty="0" smtClean="0">
                <a:cs typeface="Arial" pitchFamily="34" charset="0"/>
              </a:rPr>
              <a:t>2</a:t>
            </a:r>
            <a:r>
              <a:rPr lang="en-US" sz="2800" dirty="0" smtClean="0"/>
              <a:t>], </a:t>
            </a:r>
          </a:p>
          <a:p>
            <a:pPr marL="109537" indent="0">
              <a:buFont typeface="Georgia" pitchFamily="18" charset="0"/>
              <a:buNone/>
              <a:defRPr/>
            </a:pPr>
            <a:r>
              <a:rPr lang="en-US" sz="2800" i="1" dirty="0" smtClean="0">
                <a:cs typeface="Arial" pitchFamily="34" charset="0"/>
              </a:rPr>
              <a:t>ρ</a:t>
            </a:r>
            <a:r>
              <a:rPr lang="en-US" sz="2800" dirty="0" smtClean="0">
                <a:cs typeface="Arial" pitchFamily="34" charset="0"/>
              </a:rPr>
              <a:t> – air density </a:t>
            </a:r>
            <a:r>
              <a:rPr lang="en-US" sz="2800" dirty="0" smtClean="0"/>
              <a:t>[kg/m</a:t>
            </a:r>
            <a:r>
              <a:rPr lang="en-US" sz="2800" i="1" baseline="30000" dirty="0" smtClean="0">
                <a:cs typeface="Arial" pitchFamily="34" charset="0"/>
              </a:rPr>
              <a:t>3</a:t>
            </a:r>
            <a:r>
              <a:rPr lang="en-US" sz="2800" dirty="0" smtClean="0"/>
              <a:t>]</a:t>
            </a:r>
            <a:endParaRPr lang="en-US" sz="2800" dirty="0" smtClean="0">
              <a:cs typeface="Arial" pitchFamily="34" charset="0"/>
            </a:endParaRPr>
          </a:p>
          <a:p>
            <a:pPr marL="109537" indent="0">
              <a:buFont typeface="Georgia" pitchFamily="18" charset="0"/>
              <a:buNone/>
              <a:defRPr/>
            </a:pPr>
            <a:r>
              <a:rPr lang="en-US" sz="2800" i="1" dirty="0" smtClean="0">
                <a:cs typeface="Arial" pitchFamily="34" charset="0"/>
              </a:rPr>
              <a:t>v</a:t>
            </a:r>
            <a:r>
              <a:rPr lang="en-US" sz="2800" dirty="0" smtClean="0">
                <a:cs typeface="Arial" pitchFamily="34" charset="0"/>
              </a:rPr>
              <a:t> – airplane velocity </a:t>
            </a:r>
            <a:r>
              <a:rPr lang="en-US" sz="2800" dirty="0" smtClean="0"/>
              <a:t>[km/h]</a:t>
            </a:r>
          </a:p>
          <a:p>
            <a:pPr marL="109537" indent="0">
              <a:buFont typeface="Georgia" pitchFamily="18" charset="0"/>
              <a:buNone/>
              <a:defRPr/>
            </a:pPr>
            <a:r>
              <a:rPr lang="en-US" sz="2800" i="1" dirty="0" smtClean="0"/>
              <a:t>c</a:t>
            </a:r>
            <a:r>
              <a:rPr lang="en-US" sz="2800" i="1" baseline="-25000" dirty="0" smtClean="0"/>
              <a:t>y</a:t>
            </a:r>
            <a:r>
              <a:rPr lang="en-US" sz="2800" dirty="0" smtClean="0"/>
              <a:t> </a:t>
            </a:r>
            <a:r>
              <a:rPr lang="en-US" sz="2800" dirty="0" smtClean="0">
                <a:cs typeface="Arial" pitchFamily="34" charset="0"/>
              </a:rPr>
              <a:t>–</a:t>
            </a:r>
            <a:r>
              <a:rPr lang="en-US" sz="2800" dirty="0" smtClean="0"/>
              <a:t> „angle of attack α“ function – aerodynamic coefficient</a:t>
            </a:r>
            <a:endParaRPr lang="en-US" sz="2800" dirty="0"/>
          </a:p>
        </p:txBody>
      </p:sp>
      <p:pic>
        <p:nvPicPr>
          <p:cNvPr id="21" name="obrázek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752768" y="4444607"/>
            <a:ext cx="1526497" cy="143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9566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p:bld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1918</TotalTime>
  <Words>663</Words>
  <Application>Microsoft Office PowerPoint</Application>
  <PresentationFormat>Vlastní</PresentationFormat>
  <Paragraphs>51</Paragraphs>
  <Slides>7</Slides>
  <Notes>0</Notes>
  <HiddenSlides>0</HiddenSlides>
  <MMClips>0</MMClips>
  <ScaleCrop>false</ScaleCrop>
  <HeadingPairs>
    <vt:vector size="4" baseType="variant">
      <vt:variant>
        <vt:lpstr>Motiv</vt:lpstr>
      </vt:variant>
      <vt:variant>
        <vt:i4>1</vt:i4>
      </vt:variant>
      <vt:variant>
        <vt:lpstr>Nadpisy snímků</vt:lpstr>
      </vt:variant>
      <vt:variant>
        <vt:i4>7</vt:i4>
      </vt:variant>
    </vt:vector>
  </HeadingPairs>
  <TitlesOfParts>
    <vt:vector size="8" baseType="lpstr">
      <vt:lpstr>Motiv Office</vt:lpstr>
      <vt:lpstr>Air Transport Management and Technology: 5. The Classification of Aircrafts and Flight Physics Fundamentals </vt:lpstr>
      <vt:lpstr>Definition of aircraft</vt:lpstr>
      <vt:lpstr>Classification of aircraft</vt:lpstr>
      <vt:lpstr>Classification of transport airplanes</vt:lpstr>
      <vt:lpstr>Classification of transport airplanes (continued)</vt:lpstr>
      <vt:lpstr>Generation of aerodynamic force</vt:lpstr>
      <vt:lpstr>Aerodynamic force Y</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Bartuška Ladislav</cp:lastModifiedBy>
  <cp:revision>90</cp:revision>
  <dcterms:created xsi:type="dcterms:W3CDTF">2017-05-10T10:51:34Z</dcterms:created>
  <dcterms:modified xsi:type="dcterms:W3CDTF">2017-07-08T09:26:00Z</dcterms:modified>
</cp:coreProperties>
</file>