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58" r:id="rId5"/>
    <p:sldId id="271" r:id="rId6"/>
    <p:sldId id="270" r:id="rId7"/>
    <p:sldId id="260" r:id="rId8"/>
    <p:sldId id="272"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4" autoAdjust="0"/>
    <p:restoredTop sz="94660"/>
  </p:normalViewPr>
  <p:slideViewPr>
    <p:cSldViewPr snapToGrid="0">
      <p:cViewPr>
        <p:scale>
          <a:sx n="66" d="100"/>
          <a:sy n="66" d="100"/>
        </p:scale>
        <p:origin x="138"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smtClean="0"/>
              <a:t>Air Transport Management and Technology:</a:t>
            </a:r>
            <a:r>
              <a:rPr lang="cs-CZ" dirty="0" smtClean="0"/>
              <a:t/>
            </a:r>
            <a:br>
              <a:rPr lang="cs-CZ" dirty="0" smtClean="0"/>
            </a:br>
            <a:r>
              <a:rPr lang="cs-CZ" b="1" dirty="0" smtClean="0"/>
              <a:t>4. </a:t>
            </a:r>
            <a:r>
              <a:rPr lang="cs-CZ" b="1" dirty="0"/>
              <a:t>Air Transport </a:t>
            </a:r>
            <a:r>
              <a:rPr lang="en-US" b="1" dirty="0" smtClean="0"/>
              <a:t>Organizations </a:t>
            </a:r>
            <a:endParaRPr lang="en-US" dirty="0"/>
          </a:p>
        </p:txBody>
      </p:sp>
      <p:sp>
        <p:nvSpPr>
          <p:cNvPr id="3" name="Podnadpis 2"/>
          <p:cNvSpPr>
            <a:spLocks noGrp="1"/>
          </p:cNvSpPr>
          <p:nvPr>
            <p:ph type="subTitle" idx="1"/>
          </p:nvPr>
        </p:nvSpPr>
        <p:spPr>
          <a:xfrm>
            <a:off x="1155700" y="3602038"/>
            <a:ext cx="9730014" cy="1655762"/>
          </a:xfrm>
        </p:spPr>
        <p:txBody>
          <a:bodyPr/>
          <a:lstStyle/>
          <a:p>
            <a:r>
              <a:rPr lang="en-US" b="1" dirty="0"/>
              <a:t>Methodological concept to effectively support technical key competencies using foreign languages ATCZ62 – </a:t>
            </a:r>
            <a:r>
              <a:rPr lang="cs-CZ" b="1" dirty="0" err="1"/>
              <a:t>the</a:t>
            </a:r>
            <a:r>
              <a:rPr lang="cs-CZ" b="1" dirty="0"/>
              <a:t> </a:t>
            </a:r>
            <a:r>
              <a:rPr lang="en-US" b="1" dirty="0"/>
              <a:t>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7"/>
          <p:cNvSpPr>
            <a:spLocks noGrp="1"/>
          </p:cNvSpPr>
          <p:nvPr>
            <p:ph type="title"/>
          </p:nvPr>
        </p:nvSpPr>
        <p:spPr>
          <a:xfrm>
            <a:off x="876300" y="254377"/>
            <a:ext cx="10515600" cy="1325563"/>
          </a:xfrm>
        </p:spPr>
        <p:txBody>
          <a:bodyPr/>
          <a:lstStyle/>
          <a:p>
            <a:r>
              <a:rPr lang="en-US" b="1" dirty="0" smtClean="0"/>
              <a:t>International air transport organizations</a:t>
            </a:r>
            <a:endParaRPr lang="en-US" b="1" dirty="0"/>
          </a:p>
        </p:txBody>
      </p:sp>
      <p:sp>
        <p:nvSpPr>
          <p:cNvPr id="9" name="Obdélník 8"/>
          <p:cNvSpPr/>
          <p:nvPr/>
        </p:nvSpPr>
        <p:spPr>
          <a:xfrm>
            <a:off x="876300" y="1428250"/>
            <a:ext cx="10553700" cy="3924151"/>
          </a:xfrm>
          <a:prstGeom prst="rect">
            <a:avLst/>
          </a:prstGeom>
        </p:spPr>
        <p:txBody>
          <a:bodyPr wrap="square">
            <a:spAutoFit/>
          </a:bodyPr>
          <a:lstStyle/>
          <a:p>
            <a:pPr marL="342900" indent="-342900" algn="just">
              <a:spcAft>
                <a:spcPts val="600"/>
              </a:spcAft>
              <a:buFont typeface="Arial" panose="020B0604020202020204" pitchFamily="34" charset="0"/>
              <a:buChar char="•"/>
            </a:pPr>
            <a:r>
              <a:rPr lang="en-US" sz="2600" dirty="0" smtClean="0"/>
              <a:t>The international character of air transport has led to requirements for unification of construction</a:t>
            </a:r>
            <a:r>
              <a:rPr lang="cs-CZ" sz="2600" dirty="0" smtClean="0"/>
              <a:t> </a:t>
            </a:r>
            <a:r>
              <a:rPr lang="en-US" sz="2600" dirty="0" smtClean="0"/>
              <a:t>of airports, air traffic control, passenger check-in and other air transport related activities.</a:t>
            </a:r>
          </a:p>
          <a:p>
            <a:pPr marL="342900" indent="-342900" algn="just">
              <a:spcAft>
                <a:spcPts val="600"/>
              </a:spcAft>
              <a:buFont typeface="Arial" panose="020B0604020202020204" pitchFamily="34" charset="0"/>
              <a:buChar char="•"/>
            </a:pPr>
            <a:r>
              <a:rPr lang="en-US" sz="2600" dirty="0" smtClean="0"/>
              <a:t>There have been many organizations in the aviation industry</a:t>
            </a:r>
            <a:r>
              <a:rPr lang="cs-CZ" sz="2600" dirty="0" smtClean="0"/>
              <a:t>. I</a:t>
            </a:r>
            <a:r>
              <a:rPr lang="en-US" sz="2600" dirty="0" smtClean="0"/>
              <a:t>t is possible to distinguish them according to the character of individual members:</a:t>
            </a:r>
          </a:p>
          <a:p>
            <a:pPr marL="1346200" indent="-355600" algn="just">
              <a:spcAft>
                <a:spcPts val="600"/>
              </a:spcAft>
              <a:buFont typeface="Wingdings" panose="05000000000000000000" pitchFamily="2" charset="2"/>
              <a:buChar char="Ø"/>
            </a:pPr>
            <a:r>
              <a:rPr lang="en-US" sz="2600" dirty="0" smtClean="0"/>
              <a:t>Governmental organizations (the members are individual governments)</a:t>
            </a:r>
          </a:p>
          <a:p>
            <a:pPr marL="1346200" indent="-355600" algn="just">
              <a:spcAft>
                <a:spcPts val="600"/>
              </a:spcAft>
              <a:buFont typeface="Wingdings" panose="05000000000000000000" pitchFamily="2" charset="2"/>
              <a:buChar char="Ø"/>
            </a:pPr>
            <a:r>
              <a:rPr lang="en-US" sz="2600" dirty="0" smtClean="0"/>
              <a:t>Non-governmental organizations (the members are legal entities or natural persons)</a:t>
            </a:r>
            <a:endParaRPr lang="en-US" sz="2600" dirty="0"/>
          </a:p>
        </p:txBody>
      </p:sp>
    </p:spTree>
    <p:extLst>
      <p:ext uri="{BB962C8B-B14F-4D97-AF65-F5344CB8AC3E}">
        <p14:creationId xmlns:p14="http://schemas.microsoft.com/office/powerpoint/2010/main" val="806203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1340040"/>
            <a:ext cx="10738503" cy="4662063"/>
          </a:xfrm>
        </p:spPr>
        <p:txBody>
          <a:bodyPr>
            <a:normAutofit lnSpcReduction="10000"/>
          </a:bodyPr>
          <a:lstStyle/>
          <a:p>
            <a:pPr lvl="0" algn="just"/>
            <a:r>
              <a:rPr lang="en-US" sz="2600" b="1" i="1" dirty="0" smtClean="0"/>
              <a:t>ICAO</a:t>
            </a:r>
            <a:r>
              <a:rPr lang="en-US" sz="2600" dirty="0" smtClean="0"/>
              <a:t> - International Civil Aviation Organization. This organization was set up in 1944 at the Chicago Civil Aviation Conference as a government-funded United Nations agency. The primary objective of ICAO is to develop civil aviation principles based on the principles underpinning the UN to support the development of international aviation. Any State that is a member of the United Nations may be admitted as an ICAO member. Its headquarters is in Montreal.</a:t>
            </a:r>
          </a:p>
          <a:p>
            <a:pPr lvl="0" algn="just"/>
            <a:r>
              <a:rPr lang="en-US" sz="2600" b="1" i="1" dirty="0" smtClean="0"/>
              <a:t>ECAC</a:t>
            </a:r>
            <a:r>
              <a:rPr lang="en-US" sz="2600" b="1" dirty="0" smtClean="0"/>
              <a:t> </a:t>
            </a:r>
            <a:r>
              <a:rPr lang="en-US" sz="2600" dirty="0" smtClean="0"/>
              <a:t>-</a:t>
            </a:r>
            <a:r>
              <a:rPr lang="en-US" sz="2600" b="1" dirty="0" smtClean="0"/>
              <a:t> </a:t>
            </a:r>
            <a:r>
              <a:rPr lang="en-US" sz="2600" dirty="0" smtClean="0"/>
              <a:t>European Civil Aviation </a:t>
            </a:r>
            <a:r>
              <a:rPr lang="en-US" sz="2600" dirty="0" err="1" smtClean="0"/>
              <a:t>Organisation</a:t>
            </a:r>
            <a:r>
              <a:rPr lang="en-US" sz="2600" dirty="0" smtClean="0"/>
              <a:t> – founded in 1955 with headquarters in Paris.</a:t>
            </a:r>
          </a:p>
          <a:p>
            <a:pPr lvl="0" algn="just"/>
            <a:r>
              <a:rPr lang="en-US" sz="2600" b="1" i="1" dirty="0" err="1" smtClean="0"/>
              <a:t>Eurocontrol</a:t>
            </a:r>
            <a:r>
              <a:rPr lang="en-US" sz="2600" dirty="0" smtClean="0"/>
              <a:t> - European </a:t>
            </a:r>
            <a:r>
              <a:rPr lang="en-US" sz="2600" dirty="0" err="1" smtClean="0"/>
              <a:t>Organisation</a:t>
            </a:r>
            <a:r>
              <a:rPr lang="en-US" sz="2600" dirty="0" smtClean="0"/>
              <a:t> for the Safety of Air Navigation.</a:t>
            </a:r>
          </a:p>
          <a:p>
            <a:pPr lvl="0" algn="just"/>
            <a:r>
              <a:rPr lang="en-US" sz="2600" b="1" i="1" dirty="0" smtClean="0"/>
              <a:t>EASA</a:t>
            </a:r>
            <a:r>
              <a:rPr lang="en-US" sz="2600" dirty="0" smtClean="0"/>
              <a:t> - European Air Safety Agency - </a:t>
            </a:r>
            <a:r>
              <a:rPr lang="cs-CZ" sz="2600" dirty="0" smtClean="0"/>
              <a:t>i</a:t>
            </a:r>
            <a:r>
              <a:rPr lang="en-US" sz="2600" dirty="0" smtClean="0"/>
              <a:t>s the independent European Aviation Safety Agency set up by the European Commission in 2003 with legal, administrative and financial autonomy.</a:t>
            </a:r>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en-US" b="1" dirty="0" smtClean="0"/>
              <a:t>Important governmental organizations</a:t>
            </a:r>
            <a:endParaRPr lang="en-US" b="1"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596689" y="1667835"/>
            <a:ext cx="10871411" cy="50557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lvl="1" indent="-266700" algn="just">
              <a:spcAft>
                <a:spcPts val="600"/>
              </a:spcAft>
              <a:defRPr/>
            </a:pPr>
            <a:r>
              <a:rPr lang="en-US" sz="2800" b="1" i="1" dirty="0" smtClean="0"/>
              <a:t>IATA</a:t>
            </a:r>
            <a:r>
              <a:rPr lang="en-US" sz="2800" dirty="0" smtClean="0"/>
              <a:t>  (International Air Transport Association) </a:t>
            </a:r>
          </a:p>
          <a:p>
            <a:pPr lvl="0"/>
            <a:r>
              <a:rPr lang="en-US" b="1" i="1" dirty="0" smtClean="0"/>
              <a:t>ACI</a:t>
            </a:r>
            <a:r>
              <a:rPr lang="en-US" dirty="0" smtClean="0"/>
              <a:t> (Airport Council International) – covers the issue of building airport infrastructure, airports operational procedures and their unification, economy of airports, etc. </a:t>
            </a:r>
            <a:endParaRPr lang="en-US" sz="3200" dirty="0" smtClean="0"/>
          </a:p>
          <a:p>
            <a:pPr lvl="0"/>
            <a:r>
              <a:rPr lang="en-US" b="1" i="1" dirty="0" smtClean="0"/>
              <a:t>IFALPA</a:t>
            </a:r>
            <a:r>
              <a:rPr lang="en-US" dirty="0" smtClean="0"/>
              <a:t> (International Federation of Air Line Pilots Associations) – defends the interests of pilots against carriers and government</a:t>
            </a:r>
            <a:r>
              <a:rPr lang="cs-CZ" dirty="0" smtClean="0"/>
              <a:t>al</a:t>
            </a:r>
            <a:r>
              <a:rPr lang="en-US" dirty="0" smtClean="0"/>
              <a:t> </a:t>
            </a:r>
            <a:r>
              <a:rPr lang="cs-CZ" dirty="0" err="1" smtClean="0"/>
              <a:t>authorities</a:t>
            </a:r>
            <a:r>
              <a:rPr lang="en-US" dirty="0" smtClean="0"/>
              <a:t>. </a:t>
            </a:r>
            <a:endParaRPr lang="en-US" sz="3200" dirty="0" smtClean="0"/>
          </a:p>
          <a:p>
            <a:pPr lvl="0"/>
            <a:r>
              <a:rPr lang="en-US" b="1" i="1" dirty="0" smtClean="0"/>
              <a:t>ITA</a:t>
            </a:r>
            <a:r>
              <a:rPr lang="en-US" dirty="0" smtClean="0"/>
              <a:t> (</a:t>
            </a:r>
            <a:r>
              <a:rPr lang="en-US" dirty="0" err="1" smtClean="0"/>
              <a:t>Institut</a:t>
            </a:r>
            <a:r>
              <a:rPr lang="en-US" dirty="0" smtClean="0"/>
              <a:t> du Transport </a:t>
            </a:r>
            <a:r>
              <a:rPr lang="en-US" dirty="0" err="1" smtClean="0"/>
              <a:t>Aérien</a:t>
            </a:r>
            <a:r>
              <a:rPr lang="en-US" dirty="0" smtClean="0"/>
              <a:t>) – a scientific-research institute based in Paris.</a:t>
            </a:r>
            <a:endParaRPr lang="en-US" sz="3200" dirty="0"/>
          </a:p>
        </p:txBody>
      </p:sp>
      <p:sp>
        <p:nvSpPr>
          <p:cNvPr id="8" name="Nadpis 1"/>
          <p:cNvSpPr>
            <a:spLocks noGrp="1"/>
          </p:cNvSpPr>
          <p:nvPr>
            <p:ph type="title"/>
          </p:nvPr>
        </p:nvSpPr>
        <p:spPr>
          <a:xfrm>
            <a:off x="774594" y="107591"/>
            <a:ext cx="10515600" cy="1325563"/>
          </a:xfrm>
        </p:spPr>
        <p:txBody>
          <a:bodyPr>
            <a:normAutofit/>
          </a:bodyPr>
          <a:lstStyle/>
          <a:p>
            <a:r>
              <a:rPr lang="en-US" b="1" dirty="0" smtClean="0"/>
              <a:t>Important non-governmental organizations with global scope </a:t>
            </a:r>
            <a:endParaRPr lang="en-US" b="1" dirty="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596689" y="1299741"/>
            <a:ext cx="10871411" cy="50557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457200" algn="just">
              <a:spcAft>
                <a:spcPts val="600"/>
              </a:spcAft>
              <a:defRPr/>
            </a:pPr>
            <a:r>
              <a:rPr lang="en-US" dirty="0"/>
              <a:t>It is a voluntary non-governmental organization of air carriers operating regular international </a:t>
            </a:r>
            <a:r>
              <a:rPr lang="cs-CZ" dirty="0" smtClean="0"/>
              <a:t>transport</a:t>
            </a:r>
            <a:r>
              <a:rPr lang="en-US" dirty="0" smtClean="0"/>
              <a:t>.</a:t>
            </a:r>
            <a:endParaRPr lang="cs-CZ" dirty="0" smtClean="0"/>
          </a:p>
          <a:p>
            <a:pPr marL="457200" lvl="1" indent="-457200" algn="just">
              <a:spcAft>
                <a:spcPts val="600"/>
              </a:spcAft>
              <a:defRPr/>
            </a:pPr>
            <a:r>
              <a:rPr lang="en-US" dirty="0" smtClean="0"/>
              <a:t>Main objectives:</a:t>
            </a:r>
          </a:p>
          <a:p>
            <a:pPr marL="990600" lvl="1" indent="-457200" algn="just">
              <a:spcAft>
                <a:spcPts val="300"/>
              </a:spcAft>
              <a:buFont typeface="Wingdings" panose="05000000000000000000" pitchFamily="2" charset="2"/>
              <a:buChar char="Ø"/>
              <a:defRPr/>
            </a:pPr>
            <a:r>
              <a:rPr lang="en-US" dirty="0" smtClean="0"/>
              <a:t>To </a:t>
            </a:r>
            <a:r>
              <a:rPr lang="en-US" dirty="0"/>
              <a:t>help create a single global system of safe, regular and economical air transport</a:t>
            </a:r>
            <a:r>
              <a:rPr lang="en-US" dirty="0" smtClean="0"/>
              <a:t>,</a:t>
            </a:r>
            <a:endParaRPr lang="cs-CZ" dirty="0" smtClean="0"/>
          </a:p>
          <a:p>
            <a:pPr marL="990600" lvl="1" indent="-457200" algn="just">
              <a:spcAft>
                <a:spcPts val="300"/>
              </a:spcAft>
              <a:buFont typeface="Wingdings" panose="05000000000000000000" pitchFamily="2" charset="2"/>
              <a:buChar char="Ø"/>
              <a:defRPr/>
            </a:pPr>
            <a:r>
              <a:rPr lang="en-US" dirty="0" smtClean="0"/>
              <a:t>To </a:t>
            </a:r>
            <a:r>
              <a:rPr lang="en-US" dirty="0"/>
              <a:t>prepare and coordinate actions aimed at improving the economic performance of air transport</a:t>
            </a:r>
            <a:r>
              <a:rPr lang="en-US" dirty="0" smtClean="0"/>
              <a:t>,</a:t>
            </a:r>
            <a:endParaRPr lang="cs-CZ" dirty="0" smtClean="0"/>
          </a:p>
          <a:p>
            <a:pPr marL="990600" lvl="1" indent="-457200" algn="just">
              <a:spcAft>
                <a:spcPts val="300"/>
              </a:spcAft>
              <a:buFont typeface="Wingdings" panose="05000000000000000000" pitchFamily="2" charset="2"/>
              <a:buChar char="Ø"/>
              <a:defRPr/>
            </a:pPr>
            <a:r>
              <a:rPr lang="en-US" dirty="0" smtClean="0"/>
              <a:t>To </a:t>
            </a:r>
            <a:r>
              <a:rPr lang="en-US" dirty="0"/>
              <a:t>ensure and coordinate cooperation between air carriers </a:t>
            </a:r>
            <a:r>
              <a:rPr lang="en-US" dirty="0" smtClean="0"/>
              <a:t>and </a:t>
            </a:r>
            <a:r>
              <a:rPr lang="en-US" dirty="0"/>
              <a:t>other organizations active in the air transport sector</a:t>
            </a:r>
            <a:r>
              <a:rPr lang="en-US" dirty="0" smtClean="0"/>
              <a:t>,</a:t>
            </a:r>
            <a:endParaRPr lang="cs-CZ" dirty="0" smtClean="0"/>
          </a:p>
          <a:p>
            <a:pPr marL="990600" lvl="1" indent="-457200" algn="just">
              <a:spcAft>
                <a:spcPts val="300"/>
              </a:spcAft>
              <a:buFont typeface="Wingdings" panose="05000000000000000000" pitchFamily="2" charset="2"/>
              <a:buChar char="Ø"/>
              <a:defRPr/>
            </a:pPr>
            <a:r>
              <a:rPr lang="cs-CZ" dirty="0" smtClean="0"/>
              <a:t>To c</a:t>
            </a:r>
            <a:r>
              <a:rPr lang="en-US" dirty="0" err="1" smtClean="0"/>
              <a:t>ooperate</a:t>
            </a:r>
            <a:r>
              <a:rPr lang="en-US" dirty="0" smtClean="0"/>
              <a:t> </a:t>
            </a:r>
            <a:r>
              <a:rPr lang="en-US" dirty="0"/>
              <a:t>with ICAO and ensure the </a:t>
            </a:r>
            <a:r>
              <a:rPr lang="en-US" dirty="0" smtClean="0"/>
              <a:t>implementation</a:t>
            </a:r>
            <a:r>
              <a:rPr lang="cs-CZ" dirty="0" smtClean="0"/>
              <a:t> </a:t>
            </a:r>
            <a:r>
              <a:rPr lang="en-US" dirty="0" smtClean="0"/>
              <a:t>of </a:t>
            </a:r>
            <a:r>
              <a:rPr lang="en-US" dirty="0"/>
              <a:t>ICAO standards into the practice of all air carriers</a:t>
            </a:r>
            <a:r>
              <a:rPr lang="en-US" dirty="0" smtClean="0"/>
              <a:t>.</a:t>
            </a:r>
            <a:r>
              <a:rPr lang="cs-CZ" dirty="0"/>
              <a:t>  </a:t>
            </a:r>
            <a:endParaRPr lang="cs-CZ" dirty="0" smtClean="0"/>
          </a:p>
        </p:txBody>
      </p:sp>
      <p:sp>
        <p:nvSpPr>
          <p:cNvPr id="8" name="Nadpis 1"/>
          <p:cNvSpPr>
            <a:spLocks noGrp="1"/>
          </p:cNvSpPr>
          <p:nvPr>
            <p:ph type="title"/>
          </p:nvPr>
        </p:nvSpPr>
        <p:spPr>
          <a:xfrm>
            <a:off x="774594" y="232148"/>
            <a:ext cx="10515600" cy="1325563"/>
          </a:xfrm>
        </p:spPr>
        <p:txBody>
          <a:bodyPr/>
          <a:lstStyle/>
          <a:p>
            <a:r>
              <a:rPr lang="en-US" b="1" dirty="0" smtClean="0"/>
              <a:t>International Air Transport Association</a:t>
            </a:r>
            <a:endParaRPr lang="en-US" b="1" dirty="0"/>
          </a:p>
        </p:txBody>
      </p:sp>
      <p:pic>
        <p:nvPicPr>
          <p:cNvPr id="10" name="Obrázek 3"/>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338180" y="232148"/>
            <a:ext cx="1323839" cy="851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9566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572426"/>
            <a:ext cx="10515600" cy="4604537"/>
          </a:xfrm>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Zástupný symbol pro obsah 2"/>
          <p:cNvSpPr txBox="1">
            <a:spLocks/>
          </p:cNvSpPr>
          <p:nvPr/>
        </p:nvSpPr>
        <p:spPr>
          <a:xfrm>
            <a:off x="596689" y="1667835"/>
            <a:ext cx="10871411" cy="50557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lvl="1" indent="-266700" algn="just">
              <a:spcAft>
                <a:spcPts val="600"/>
              </a:spcAft>
              <a:defRPr/>
            </a:pPr>
            <a:endParaRPr lang="cs-CZ" sz="3200" dirty="0"/>
          </a:p>
        </p:txBody>
      </p:sp>
      <p:sp>
        <p:nvSpPr>
          <p:cNvPr id="8" name="Nadpis 1"/>
          <p:cNvSpPr>
            <a:spLocks noGrp="1"/>
          </p:cNvSpPr>
          <p:nvPr>
            <p:ph type="title"/>
          </p:nvPr>
        </p:nvSpPr>
        <p:spPr>
          <a:xfrm>
            <a:off x="862054" y="158391"/>
            <a:ext cx="10515600" cy="1325563"/>
          </a:xfrm>
        </p:spPr>
        <p:txBody>
          <a:bodyPr/>
          <a:lstStyle/>
          <a:p>
            <a:r>
              <a:rPr lang="en-US" b="1" dirty="0"/>
              <a:t>Important non-governmental organizations with regional scope</a:t>
            </a:r>
            <a:endParaRPr lang="cs-CZ" b="1" dirty="0"/>
          </a:p>
        </p:txBody>
      </p:sp>
      <p:sp>
        <p:nvSpPr>
          <p:cNvPr id="10" name="Zástupný symbol pro obsah 2"/>
          <p:cNvSpPr txBox="1">
            <a:spLocks/>
          </p:cNvSpPr>
          <p:nvPr/>
        </p:nvSpPr>
        <p:spPr>
          <a:xfrm>
            <a:off x="825500" y="1731174"/>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i="1" dirty="0" smtClean="0"/>
              <a:t>AEA</a:t>
            </a:r>
            <a:r>
              <a:rPr lang="en-US" b="1" dirty="0" smtClean="0"/>
              <a:t> </a:t>
            </a:r>
            <a:r>
              <a:rPr lang="en-US" dirty="0" smtClean="0"/>
              <a:t>(Association of European Airlines) – association of European air carriers</a:t>
            </a:r>
          </a:p>
          <a:p>
            <a:r>
              <a:rPr lang="en-US" b="1" i="1" dirty="0" smtClean="0"/>
              <a:t>IACA</a:t>
            </a:r>
            <a:r>
              <a:rPr lang="en-US" dirty="0" smtClean="0"/>
              <a:t> (International Air Carrier Association) – association of European charter carriers</a:t>
            </a:r>
          </a:p>
          <a:p>
            <a:r>
              <a:rPr lang="en-US" b="1" i="1" dirty="0" smtClean="0"/>
              <a:t>ERA</a:t>
            </a:r>
            <a:r>
              <a:rPr lang="en-US" dirty="0" smtClean="0"/>
              <a:t> (European Regions Airline Association) - represents the interests of carriers running commercial scheduled flights by small aircraft,</a:t>
            </a:r>
          </a:p>
          <a:p>
            <a:r>
              <a:rPr lang="en-US" b="1" i="1" dirty="0" smtClean="0"/>
              <a:t>FATUREC</a:t>
            </a:r>
            <a:r>
              <a:rPr lang="en-US" dirty="0" smtClean="0"/>
              <a:t> (Federation of Air Transport User Representatives in the European Community) – protection of air transport users,</a:t>
            </a:r>
          </a:p>
          <a:p>
            <a:r>
              <a:rPr lang="en-US" b="1" i="1" dirty="0" smtClean="0"/>
              <a:t>AAPA</a:t>
            </a:r>
            <a:r>
              <a:rPr lang="en-US" dirty="0" smtClean="0"/>
              <a:t> (Association of Asia Pacific Airlines) - represents the common regional interests of the Far East airlines.</a:t>
            </a:r>
            <a:endParaRPr lang="en-US" dirty="0"/>
          </a:p>
        </p:txBody>
      </p:sp>
    </p:spTree>
    <p:extLst>
      <p:ext uri="{BB962C8B-B14F-4D97-AF65-F5344CB8AC3E}">
        <p14:creationId xmlns:p14="http://schemas.microsoft.com/office/powerpoint/2010/main" val="1092495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State administration bodies</a:t>
            </a:r>
            <a:endParaRPr lang="en-US"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44056" y="1765413"/>
            <a:ext cx="10169718"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lphaLcParenR"/>
            </a:pPr>
            <a:endParaRPr lang="cs-CZ" b="1" dirty="0" smtClean="0"/>
          </a:p>
          <a:p>
            <a:pPr marL="0" indent="0">
              <a:buNone/>
            </a:pPr>
            <a:endParaRPr lang="cs-CZ" b="1" dirty="0"/>
          </a:p>
        </p:txBody>
      </p:sp>
      <p:sp>
        <p:nvSpPr>
          <p:cNvPr id="9" name="Zástupný symbol pro obsah 2"/>
          <p:cNvSpPr txBox="1">
            <a:spLocks/>
          </p:cNvSpPr>
          <p:nvPr/>
        </p:nvSpPr>
        <p:spPr>
          <a:xfrm>
            <a:off x="758687" y="1604576"/>
            <a:ext cx="10515600" cy="448786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b="1" dirty="0"/>
              <a:t>Ministry of Transport of the Czech Republic (MD) - </a:t>
            </a:r>
            <a:r>
              <a:rPr lang="en-US" dirty="0"/>
              <a:t>the central state administration body for all modes of transport, including civil aviation</a:t>
            </a:r>
            <a:r>
              <a:rPr lang="en-US" dirty="0" smtClean="0"/>
              <a:t>.</a:t>
            </a:r>
            <a:endParaRPr lang="cs-CZ" dirty="0" smtClean="0"/>
          </a:p>
          <a:p>
            <a:pPr algn="just"/>
            <a:r>
              <a:rPr lang="en-US" b="1" dirty="0" smtClean="0"/>
              <a:t>The </a:t>
            </a:r>
            <a:r>
              <a:rPr lang="en-US" b="1" dirty="0"/>
              <a:t>Civil Aviation Authority (CAA) - </a:t>
            </a:r>
            <a:r>
              <a:rPr lang="en-US" dirty="0"/>
              <a:t>the organizational unit of the state is directly subordinated to the Ministry of Transport of the Czech Republic, which carries out state administration in civil aviation matters</a:t>
            </a:r>
            <a:r>
              <a:rPr lang="en-US" dirty="0" smtClean="0"/>
              <a:t>.</a:t>
            </a:r>
            <a:endParaRPr lang="cs-CZ" dirty="0" smtClean="0"/>
          </a:p>
          <a:p>
            <a:pPr algn="just"/>
            <a:r>
              <a:rPr lang="en-US" b="1" dirty="0" smtClean="0"/>
              <a:t>Air Accidents Investigation Institute (UZPLN</a:t>
            </a:r>
            <a:r>
              <a:rPr lang="en-US" b="1" dirty="0"/>
              <a:t>) - </a:t>
            </a:r>
            <a:r>
              <a:rPr lang="en-US" dirty="0"/>
              <a:t>Independent organizational unit of the state whose function is to investigate and analyze air accidents and to implement measures to prevent accidents</a:t>
            </a:r>
            <a:r>
              <a:rPr lang="en-US" dirty="0" smtClean="0"/>
              <a:t>.</a:t>
            </a:r>
            <a:endParaRPr lang="cs-CZ" dirty="0" smtClean="0"/>
          </a:p>
        </p:txBody>
      </p:sp>
    </p:spTree>
    <p:extLst>
      <p:ext uri="{BB962C8B-B14F-4D97-AF65-F5344CB8AC3E}">
        <p14:creationId xmlns:p14="http://schemas.microsoft.com/office/powerpoint/2010/main" val="3220554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6601" y="225425"/>
            <a:ext cx="10515600" cy="1325563"/>
          </a:xfrm>
        </p:spPr>
        <p:txBody>
          <a:bodyPr/>
          <a:lstStyle/>
          <a:p>
            <a:r>
              <a:rPr lang="en-US" b="1" dirty="0" smtClean="0"/>
              <a:t>State enterprises in civil aviation</a:t>
            </a:r>
            <a:endParaRPr lang="en-US"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644056" y="1765413"/>
            <a:ext cx="10169718" cy="4411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lphaLcParenR"/>
            </a:pPr>
            <a:endParaRPr lang="cs-CZ" b="1" dirty="0" smtClean="0"/>
          </a:p>
          <a:p>
            <a:pPr marL="0" indent="0">
              <a:buNone/>
            </a:pPr>
            <a:endParaRPr lang="cs-CZ" b="1" dirty="0"/>
          </a:p>
        </p:txBody>
      </p:sp>
      <p:sp>
        <p:nvSpPr>
          <p:cNvPr id="9" name="Zástupný symbol pro obsah 2"/>
          <p:cNvSpPr txBox="1">
            <a:spLocks/>
          </p:cNvSpPr>
          <p:nvPr/>
        </p:nvSpPr>
        <p:spPr>
          <a:xfrm>
            <a:off x="756601" y="1312476"/>
            <a:ext cx="10515600" cy="44878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b="1" dirty="0"/>
              <a:t>Air </a:t>
            </a:r>
            <a:r>
              <a:rPr lang="en-US" b="1" dirty="0" smtClean="0"/>
              <a:t>Navigation Services of the Czech Republic - </a:t>
            </a:r>
            <a:r>
              <a:rPr lang="en-US" dirty="0" smtClean="0"/>
              <a:t>The principal objective of the </a:t>
            </a:r>
            <a:r>
              <a:rPr lang="cs-CZ" dirty="0" smtClean="0"/>
              <a:t>ANS i</a:t>
            </a:r>
            <a:r>
              <a:rPr lang="en-US" dirty="0" smtClean="0"/>
              <a:t>s to ensure a safe environment for air traffic, to ensure that there is no collision in airspace and on the ground, to organize a fast, safe and fluid flow of air traffic, and also to respond flexibly to the dynamics of civil aviation development in changing aviation conditions</a:t>
            </a:r>
            <a:r>
              <a:rPr lang="en-US" b="1" dirty="0" smtClean="0"/>
              <a:t>.</a:t>
            </a:r>
          </a:p>
          <a:p>
            <a:pPr algn="just"/>
            <a:r>
              <a:rPr lang="en-US" b="1" dirty="0"/>
              <a:t>Czech </a:t>
            </a:r>
            <a:r>
              <a:rPr lang="en-US" b="1" dirty="0" err="1"/>
              <a:t>Aeroholding</a:t>
            </a:r>
            <a:r>
              <a:rPr lang="en-US" b="1" dirty="0"/>
              <a:t>, </a:t>
            </a:r>
            <a:r>
              <a:rPr lang="en-US" b="1" dirty="0" err="1"/>
              <a:t>a.s</a:t>
            </a:r>
            <a:r>
              <a:rPr lang="en-US" b="1" dirty="0" smtClean="0"/>
              <a:t>.</a:t>
            </a:r>
            <a:r>
              <a:rPr lang="cs-CZ" b="1" dirty="0" smtClean="0"/>
              <a:t> -</a:t>
            </a:r>
            <a:r>
              <a:rPr lang="en-US" b="1" dirty="0" smtClean="0"/>
              <a:t> </a:t>
            </a:r>
            <a:r>
              <a:rPr lang="en-US" dirty="0"/>
              <a:t>a company whose sole shareholder is the state, represented by the Ministry of Finance of the </a:t>
            </a:r>
            <a:r>
              <a:rPr lang="en-US" dirty="0" smtClean="0"/>
              <a:t>CR</a:t>
            </a:r>
            <a:r>
              <a:rPr lang="cs-CZ" dirty="0" smtClean="0"/>
              <a:t>.</a:t>
            </a:r>
            <a:r>
              <a:rPr lang="cs-CZ" b="1" dirty="0" smtClean="0"/>
              <a:t> </a:t>
            </a:r>
            <a:r>
              <a:rPr lang="cs-CZ" dirty="0" err="1" smtClean="0"/>
              <a:t>Company</a:t>
            </a:r>
            <a:r>
              <a:rPr lang="cs-CZ" dirty="0" smtClean="0"/>
              <a:t> </a:t>
            </a:r>
            <a:r>
              <a:rPr lang="en-US" dirty="0" smtClean="0"/>
              <a:t>operates and manages the international public civilian </a:t>
            </a:r>
            <a:r>
              <a:rPr lang="en-US" dirty="0" err="1" smtClean="0"/>
              <a:t>Václav</a:t>
            </a:r>
            <a:r>
              <a:rPr lang="en-US" dirty="0" smtClean="0"/>
              <a:t> Havel airport Prague, which is the largest airport in the Czech Republic by the number of checked-in passengers (over 13 million in 2016)</a:t>
            </a:r>
            <a:r>
              <a:rPr lang="cs-CZ" dirty="0" smtClean="0"/>
              <a:t>.</a:t>
            </a:r>
            <a:endParaRPr lang="en-US" dirty="0" smtClean="0"/>
          </a:p>
        </p:txBody>
      </p:sp>
    </p:spTree>
    <p:extLst>
      <p:ext uri="{BB962C8B-B14F-4D97-AF65-F5344CB8AC3E}">
        <p14:creationId xmlns:p14="http://schemas.microsoft.com/office/powerpoint/2010/main" val="2472750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446</Words>
  <Application>Microsoft Office PowerPoint</Application>
  <PresentationFormat>Vlastní</PresentationFormat>
  <Paragraphs>37</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Air Transport Management and Technology: 4. Air Transport Organizations </vt:lpstr>
      <vt:lpstr>International air transport organizations</vt:lpstr>
      <vt:lpstr>Important governmental organizations</vt:lpstr>
      <vt:lpstr>Important non-governmental organizations with global scope </vt:lpstr>
      <vt:lpstr>International Air Transport Association</vt:lpstr>
      <vt:lpstr>Important non-governmental organizations with regional scope</vt:lpstr>
      <vt:lpstr>State administration bodies</vt:lpstr>
      <vt:lpstr>State enterprises in civil aviation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63</cp:revision>
  <dcterms:created xsi:type="dcterms:W3CDTF">2017-05-10T10:51:34Z</dcterms:created>
  <dcterms:modified xsi:type="dcterms:W3CDTF">2017-07-08T09:29:03Z</dcterms:modified>
</cp:coreProperties>
</file>