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58" r:id="rId5"/>
    <p:sldId id="268" r:id="rId6"/>
    <p:sldId id="264" r:id="rId7"/>
    <p:sldId id="269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58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Air Transport Management and Technology</a:t>
            </a:r>
            <a:r>
              <a:rPr lang="en-US" sz="3600" dirty="0"/>
              <a:t>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b="1" dirty="0" smtClean="0"/>
              <a:t>3. International cooperation, air transport conventions and regulations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8400" y="3602038"/>
            <a:ext cx="9791700" cy="1655762"/>
          </a:xfrm>
        </p:spPr>
        <p:txBody>
          <a:bodyPr/>
          <a:lstStyle/>
          <a:p>
            <a:r>
              <a:rPr lang="en-US" b="1" dirty="0" smtClean="0"/>
              <a:t>Methodological concept to effectively support technical key competencies using foreign languages ATCZ62 – the CLIL as a university teaching strategy</a:t>
            </a:r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76300" y="190877"/>
            <a:ext cx="10515600" cy="1325563"/>
          </a:xfrm>
        </p:spPr>
        <p:txBody>
          <a:bodyPr/>
          <a:lstStyle/>
          <a:p>
            <a:r>
              <a:rPr lang="cs-CZ" b="1" dirty="0"/>
              <a:t>Chicago </a:t>
            </a:r>
            <a:r>
              <a:rPr lang="cs-CZ" b="1" dirty="0" err="1" smtClean="0"/>
              <a:t>Convention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876300" y="1231566"/>
            <a:ext cx="105537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cs-CZ" sz="2300" dirty="0" smtClean="0"/>
              <a:t>„</a:t>
            </a:r>
            <a:r>
              <a:rPr lang="en-US" sz="2300" dirty="0"/>
              <a:t> WHEREAS the future development of </a:t>
            </a:r>
            <a:r>
              <a:rPr lang="en-US" sz="2300" dirty="0" smtClean="0"/>
              <a:t>international </a:t>
            </a:r>
            <a:r>
              <a:rPr lang="en-US" sz="2300" dirty="0"/>
              <a:t>civil </a:t>
            </a:r>
            <a:r>
              <a:rPr lang="en-US" sz="2300" dirty="0" err="1" smtClean="0"/>
              <a:t>aviat</a:t>
            </a:r>
            <a:r>
              <a:rPr lang="cs-CZ" sz="2300" dirty="0" smtClean="0"/>
              <a:t>ion </a:t>
            </a:r>
            <a:r>
              <a:rPr lang="en-US" sz="2300" dirty="0" smtClean="0"/>
              <a:t>can </a:t>
            </a:r>
            <a:r>
              <a:rPr lang="en-US" sz="2300" dirty="0"/>
              <a:t>greatly help to create and preserve friendship and </a:t>
            </a:r>
            <a:r>
              <a:rPr lang="en-US" sz="2300" dirty="0" smtClean="0"/>
              <a:t>understanding</a:t>
            </a:r>
            <a:r>
              <a:rPr lang="cs-CZ" sz="2300" dirty="0" smtClean="0"/>
              <a:t> </a:t>
            </a:r>
            <a:r>
              <a:rPr lang="en-US" sz="2300" dirty="0" smtClean="0"/>
              <a:t>among </a:t>
            </a:r>
            <a:r>
              <a:rPr lang="en-US" sz="2300" dirty="0"/>
              <a:t>the </a:t>
            </a:r>
            <a:r>
              <a:rPr lang="cs-CZ" sz="2300" dirty="0" err="1" smtClean="0"/>
              <a:t>nations</a:t>
            </a:r>
            <a:r>
              <a:rPr lang="en-US" sz="2300" dirty="0" smtClean="0"/>
              <a:t> </a:t>
            </a:r>
            <a:r>
              <a:rPr lang="en-US" sz="2300" dirty="0"/>
              <a:t>and peoples of the world, yet its abuse can </a:t>
            </a:r>
            <a:r>
              <a:rPr lang="en-US" sz="2300" dirty="0" smtClean="0"/>
              <a:t>become</a:t>
            </a:r>
            <a:r>
              <a:rPr lang="cs-CZ" sz="2300" dirty="0" smtClean="0"/>
              <a:t> </a:t>
            </a:r>
            <a:r>
              <a:rPr lang="en-US" sz="2300" dirty="0" smtClean="0"/>
              <a:t>a </a:t>
            </a:r>
            <a:r>
              <a:rPr lang="en-US" sz="2300" dirty="0"/>
              <a:t>threat to the general security; and</a:t>
            </a:r>
          </a:p>
          <a:p>
            <a:pPr algn="just">
              <a:spcAft>
                <a:spcPts val="1200"/>
              </a:spcAft>
            </a:pPr>
            <a:r>
              <a:rPr lang="en-US" sz="2300" dirty="0"/>
              <a:t>WHEREAS it </a:t>
            </a:r>
            <a:r>
              <a:rPr lang="en-US" sz="2300" dirty="0" err="1" smtClean="0"/>
              <a:t>i</a:t>
            </a:r>
            <a:r>
              <a:rPr lang="cs-CZ" sz="2300" dirty="0" smtClean="0"/>
              <a:t>s</a:t>
            </a:r>
            <a:r>
              <a:rPr lang="en-US" sz="2300" dirty="0" smtClean="0"/>
              <a:t>desirable </a:t>
            </a:r>
            <a:r>
              <a:rPr lang="en-US" sz="2300" dirty="0"/>
              <a:t>to avoid friction and to promote </a:t>
            </a:r>
            <a:r>
              <a:rPr lang="en-US" sz="2300" dirty="0" smtClean="0"/>
              <a:t>that</a:t>
            </a:r>
            <a:r>
              <a:rPr lang="cs-CZ" sz="2300" dirty="0" smtClean="0"/>
              <a:t> </a:t>
            </a:r>
            <a:r>
              <a:rPr lang="en-US" sz="2300" dirty="0" smtClean="0"/>
              <a:t>cooperation </a:t>
            </a:r>
            <a:r>
              <a:rPr lang="en-US" sz="2300" dirty="0"/>
              <a:t>between nations and peoples upon which the peace of </a:t>
            </a:r>
            <a:r>
              <a:rPr lang="en-US" sz="2300" dirty="0" smtClean="0"/>
              <a:t>the</a:t>
            </a:r>
            <a:r>
              <a:rPr lang="cs-CZ" sz="2300" dirty="0" smtClean="0"/>
              <a:t> </a:t>
            </a:r>
            <a:r>
              <a:rPr lang="en-US" sz="2300" dirty="0" smtClean="0"/>
              <a:t>world </a:t>
            </a:r>
            <a:r>
              <a:rPr lang="en-US" sz="2300" dirty="0"/>
              <a:t>depends;</a:t>
            </a:r>
          </a:p>
          <a:p>
            <a:pPr algn="just">
              <a:spcAft>
                <a:spcPts val="1200"/>
              </a:spcAft>
            </a:pPr>
            <a:r>
              <a:rPr lang="en-US" sz="2300" dirty="0"/>
              <a:t>THEREFORE, the undersigned governments having agreed on </a:t>
            </a:r>
            <a:r>
              <a:rPr lang="en-US" sz="2300" dirty="0" smtClean="0"/>
              <a:t>certain</a:t>
            </a:r>
            <a:r>
              <a:rPr lang="cs-CZ" sz="2300" dirty="0" smtClean="0"/>
              <a:t> </a:t>
            </a:r>
            <a:r>
              <a:rPr lang="en-US" sz="2300" dirty="0" smtClean="0"/>
              <a:t>principles </a:t>
            </a:r>
            <a:r>
              <a:rPr lang="en-US" sz="2300" dirty="0"/>
              <a:t>and arrangements in order that international civil </a:t>
            </a:r>
            <a:r>
              <a:rPr lang="en-US" sz="2300" dirty="0" smtClean="0"/>
              <a:t>aviation</a:t>
            </a:r>
            <a:r>
              <a:rPr lang="cs-CZ" sz="2300" dirty="0" smtClean="0"/>
              <a:t> </a:t>
            </a:r>
            <a:r>
              <a:rPr lang="en-US" sz="2300" dirty="0" smtClean="0"/>
              <a:t>may </a:t>
            </a:r>
            <a:r>
              <a:rPr lang="en-US" sz="2300" dirty="0"/>
              <a:t>be developed in a safe and orderly manner and that </a:t>
            </a:r>
            <a:r>
              <a:rPr lang="en-US" sz="2300" dirty="0" smtClean="0"/>
              <a:t>international</a:t>
            </a:r>
            <a:r>
              <a:rPr lang="cs-CZ" sz="2300" dirty="0" smtClean="0"/>
              <a:t> </a:t>
            </a:r>
            <a:r>
              <a:rPr lang="en-US" sz="2300" dirty="0" smtClean="0"/>
              <a:t>air </a:t>
            </a:r>
            <a:r>
              <a:rPr lang="en-US" sz="2300" dirty="0"/>
              <a:t>transport services may be </a:t>
            </a:r>
            <a:r>
              <a:rPr lang="en-US" sz="2300" dirty="0" smtClean="0"/>
              <a:t>established </a:t>
            </a:r>
            <a:r>
              <a:rPr lang="en-US" sz="2300" dirty="0"/>
              <a:t>on the basis </a:t>
            </a:r>
            <a:r>
              <a:rPr lang="en-US" sz="2300" dirty="0" smtClean="0"/>
              <a:t>of</a:t>
            </a:r>
            <a:r>
              <a:rPr lang="cs-CZ" sz="2300" dirty="0" smtClean="0"/>
              <a:t> </a:t>
            </a:r>
            <a:r>
              <a:rPr lang="en-US" sz="2300" dirty="0" smtClean="0"/>
              <a:t>equality </a:t>
            </a:r>
            <a:r>
              <a:rPr lang="en-US" sz="2300" dirty="0"/>
              <a:t>of opportunity and operated </a:t>
            </a:r>
            <a:r>
              <a:rPr lang="en-US" sz="2300" dirty="0" err="1" smtClean="0"/>
              <a:t>soun</a:t>
            </a:r>
            <a:r>
              <a:rPr lang="cs-CZ" sz="2300" dirty="0" smtClean="0"/>
              <a:t>d</a:t>
            </a:r>
            <a:r>
              <a:rPr lang="en-US" sz="2300" dirty="0" err="1" smtClean="0"/>
              <a:t>ly</a:t>
            </a:r>
            <a:r>
              <a:rPr lang="en-US" sz="2300" dirty="0" smtClean="0"/>
              <a:t> and </a:t>
            </a:r>
            <a:r>
              <a:rPr lang="en-US" sz="2300" dirty="0"/>
              <a:t>economically ;</a:t>
            </a:r>
          </a:p>
          <a:p>
            <a:pPr algn="just">
              <a:spcAft>
                <a:spcPts val="1200"/>
              </a:spcAft>
            </a:pPr>
            <a:r>
              <a:rPr lang="en-US" sz="2300" dirty="0"/>
              <a:t>Have accordingly concluded this Convention to that </a:t>
            </a:r>
            <a:r>
              <a:rPr lang="en-US" sz="2300" dirty="0" smtClean="0"/>
              <a:t>end</a:t>
            </a:r>
            <a:r>
              <a:rPr lang="cs-CZ" sz="2300" dirty="0" smtClean="0"/>
              <a:t>.“</a:t>
            </a:r>
          </a:p>
          <a:p>
            <a:pPr algn="r"/>
            <a:r>
              <a:rPr lang="cs-CZ" sz="2300" dirty="0" smtClean="0"/>
              <a:t>Chicago </a:t>
            </a:r>
            <a:r>
              <a:rPr lang="cs-CZ" sz="2300" dirty="0" err="1"/>
              <a:t>Convention</a:t>
            </a:r>
            <a:r>
              <a:rPr lang="cs-CZ" sz="2300" dirty="0"/>
              <a:t> on </a:t>
            </a:r>
            <a:r>
              <a:rPr lang="cs-CZ" sz="2300" dirty="0" err="1"/>
              <a:t>Interantional</a:t>
            </a:r>
            <a:r>
              <a:rPr lang="cs-CZ" sz="2300" dirty="0"/>
              <a:t> Civil </a:t>
            </a:r>
            <a:r>
              <a:rPr lang="cs-CZ" sz="2300" dirty="0" err="1" smtClean="0"/>
              <a:t>Aviation</a:t>
            </a:r>
            <a:r>
              <a:rPr lang="cs-CZ" sz="2300" dirty="0" smtClean="0"/>
              <a:t> </a:t>
            </a:r>
            <a:r>
              <a:rPr lang="cs-CZ" sz="2300" dirty="0" err="1" smtClean="0"/>
              <a:t>Preamble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806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272" y="1340040"/>
            <a:ext cx="11138828" cy="5142923"/>
          </a:xfrm>
        </p:spPr>
        <p:txBody>
          <a:bodyPr>
            <a:normAutofit/>
          </a:bodyPr>
          <a:lstStyle/>
          <a:p>
            <a:pPr marL="88900" lvl="1" indent="0" algn="just">
              <a:spcAft>
                <a:spcPts val="600"/>
              </a:spcAft>
              <a:buNone/>
              <a:defRPr/>
            </a:pPr>
            <a:r>
              <a:rPr lang="en-US" sz="2800" dirty="0"/>
              <a:t>Important international agreements and milestones in international cooperation in the historical context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 marL="5461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On October </a:t>
            </a:r>
            <a:r>
              <a:rPr lang="cs-CZ" sz="2800" dirty="0" smtClean="0"/>
              <a:t>13</a:t>
            </a:r>
            <a:r>
              <a:rPr lang="en-US" sz="2800" dirty="0" smtClean="0"/>
              <a:t>, </a:t>
            </a:r>
            <a:r>
              <a:rPr lang="en-US" sz="2800" dirty="0"/>
              <a:t>1919, 26 states were signatories of the </a:t>
            </a:r>
            <a:r>
              <a:rPr lang="en-US" sz="2800" b="1" dirty="0"/>
              <a:t>"Paris Convention" </a:t>
            </a:r>
            <a:r>
              <a:rPr lang="en-US" sz="2800" dirty="0"/>
              <a:t>which, among other things, introduced regulations for the use of airspace</a:t>
            </a:r>
            <a:r>
              <a:rPr lang="cs-CZ" sz="2800" dirty="0" smtClean="0"/>
              <a:t>.</a:t>
            </a:r>
            <a:endParaRPr lang="cs-CZ" sz="2800" dirty="0"/>
          </a:p>
          <a:p>
            <a:pPr marL="5461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1919 a voluntary </a:t>
            </a:r>
            <a:r>
              <a:rPr lang="en-US" sz="2800" b="1" dirty="0"/>
              <a:t>International Air </a:t>
            </a:r>
            <a:r>
              <a:rPr lang="cs-CZ" sz="2800" b="1" dirty="0"/>
              <a:t>Transport </a:t>
            </a:r>
            <a:r>
              <a:rPr lang="cs-CZ" sz="2800" b="1" dirty="0" err="1" smtClean="0"/>
              <a:t>Association</a:t>
            </a:r>
            <a:r>
              <a:rPr lang="cs-CZ" sz="2800" b="1" dirty="0" smtClean="0"/>
              <a:t> (IATA)</a:t>
            </a:r>
            <a:r>
              <a:rPr lang="en-US" sz="2800" b="1" dirty="0" smtClean="0"/>
              <a:t> </a:t>
            </a:r>
            <a:r>
              <a:rPr lang="en-US" sz="2800" dirty="0"/>
              <a:t>was established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Hague</a:t>
            </a:r>
            <a:r>
              <a:rPr lang="cs-CZ" sz="2800" dirty="0" smtClean="0"/>
              <a:t> (</a:t>
            </a:r>
            <a:r>
              <a:rPr lang="cs-CZ" sz="2800" dirty="0" err="1" smtClean="0"/>
              <a:t>Netherlands</a:t>
            </a:r>
            <a:r>
              <a:rPr lang="cs-CZ" sz="2800" dirty="0" smtClean="0"/>
              <a:t>).</a:t>
            </a:r>
            <a:endParaRPr lang="cs-CZ" sz="2800" dirty="0"/>
          </a:p>
          <a:p>
            <a:pPr marL="5461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October 12, 1929, a </a:t>
            </a:r>
            <a:r>
              <a:rPr lang="en-US" sz="2800" b="1" dirty="0"/>
              <a:t>"Warsaw Convention" </a:t>
            </a:r>
            <a:r>
              <a:rPr lang="en-US" sz="2800" dirty="0"/>
              <a:t>was drafted in Warsaw, relating to the international transport of persons, luggage and goods for </a:t>
            </a:r>
            <a:r>
              <a:rPr lang="en-US" sz="2800" dirty="0" smtClean="0"/>
              <a:t>re</a:t>
            </a:r>
            <a:r>
              <a:rPr lang="cs-CZ" sz="2800" dirty="0" err="1" smtClean="0"/>
              <a:t>ward</a:t>
            </a:r>
            <a:r>
              <a:rPr lang="en-US" sz="2800" dirty="0" smtClean="0"/>
              <a:t>.</a:t>
            </a:r>
            <a:endParaRPr lang="cs-CZ" sz="28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74754" y="298091"/>
            <a:ext cx="10515600" cy="1325563"/>
          </a:xfrm>
        </p:spPr>
        <p:txBody>
          <a:bodyPr/>
          <a:lstStyle/>
          <a:p>
            <a:r>
              <a:rPr lang="cs-CZ" b="1" dirty="0" smtClean="0"/>
              <a:t>International </a:t>
            </a:r>
            <a:r>
              <a:rPr lang="cs-CZ" b="1" dirty="0" err="1" smtClean="0"/>
              <a:t>cooperation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96689" y="1198410"/>
            <a:ext cx="10871411" cy="5571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4191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On December 7, 1944, 54 states signed the </a:t>
            </a:r>
            <a:r>
              <a:rPr lang="en-US" sz="2800" b="1" dirty="0"/>
              <a:t>"Chicago Convention" </a:t>
            </a:r>
            <a:r>
              <a:rPr lang="en-US" sz="2800" dirty="0"/>
              <a:t>in Chicago</a:t>
            </a:r>
            <a:r>
              <a:rPr lang="cs-CZ" sz="2800" dirty="0"/>
              <a:t> (USA)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 indent="-4191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</a:t>
            </a:r>
            <a:r>
              <a:rPr lang="en-US" sz="2800" dirty="0" smtClean="0"/>
              <a:t>1945 </a:t>
            </a:r>
            <a:r>
              <a:rPr lang="en-US" sz="2800" dirty="0"/>
              <a:t>the </a:t>
            </a:r>
            <a:r>
              <a:rPr lang="en-US" sz="2800" b="1" dirty="0"/>
              <a:t>International Civil Aviation Organization (ICAO) </a:t>
            </a:r>
            <a:r>
              <a:rPr lang="en-US" sz="2800" dirty="0"/>
              <a:t>was </a:t>
            </a:r>
            <a:r>
              <a:rPr lang="en-US" sz="2800" dirty="0" smtClean="0"/>
              <a:t>established.</a:t>
            </a:r>
            <a:endParaRPr lang="cs-CZ" sz="2800" dirty="0"/>
          </a:p>
          <a:p>
            <a:pPr lvl="1" indent="-4191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In 1952 </a:t>
            </a:r>
            <a:r>
              <a:rPr lang="en-US" sz="2800" dirty="0"/>
              <a:t>the </a:t>
            </a:r>
            <a:r>
              <a:rPr lang="en-US" sz="2800" b="1" dirty="0"/>
              <a:t>"Rome Convention" </a:t>
            </a:r>
            <a:r>
              <a:rPr lang="en-US" sz="2800" dirty="0"/>
              <a:t>was signed. This is a convention on compensation for damage caused by the operation of a foreign aircraft to third parties or to a country.</a:t>
            </a:r>
            <a:r>
              <a:rPr lang="cs-CZ" sz="2800" dirty="0" smtClean="0"/>
              <a:t> </a:t>
            </a:r>
          </a:p>
          <a:p>
            <a:pPr lvl="1" indent="-4191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1953 the </a:t>
            </a:r>
            <a:r>
              <a:rPr lang="cs-CZ" sz="2800" b="1" dirty="0" smtClean="0"/>
              <a:t>„</a:t>
            </a:r>
            <a:r>
              <a:rPr lang="en-US" sz="2800" b="1" dirty="0" smtClean="0"/>
              <a:t>Geneva Convention</a:t>
            </a:r>
            <a:r>
              <a:rPr lang="cs-CZ" sz="2800" b="1" dirty="0" smtClean="0"/>
              <a:t>“</a:t>
            </a:r>
            <a:r>
              <a:rPr lang="en-US" sz="2800" b="1" dirty="0" smtClean="0"/>
              <a:t> </a:t>
            </a:r>
            <a:r>
              <a:rPr lang="en-US" sz="2800" dirty="0"/>
              <a:t>was drafted. It established an international </a:t>
            </a:r>
            <a:r>
              <a:rPr lang="en-US" sz="2800" dirty="0" smtClean="0"/>
              <a:t>rule</a:t>
            </a:r>
            <a:r>
              <a:rPr lang="cs-CZ" sz="2800" dirty="0" smtClean="0"/>
              <a:t>s</a:t>
            </a:r>
            <a:r>
              <a:rPr lang="en-US" sz="2800" dirty="0" smtClean="0"/>
              <a:t> </a:t>
            </a:r>
            <a:r>
              <a:rPr lang="en-US" sz="2800" dirty="0"/>
              <a:t>on the recognition of aircraft rights in order to avoid conflicts of law between individual Contracting States.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535089" y="1169934"/>
            <a:ext cx="10871411" cy="5571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5080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1954, </a:t>
            </a:r>
            <a:r>
              <a:rPr lang="en-US" sz="2800" b="1" dirty="0"/>
              <a:t>the European Civil Aviation Conference (ECAC) </a:t>
            </a:r>
            <a:r>
              <a:rPr lang="en-US" sz="2800" dirty="0"/>
              <a:t>was established at the initiative of the Council of Europe to promote the safe development of the European air transport system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 indent="-5080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1955, the </a:t>
            </a:r>
            <a:r>
              <a:rPr lang="en-US" sz="2800" b="1" dirty="0"/>
              <a:t>"Hague Protocol" </a:t>
            </a:r>
            <a:r>
              <a:rPr lang="en-US" sz="2800" dirty="0"/>
              <a:t>was signed in The Hague, </a:t>
            </a:r>
            <a:r>
              <a:rPr lang="en-US" sz="2800" dirty="0" smtClean="0"/>
              <a:t>which</a:t>
            </a:r>
            <a:r>
              <a:rPr lang="cs-CZ" sz="2800" dirty="0" smtClean="0"/>
              <a:t> </a:t>
            </a:r>
            <a:r>
              <a:rPr lang="en-US" sz="2800" dirty="0" smtClean="0"/>
              <a:t> </a:t>
            </a:r>
            <a:r>
              <a:rPr lang="en-US" sz="2800" dirty="0"/>
              <a:t>serves to amend the Warsaw Convention </a:t>
            </a:r>
            <a:r>
              <a:rPr lang="cs-CZ" sz="2800" dirty="0" smtClean="0"/>
              <a:t>– </a:t>
            </a:r>
            <a:r>
              <a:rPr lang="cs-CZ" sz="2800" dirty="0" err="1" smtClean="0"/>
              <a:t>it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necessary</a:t>
            </a:r>
            <a:r>
              <a:rPr lang="cs-CZ" sz="2800" dirty="0" smtClean="0"/>
              <a:t> to </a:t>
            </a:r>
            <a:r>
              <a:rPr lang="en-US" sz="2800" dirty="0" smtClean="0"/>
              <a:t>adapt air</a:t>
            </a:r>
            <a:r>
              <a:rPr lang="cs-CZ" sz="2800" dirty="0" smtClean="0"/>
              <a:t> transport</a:t>
            </a:r>
            <a:r>
              <a:rPr lang="en-US" sz="2800" dirty="0" smtClean="0"/>
              <a:t> </a:t>
            </a:r>
            <a:r>
              <a:rPr lang="en-US" sz="2800" dirty="0"/>
              <a:t>requirements and conditions to post-war conditions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 indent="-5080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1960, the </a:t>
            </a:r>
            <a:r>
              <a:rPr lang="en-US" sz="2800" b="1" dirty="0"/>
              <a:t>European Organization for the Safety of Air Navigation </a:t>
            </a:r>
            <a:r>
              <a:rPr lang="cs-CZ" sz="2800" b="1" dirty="0" smtClean="0"/>
              <a:t>(</a:t>
            </a:r>
            <a:r>
              <a:rPr lang="en-US" sz="2800" b="1" dirty="0" smtClean="0"/>
              <a:t>EUROCONTROL</a:t>
            </a:r>
            <a:r>
              <a:rPr lang="cs-CZ" sz="2800" b="1" dirty="0" smtClean="0"/>
              <a:t>)</a:t>
            </a:r>
            <a:r>
              <a:rPr lang="en-US" sz="2800" b="1" dirty="0" smtClean="0"/>
              <a:t> </a:t>
            </a:r>
            <a:r>
              <a:rPr lang="en-US" sz="2800" dirty="0"/>
              <a:t>was established by the European </a:t>
            </a:r>
            <a:r>
              <a:rPr lang="en-US" sz="2800" dirty="0" smtClean="0"/>
              <a:t>Community</a:t>
            </a:r>
            <a:r>
              <a:rPr lang="cs-CZ" sz="2800" dirty="0" smtClean="0"/>
              <a:t> </a:t>
            </a:r>
            <a:r>
              <a:rPr lang="cs-CZ" sz="2800" dirty="0" err="1" smtClean="0"/>
              <a:t>within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Eurocontrol</a:t>
            </a:r>
            <a:r>
              <a:rPr lang="cs-CZ" sz="2800" dirty="0" smtClean="0"/>
              <a:t> </a:t>
            </a:r>
            <a:r>
              <a:rPr lang="cs-CZ" sz="2800" dirty="0" err="1" smtClean="0"/>
              <a:t>Convention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73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4997" y="1063390"/>
            <a:ext cx="10515600" cy="4487861"/>
          </a:xfrm>
        </p:spPr>
        <p:txBody>
          <a:bodyPr>
            <a:normAutofit lnSpcReduction="10000"/>
          </a:bodyPr>
          <a:lstStyle/>
          <a:p>
            <a:pPr marL="4572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1963, the </a:t>
            </a:r>
            <a:r>
              <a:rPr lang="en-US" sz="2800" b="1" dirty="0"/>
              <a:t>"Tokyo Convention"</a:t>
            </a:r>
            <a:r>
              <a:rPr lang="en-US" sz="2800" dirty="0"/>
              <a:t> was signed. This Convention defines procedures </a:t>
            </a:r>
            <a:r>
              <a:rPr lang="cs-CZ" sz="2800" dirty="0" err="1" smtClean="0"/>
              <a:t>within</a:t>
            </a:r>
            <a:r>
              <a:rPr lang="en-US" sz="2800" dirty="0" smtClean="0"/>
              <a:t> </a:t>
            </a:r>
            <a:r>
              <a:rPr lang="en-US" sz="2800" dirty="0"/>
              <a:t>the </a:t>
            </a:r>
            <a:r>
              <a:rPr lang="en-US" sz="2800" dirty="0" smtClean="0"/>
              <a:t>"fight </a:t>
            </a:r>
            <a:r>
              <a:rPr lang="en-US" sz="2800" dirty="0"/>
              <a:t>against </a:t>
            </a:r>
            <a:r>
              <a:rPr lang="cs-CZ" sz="2800" b="1" dirty="0"/>
              <a:t>o</a:t>
            </a:r>
            <a:r>
              <a:rPr lang="en-US" sz="2800" b="1" dirty="0" err="1" smtClean="0"/>
              <a:t>ffences</a:t>
            </a:r>
            <a:r>
              <a:rPr lang="en-US" sz="2800" b="1" dirty="0" smtClean="0"/>
              <a:t> </a:t>
            </a:r>
            <a:r>
              <a:rPr lang="en-US" sz="2800" b="1" dirty="0"/>
              <a:t>and 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ertain</a:t>
            </a:r>
            <a:r>
              <a:rPr lang="en-US" sz="2800" b="1" dirty="0" smtClean="0"/>
              <a:t> </a:t>
            </a:r>
            <a:r>
              <a:rPr lang="cs-CZ" sz="2800" b="1" dirty="0" smtClean="0"/>
              <a:t>o</a:t>
            </a:r>
            <a:r>
              <a:rPr lang="en-US" sz="2800" b="1" dirty="0" err="1" smtClean="0"/>
              <a:t>ther</a:t>
            </a:r>
            <a:r>
              <a:rPr lang="en-US" sz="2800" b="1" dirty="0" smtClean="0"/>
              <a:t> </a:t>
            </a:r>
            <a:r>
              <a:rPr lang="cs-CZ" sz="2800" b="1" dirty="0" smtClean="0"/>
              <a:t>a</a:t>
            </a:r>
            <a:r>
              <a:rPr lang="en-US" sz="2800" b="1" dirty="0" err="1" smtClean="0"/>
              <a:t>cts</a:t>
            </a:r>
            <a:r>
              <a:rPr lang="en-US" sz="2800" b="1" dirty="0" smtClean="0"/>
              <a:t> 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ommitted</a:t>
            </a:r>
            <a:r>
              <a:rPr lang="en-US" sz="2800" b="1" dirty="0" smtClean="0"/>
              <a:t> </a:t>
            </a:r>
            <a:r>
              <a:rPr lang="en-US" sz="2800" b="1" dirty="0"/>
              <a:t>on </a:t>
            </a:r>
            <a:r>
              <a:rPr lang="cs-CZ" sz="2800" b="1" dirty="0" smtClean="0"/>
              <a:t>b</a:t>
            </a:r>
            <a:r>
              <a:rPr lang="en-US" sz="2800" b="1" dirty="0" err="1" smtClean="0"/>
              <a:t>oard</a:t>
            </a:r>
            <a:r>
              <a:rPr lang="en-US" sz="2800" b="1" dirty="0" smtClean="0"/>
              <a:t> </a:t>
            </a:r>
            <a:r>
              <a:rPr lang="cs-CZ" sz="2800" b="1" dirty="0" smtClean="0"/>
              <a:t>a</a:t>
            </a:r>
            <a:r>
              <a:rPr lang="en-US" sz="2800" b="1" dirty="0" err="1" smtClean="0"/>
              <a:t>ircraft</a:t>
            </a:r>
            <a:r>
              <a:rPr lang="en-US" sz="2800" dirty="0" smtClean="0"/>
              <a:t>". </a:t>
            </a:r>
            <a:r>
              <a:rPr lang="en-US" sz="2800" dirty="0"/>
              <a:t>This was triggered by the situation in the 1960s, when the abductions of </a:t>
            </a:r>
            <a:r>
              <a:rPr lang="en-US" sz="2800" dirty="0" smtClean="0"/>
              <a:t>aircraft </a:t>
            </a:r>
            <a:r>
              <a:rPr lang="en-US" sz="2800" dirty="0"/>
              <a:t>and passengers were growing.</a:t>
            </a:r>
            <a:r>
              <a:rPr lang="cs-CZ" sz="2800" dirty="0" smtClean="0"/>
              <a:t> </a:t>
            </a:r>
          </a:p>
          <a:p>
            <a:pPr marL="4572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Since 1970, </a:t>
            </a:r>
            <a:r>
              <a:rPr lang="en-US" sz="2800" b="1" dirty="0"/>
              <a:t>the Joint Aviation Authorities (JAA) </a:t>
            </a:r>
            <a:r>
              <a:rPr lang="en-US" sz="2800" dirty="0"/>
              <a:t>of the European States have been creating conditions for the implementation of the Joint Aviation Regulation (JAR</a:t>
            </a:r>
            <a:r>
              <a:rPr lang="en-US" sz="2800" dirty="0" smtClean="0"/>
              <a:t>).</a:t>
            </a:r>
            <a:endParaRPr lang="cs-CZ" sz="2800" dirty="0" smtClean="0"/>
          </a:p>
          <a:p>
            <a:pPr marL="457200" lvl="1" indent="-45720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/>
              <a:t>In the 1990s, ECAC </a:t>
            </a:r>
            <a:r>
              <a:rPr lang="cs-CZ" sz="2800" dirty="0" smtClean="0"/>
              <a:t>has </a:t>
            </a:r>
            <a:r>
              <a:rPr lang="en-US" sz="2800" dirty="0" smtClean="0"/>
              <a:t>developed </a:t>
            </a:r>
            <a:r>
              <a:rPr lang="en-US" sz="2800" dirty="0"/>
              <a:t>and implemented the European </a:t>
            </a:r>
            <a:r>
              <a:rPr lang="en-US" sz="2800" b="1" dirty="0"/>
              <a:t>Air Traffic Control Harmonization and Integration Program (EATCHIP)</a:t>
            </a:r>
            <a:r>
              <a:rPr lang="en-US" sz="2800" dirty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317072" y="12094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legislation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US" dirty="0"/>
              <a:t>As a result of international co-operation at the highest level, there are a number of regulations, documents and standards that individual countries (ICAO members) and their air carriers are committed to comply with</a:t>
            </a:r>
            <a:r>
              <a:rPr lang="en-US" dirty="0" smtClean="0"/>
              <a:t>.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en-US" dirty="0" smtClean="0"/>
              <a:t>Individual </a:t>
            </a:r>
            <a:r>
              <a:rPr lang="en-US" dirty="0"/>
              <a:t>countries are acceding to these conventions and bilateral agreements - building on them national standards and laws to which they then apply their specifics, peculiarities and requirements.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334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The</a:t>
            </a:r>
            <a:r>
              <a:rPr lang="cs-CZ" b="1" dirty="0"/>
              <a:t> Civil </a:t>
            </a:r>
            <a:r>
              <a:rPr lang="cs-CZ" b="1" dirty="0" err="1"/>
              <a:t>Aviation</a:t>
            </a:r>
            <a:r>
              <a:rPr lang="cs-CZ" b="1" dirty="0"/>
              <a:t> </a:t>
            </a:r>
            <a:r>
              <a:rPr lang="cs-CZ" b="1" dirty="0" err="1"/>
              <a:t>Act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644056" y="1765413"/>
            <a:ext cx="10169718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arenR"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58687" y="1604576"/>
            <a:ext cx="10515600" cy="4487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/>
              <a:t>The Civil Aviation Act </a:t>
            </a:r>
            <a:r>
              <a:rPr lang="en-US" dirty="0"/>
              <a:t>was promulgated in the Czech Republic under the number </a:t>
            </a:r>
            <a:r>
              <a:rPr lang="en-US" dirty="0" smtClean="0"/>
              <a:t>49/1997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Coll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and several times amended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 requirements of the </a:t>
            </a:r>
            <a:r>
              <a:rPr lang="cs-CZ" dirty="0" smtClean="0"/>
              <a:t>i</a:t>
            </a:r>
            <a:r>
              <a:rPr lang="en-US" dirty="0" err="1" smtClean="0"/>
              <a:t>nternational</a:t>
            </a:r>
            <a:r>
              <a:rPr lang="en-US" dirty="0" smtClean="0"/>
              <a:t> </a:t>
            </a:r>
            <a:r>
              <a:rPr lang="en-US" dirty="0"/>
              <a:t>Convention on International Civil Aviation and other international conventions are implemented in the law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Annexes 1 to 18 of the Chicago Convention (</a:t>
            </a:r>
            <a:r>
              <a:rPr lang="en-US" b="1" dirty="0"/>
              <a:t>ICAO Annexes</a:t>
            </a:r>
            <a:r>
              <a:rPr lang="en-US" dirty="0"/>
              <a:t>) specify activities and standards in international civil aviation. The Ministry of Transport of the Czech Republic declares it in the form of revenues as so-called </a:t>
            </a:r>
            <a:r>
              <a:rPr lang="en-US" b="1" dirty="0"/>
              <a:t>aviation regulations</a:t>
            </a:r>
            <a:r>
              <a:rPr lang="en-US" dirty="0"/>
              <a:t>. The basic series of </a:t>
            </a:r>
            <a:r>
              <a:rPr lang="en-US" dirty="0" smtClean="0"/>
              <a:t>a</a:t>
            </a:r>
            <a:r>
              <a:rPr lang="cs-CZ" dirty="0" err="1" smtClean="0"/>
              <a:t>viation</a:t>
            </a:r>
            <a:r>
              <a:rPr lang="en-US" dirty="0" smtClean="0"/>
              <a:t> </a:t>
            </a:r>
            <a:r>
              <a:rPr lang="en-US" dirty="0"/>
              <a:t>regulations has the designations </a:t>
            </a:r>
            <a:r>
              <a:rPr lang="en-US" b="1" dirty="0"/>
              <a:t>L1</a:t>
            </a:r>
            <a:r>
              <a:rPr lang="en-US" dirty="0"/>
              <a:t> to </a:t>
            </a:r>
            <a:r>
              <a:rPr lang="en-US" b="1" dirty="0"/>
              <a:t>L18</a:t>
            </a:r>
            <a:r>
              <a:rPr lang="en-US" dirty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732</Words>
  <Application>Microsoft Office PowerPoint</Application>
  <PresentationFormat>Vlastní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Air Transport Management and Technology: 3. International cooperation, air transport conventions and regulations</vt:lpstr>
      <vt:lpstr>Chicago Convention</vt:lpstr>
      <vt:lpstr>International cooperation</vt:lpstr>
      <vt:lpstr>Prezentace aplikace PowerPoint</vt:lpstr>
      <vt:lpstr>Prezentace aplikace PowerPoint</vt:lpstr>
      <vt:lpstr>Prezentace aplikace PowerPoint</vt:lpstr>
      <vt:lpstr>National legislation</vt:lpstr>
      <vt:lpstr>The Civil Aviation Act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49</cp:revision>
  <dcterms:created xsi:type="dcterms:W3CDTF">2017-05-10T10:51:34Z</dcterms:created>
  <dcterms:modified xsi:type="dcterms:W3CDTF">2017-07-08T09:28:17Z</dcterms:modified>
</cp:coreProperties>
</file>