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84" r:id="rId4"/>
    <p:sldId id="285" r:id="rId5"/>
    <p:sldId id="288" r:id="rId6"/>
    <p:sldId id="289" r:id="rId7"/>
    <p:sldId id="291"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4" autoAdjust="0"/>
    <p:restoredTop sz="94660"/>
  </p:normalViewPr>
  <p:slideViewPr>
    <p:cSldViewPr snapToGrid="0">
      <p:cViewPr>
        <p:scale>
          <a:sx n="75" d="100"/>
          <a:sy n="75" d="100"/>
        </p:scale>
        <p:origin x="-4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8.7.2017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8.7.2017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8.7.2017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8.7.2017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271362"/>
          </a:xfrm>
        </p:spPr>
        <p:txBody>
          <a:bodyPr>
            <a:normAutofit/>
          </a:bodyPr>
          <a:lstStyle/>
          <a:p>
            <a:pPr>
              <a:spcAft>
                <a:spcPts val="1800"/>
              </a:spcAft>
            </a:pPr>
            <a:r>
              <a:rPr lang="en-US" sz="3600" dirty="0" smtClean="0"/>
              <a:t>Air Transport Management and Technology:</a:t>
            </a:r>
            <a:br>
              <a:rPr lang="en-US" sz="3600" dirty="0" smtClean="0"/>
            </a:br>
            <a:r>
              <a:rPr lang="en-US" b="1" dirty="0" smtClean="0"/>
              <a:t>12. Air Freight Shipments</a:t>
            </a:r>
            <a:endParaRPr lang="en-US" b="1" dirty="0"/>
          </a:p>
        </p:txBody>
      </p:sp>
      <p:sp>
        <p:nvSpPr>
          <p:cNvPr id="3" name="Podnadpis 2"/>
          <p:cNvSpPr>
            <a:spLocks noGrp="1"/>
          </p:cNvSpPr>
          <p:nvPr>
            <p:ph type="subTitle" idx="1"/>
          </p:nvPr>
        </p:nvSpPr>
        <p:spPr>
          <a:xfrm>
            <a:off x="1193800" y="3602038"/>
            <a:ext cx="9766300" cy="1655762"/>
          </a:xfrm>
        </p:spPr>
        <p:txBody>
          <a:bodyPr/>
          <a:lstStyle/>
          <a:p>
            <a:r>
              <a:rPr lang="en-US" b="1" dirty="0"/>
              <a:t>Methodological concept to effectively support technical key competencies using foreign languages ATCZ62 – the CLIL as a university teaching strategy</a:t>
            </a:r>
            <a:endParaRPr lang="en-US"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91832" y="1613634"/>
            <a:ext cx="11037228" cy="4974203"/>
          </a:xfrm>
        </p:spPr>
        <p:txBody>
          <a:bodyPr>
            <a:noAutofit/>
          </a:bodyPr>
          <a:lstStyle/>
          <a:p>
            <a:pPr marL="452437" indent="-342900" algn="just">
              <a:buFont typeface="Wingdings" panose="05000000000000000000" pitchFamily="2" charset="2"/>
              <a:buChar char="Ø"/>
              <a:defRPr/>
            </a:pPr>
            <a:r>
              <a:rPr lang="en-US" altLang="cs-CZ" sz="2400" b="1" dirty="0" smtClean="0"/>
              <a:t>Separate consignments (shipments) and shipments loaded into containers (ULD)</a:t>
            </a:r>
            <a:r>
              <a:rPr lang="en-US" altLang="cs-CZ" sz="2400" dirty="0" smtClean="0"/>
              <a:t> as subsidiary transport on scheduled flights in transport airplanes for passengers, their luggage and mail.</a:t>
            </a:r>
          </a:p>
          <a:p>
            <a:pPr marL="452437" indent="-342900" algn="just">
              <a:buFont typeface="Wingdings" panose="05000000000000000000" pitchFamily="2" charset="2"/>
              <a:buChar char="Ø"/>
              <a:defRPr/>
            </a:pPr>
            <a:r>
              <a:rPr lang="en-US" altLang="cs-CZ" sz="2400" b="1" dirty="0" smtClean="0"/>
              <a:t>Separate consignments (shipments) and shipments loaded into containers or pallets (ULD)</a:t>
            </a:r>
            <a:r>
              <a:rPr lang="en-US" altLang="cs-CZ" sz="2400" dirty="0" smtClean="0"/>
              <a:t> - Cargo shipments transported within scheduled or non-scheduled air cargo routes (mostly All Cargo carriers who focus only on pure freight).</a:t>
            </a:r>
          </a:p>
          <a:p>
            <a:pPr marL="109537" indent="0" algn="just">
              <a:buNone/>
              <a:defRPr/>
            </a:pPr>
            <a:endParaRPr lang="cs-CZ" sz="1400" b="1" dirty="0"/>
          </a:p>
          <a:p>
            <a:pPr marL="109537" indent="0" algn="just">
              <a:buNone/>
              <a:defRPr/>
            </a:pPr>
            <a:r>
              <a:rPr lang="en-US" sz="2400" b="1" dirty="0" smtClean="0"/>
              <a:t>Another categorization of </a:t>
            </a:r>
            <a:r>
              <a:rPr lang="en-US" altLang="cs-CZ" sz="2400" b="1" dirty="0" smtClean="0"/>
              <a:t>shipments </a:t>
            </a:r>
            <a:r>
              <a:rPr lang="en-US" sz="2400" b="1" dirty="0" smtClean="0"/>
              <a:t>:</a:t>
            </a:r>
          </a:p>
          <a:p>
            <a:pPr marL="452437" indent="-342900" algn="just">
              <a:defRPr/>
            </a:pPr>
            <a:r>
              <a:rPr lang="en-US" sz="2400" dirty="0" smtClean="0"/>
              <a:t>Non-Special Consignments (low-value items);</a:t>
            </a:r>
          </a:p>
          <a:p>
            <a:pPr marL="452437" indent="-342900" algn="just">
              <a:defRPr/>
            </a:pPr>
            <a:r>
              <a:rPr lang="en-US" sz="2400" b="1" dirty="0" smtClean="0"/>
              <a:t>Shipments requiring special care</a:t>
            </a:r>
            <a:r>
              <a:rPr lang="en-US" sz="2400" dirty="0" smtClean="0"/>
              <a:t>.</a:t>
            </a:r>
            <a:endParaRPr lang="en-US"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800100" y="274270"/>
            <a:ext cx="10515600" cy="1325563"/>
          </a:xfrm>
        </p:spPr>
        <p:txBody>
          <a:bodyPr/>
          <a:lstStyle/>
          <a:p>
            <a:r>
              <a:rPr lang="en-US" b="1" dirty="0" smtClean="0"/>
              <a:t>Air Cargo – Types of shipments</a:t>
            </a:r>
            <a:endParaRPr lang="en-US" b="1" dirty="0"/>
          </a:p>
        </p:txBody>
      </p:sp>
    </p:spTree>
    <p:extLst>
      <p:ext uri="{BB962C8B-B14F-4D97-AF65-F5344CB8AC3E}">
        <p14:creationId xmlns:p14="http://schemas.microsoft.com/office/powerpoint/2010/main" val="1053447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50568" y="2167823"/>
            <a:ext cx="9249069" cy="4200237"/>
          </a:xfrm>
        </p:spPr>
        <p:txBody>
          <a:bodyPr>
            <a:noAutofit/>
          </a:bodyPr>
          <a:lstStyle/>
          <a:p>
            <a:pPr marL="444500" indent="-355600" algn="just">
              <a:buFont typeface="Wingdings" panose="05000000000000000000" pitchFamily="2" charset="2"/>
              <a:buChar char="Ø"/>
            </a:pPr>
            <a:r>
              <a:rPr lang="en-US" altLang="cs-CZ" sz="2200" b="1" dirty="0" smtClean="0"/>
              <a:t>Transport of dangerous goods - </a:t>
            </a:r>
            <a:r>
              <a:rPr lang="en-US" altLang="cs-CZ" sz="2200" dirty="0" smtClean="0"/>
              <a:t>Carried out according to IATA Dangerous Goods Regulations (IATA DGR).</a:t>
            </a:r>
          </a:p>
          <a:p>
            <a:pPr marL="444500" indent="-355600" algn="just">
              <a:buFont typeface="Wingdings" panose="05000000000000000000" pitchFamily="2" charset="2"/>
              <a:buChar char="Ø"/>
            </a:pPr>
            <a:r>
              <a:rPr lang="en-US" altLang="cs-CZ" sz="2200" b="1" dirty="0" smtClean="0"/>
              <a:t>Transport of live animals - </a:t>
            </a:r>
            <a:r>
              <a:rPr lang="en-US" altLang="cs-CZ" sz="2200" dirty="0" smtClean="0"/>
              <a:t>Carried out in accordance with the specific IATA regulations (LAR Manual) that the shipper and the participating airline must observe for transport. The LAR Manual determines e.g.: </a:t>
            </a:r>
          </a:p>
          <a:p>
            <a:pPr marL="901700" indent="-177800" algn="just">
              <a:spcBef>
                <a:spcPts val="600"/>
              </a:spcBef>
              <a:buFont typeface="Calibri" panose="020F0502020204030204" pitchFamily="34" charset="0"/>
              <a:buChar char="–"/>
            </a:pPr>
            <a:r>
              <a:rPr lang="en-US" altLang="cs-CZ" sz="2200" dirty="0" smtClean="0"/>
              <a:t>Veterinary regulations of individual countries</a:t>
            </a:r>
          </a:p>
          <a:p>
            <a:pPr marL="901700" indent="-177800" algn="just">
              <a:spcBef>
                <a:spcPts val="600"/>
              </a:spcBef>
              <a:buFont typeface="Calibri" panose="020F0502020204030204" pitchFamily="34" charset="0"/>
              <a:buChar char="–"/>
            </a:pPr>
            <a:r>
              <a:rPr lang="en-US" altLang="cs-CZ" sz="2200" dirty="0" smtClean="0"/>
              <a:t>Transport box requirements (space, double bottom, ventilation...)</a:t>
            </a:r>
          </a:p>
          <a:p>
            <a:pPr marL="901700" indent="-177800" algn="just">
              <a:spcBef>
                <a:spcPts val="600"/>
              </a:spcBef>
              <a:buFont typeface="Calibri" panose="020F0502020204030204" pitchFamily="34" charset="0"/>
              <a:buChar char="–"/>
            </a:pPr>
            <a:r>
              <a:rPr lang="en-US" altLang="cs-CZ" sz="2200" dirty="0" smtClean="0"/>
              <a:t>The presence of the animal keeper</a:t>
            </a:r>
          </a:p>
          <a:p>
            <a:pPr marL="901700" indent="-177800" algn="just">
              <a:spcBef>
                <a:spcPts val="600"/>
              </a:spcBef>
              <a:buFont typeface="Calibri" panose="020F0502020204030204" pitchFamily="34" charset="0"/>
              <a:buChar char="–"/>
            </a:pPr>
            <a:r>
              <a:rPr lang="cs-CZ" altLang="cs-CZ" sz="2200" dirty="0"/>
              <a:t>V</a:t>
            </a:r>
            <a:r>
              <a:rPr lang="en-US" altLang="cs-CZ" sz="2200" dirty="0" err="1" smtClean="0"/>
              <a:t>accination</a:t>
            </a:r>
            <a:endParaRPr lang="en-US" altLang="cs-CZ" sz="2200" dirty="0" smtClean="0"/>
          </a:p>
          <a:p>
            <a:pPr marL="901700" indent="-177800" algn="just">
              <a:spcBef>
                <a:spcPts val="600"/>
              </a:spcBef>
              <a:buFont typeface="Calibri" panose="020F0502020204030204" pitchFamily="34" charset="0"/>
              <a:buChar char="–"/>
            </a:pPr>
            <a:r>
              <a:rPr lang="cs-CZ" altLang="cs-CZ" sz="2200" dirty="0" err="1" smtClean="0"/>
              <a:t>Documentation</a:t>
            </a:r>
            <a:r>
              <a:rPr lang="en-US" altLang="cs-CZ" sz="2200" dirty="0" smtClean="0"/>
              <a:t>, etc. </a:t>
            </a:r>
            <a:endParaRPr lang="en-US" altLang="cs-CZ"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Shipments of a special nature</a:t>
            </a:r>
            <a:endParaRPr lang="en-US" b="1" dirty="0"/>
          </a:p>
        </p:txBody>
      </p:sp>
      <p:pic>
        <p:nvPicPr>
          <p:cNvPr id="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58388" y="2230438"/>
            <a:ext cx="1719262" cy="22291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58388" y="4524027"/>
            <a:ext cx="1719262" cy="13531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Zástupný symbol pro obsah 2"/>
          <p:cNvSpPr txBox="1">
            <a:spLocks/>
          </p:cNvSpPr>
          <p:nvPr/>
        </p:nvSpPr>
        <p:spPr>
          <a:xfrm>
            <a:off x="550568" y="1393857"/>
            <a:ext cx="10803231" cy="497420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altLang="cs-CZ" sz="2200" dirty="0" smtClean="0"/>
              <a:t>For these items, it is necessary to request transportation in due time, especially due to "booking" of the space in the aircraft for the consignments. In particular, such items include :</a:t>
            </a:r>
          </a:p>
        </p:txBody>
      </p:sp>
    </p:spTree>
    <p:extLst>
      <p:ext uri="{BB962C8B-B14F-4D97-AF65-F5344CB8AC3E}">
        <p14:creationId xmlns:p14="http://schemas.microsoft.com/office/powerpoint/2010/main" val="1627503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574800"/>
            <a:ext cx="8601368" cy="5091043"/>
          </a:xfrm>
        </p:spPr>
        <p:txBody>
          <a:bodyPr>
            <a:noAutofit/>
          </a:bodyPr>
          <a:lstStyle/>
          <a:p>
            <a:pPr marL="723900" lvl="2" indent="-457200" algn="just">
              <a:buFont typeface="Wingdings" panose="05000000000000000000" pitchFamily="2" charset="2"/>
              <a:buChar char="Ø"/>
              <a:defRPr/>
            </a:pPr>
            <a:r>
              <a:rPr lang="en-US" altLang="cs-CZ" sz="2400" b="1" dirty="0"/>
              <a:t>Transport </a:t>
            </a:r>
            <a:r>
              <a:rPr lang="en-US" altLang="cs-CZ" sz="2400" b="1" dirty="0" smtClean="0"/>
              <a:t>of perishable goods </a:t>
            </a:r>
            <a:r>
              <a:rPr lang="en-US" altLang="cs-CZ" sz="2400" dirty="0" smtClean="0"/>
              <a:t>– include goods which can change their properties due to temperature, therefore require special care during transportation. The consignments must be labelled with “Perishable” label and if the item contains liquids, “This Side Up” label is attached as well.  </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Shipments of a special nature (cont.)</a:t>
            </a:r>
            <a:endParaRPr lang="en-US" b="1" dirty="0"/>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80526" y="973139"/>
            <a:ext cx="2074861" cy="2074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Zástupný symbol pro obsah 2"/>
          <p:cNvSpPr txBox="1">
            <a:spLocks/>
          </p:cNvSpPr>
          <p:nvPr/>
        </p:nvSpPr>
        <p:spPr>
          <a:xfrm>
            <a:off x="419760" y="3288405"/>
            <a:ext cx="11037228" cy="50910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3900" lvl="2" indent="-457200" algn="just">
              <a:buFont typeface="Wingdings" panose="05000000000000000000" pitchFamily="2" charset="2"/>
              <a:buChar char="Ø"/>
              <a:defRPr/>
            </a:pPr>
            <a:r>
              <a:rPr lang="en-US" altLang="cs-CZ" sz="2400" b="1" dirty="0"/>
              <a:t>Transport </a:t>
            </a:r>
            <a:r>
              <a:rPr lang="en-US" altLang="cs-CZ" sz="2400" b="1" dirty="0" smtClean="0"/>
              <a:t>of valuable items - </a:t>
            </a:r>
            <a:r>
              <a:rPr lang="en-US" altLang="cs-CZ" sz="2400" dirty="0" smtClean="0"/>
              <a:t>These are objects and goods, otherwise referred to as valuable, expensive, protected, etc. In particular, it includes all goods in the price of 1000 US dollars or more.</a:t>
            </a:r>
          </a:p>
          <a:p>
            <a:pPr marL="723900" lvl="2" indent="-457200" algn="just">
              <a:buFont typeface="Wingdings" panose="05000000000000000000" pitchFamily="2" charset="2"/>
              <a:buChar char="Ø"/>
              <a:defRPr/>
            </a:pPr>
            <a:r>
              <a:rPr lang="en-US" altLang="cs-CZ" sz="2400" b="1" dirty="0"/>
              <a:t>Transport </a:t>
            </a:r>
            <a:r>
              <a:rPr lang="en-US" altLang="cs-CZ" sz="2400" b="1" dirty="0" smtClean="0"/>
              <a:t>of fragile and easily breakable items </a:t>
            </a:r>
            <a:r>
              <a:rPr lang="en-US" altLang="cs-CZ" sz="2400" dirty="0" smtClean="0"/>
              <a:t>- Requires special attention during handling and transport. It must be packed in two inner and outer layers, the interspace must be filled with shock-absorbing material. The consignments must be labeled with “Fragile Handle with Care” label. </a:t>
            </a:r>
          </a:p>
        </p:txBody>
      </p:sp>
    </p:spTree>
    <p:extLst>
      <p:ext uri="{BB962C8B-B14F-4D97-AF65-F5344CB8AC3E}">
        <p14:creationId xmlns:p14="http://schemas.microsoft.com/office/powerpoint/2010/main" val="3847335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4532" y="1632539"/>
            <a:ext cx="9160168" cy="5091043"/>
          </a:xfrm>
        </p:spPr>
        <p:txBody>
          <a:bodyPr>
            <a:noAutofit/>
          </a:bodyPr>
          <a:lstStyle/>
          <a:p>
            <a:pPr marL="723900" lvl="2" indent="-457200" algn="just">
              <a:buFont typeface="Wingdings" panose="05000000000000000000" pitchFamily="2" charset="2"/>
              <a:buChar char="Ø"/>
              <a:defRPr/>
            </a:pPr>
            <a:r>
              <a:rPr lang="en-US" altLang="cs-CZ" sz="2400" b="1" dirty="0" smtClean="0"/>
              <a:t>Transport of goods that may not be turned upside down - </a:t>
            </a:r>
            <a:r>
              <a:rPr lang="en-US" altLang="cs-CZ" sz="2400" dirty="0" smtClean="0"/>
              <a:t>must be labelled with "This Side Up" label. They most commonly include liquids, which are to be packed in two containers; the interspace is filled with absorbent material; the liquid is filled to 9/10 of the container  content.</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a:t>Shipments of a special nature (cont.)</a:t>
            </a:r>
            <a:endParaRPr lang="cs-CZ" b="1" dirty="0"/>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31437" y="993775"/>
            <a:ext cx="1498563" cy="21956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Zástupný symbol pro obsah 2"/>
          <p:cNvSpPr txBox="1">
            <a:spLocks/>
          </p:cNvSpPr>
          <p:nvPr/>
        </p:nvSpPr>
        <p:spPr>
          <a:xfrm>
            <a:off x="509260" y="3428105"/>
            <a:ext cx="11037228" cy="50910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3900" lvl="2" indent="-457200" algn="just">
              <a:buFont typeface="Wingdings" panose="05000000000000000000" pitchFamily="2" charset="2"/>
              <a:buChar char="Ø"/>
              <a:defRPr/>
            </a:pPr>
            <a:r>
              <a:rPr lang="en-US" altLang="cs-CZ" sz="2400" b="1" dirty="0" smtClean="0"/>
              <a:t>Transport of human remains </a:t>
            </a:r>
            <a:r>
              <a:rPr lang="en-US" altLang="cs-CZ" sz="2400" b="1" dirty="0"/>
              <a:t>- </a:t>
            </a:r>
            <a:r>
              <a:rPr lang="en-US" altLang="cs-CZ" sz="2400" dirty="0" smtClean="0"/>
              <a:t>Cremated human remains must be accompanied by a certificate of cremation. Non-cremated remains can only be transported in a sealed lead or zinc coffin, which must be further stored in a wooden coffin. It can be further wrapped or covered with a canvas so that the nature of the shipment is not obvious. Remains are always transported in a separate cargo compartment of the aircraft, separate from other goods.</a:t>
            </a:r>
            <a:endParaRPr lang="en-US" altLang="cs-CZ" sz="2400" dirty="0"/>
          </a:p>
        </p:txBody>
      </p:sp>
    </p:spTree>
    <p:extLst>
      <p:ext uri="{BB962C8B-B14F-4D97-AF65-F5344CB8AC3E}">
        <p14:creationId xmlns:p14="http://schemas.microsoft.com/office/powerpoint/2010/main" val="3726914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518920"/>
            <a:ext cx="11037228" cy="5091043"/>
          </a:xfrm>
        </p:spPr>
        <p:txBody>
          <a:bodyPr>
            <a:noAutofit/>
          </a:bodyPr>
          <a:lstStyle/>
          <a:p>
            <a:pPr marL="723900" lvl="2" indent="-457200" algn="just">
              <a:buFont typeface="Wingdings" panose="05000000000000000000" pitchFamily="2" charset="2"/>
              <a:buChar char="Ø"/>
              <a:defRPr/>
            </a:pPr>
            <a:r>
              <a:rPr lang="en-US" altLang="cs-CZ" sz="2400" b="1" dirty="0" smtClean="0"/>
              <a:t>Transport of weapons and ammunition - </a:t>
            </a:r>
            <a:r>
              <a:rPr lang="en-US" altLang="cs-CZ" sz="2400" dirty="0" smtClean="0"/>
              <a:t>Weapons of all kinds may be accepted for international transport to </a:t>
            </a:r>
            <a:r>
              <a:rPr lang="cs-CZ" altLang="cs-CZ" sz="2400" dirty="0" smtClean="0"/>
              <a:t>such </a:t>
            </a:r>
            <a:r>
              <a:rPr lang="en-US" altLang="cs-CZ" sz="2400" dirty="0" smtClean="0"/>
              <a:t>countries where permitted by applicable regulations, and only if the consignment is accompanied by all documents required for export, import and transit, and if its acceptance to transport is not inconsistent with the transport regulations of the participating carriers. The ammunition is accepted for transport under the conditions laid down by the IATA DGR. Extreme security measures are valid for the export of </a:t>
            </a:r>
            <a:r>
              <a:rPr lang="cs-CZ" altLang="cs-CZ" sz="2400" dirty="0" smtClean="0"/>
              <a:t>such </a:t>
            </a:r>
            <a:r>
              <a:rPr lang="en-US" altLang="cs-CZ" sz="2400" dirty="0" smtClean="0"/>
              <a:t>consignments.</a:t>
            </a:r>
          </a:p>
          <a:p>
            <a:pPr marL="723900" lvl="2" indent="-457200" algn="just">
              <a:buFont typeface="Wingdings" panose="05000000000000000000" pitchFamily="2" charset="2"/>
              <a:buChar char="Ø"/>
              <a:defRPr/>
            </a:pPr>
            <a:r>
              <a:rPr lang="en-US" altLang="cs-CZ" sz="2400" b="1" dirty="0" smtClean="0"/>
              <a:t>Transport of damp goods - </a:t>
            </a:r>
            <a:r>
              <a:rPr lang="en-US" altLang="cs-CZ" sz="2400" dirty="0" smtClean="0"/>
              <a:t>Damp goods (where fluid or moisture may escape during transport) are only accepted for transport in watertight containers. These are mainly refrigerated goods, fresh wet flowers, fruits and vegetables.</a:t>
            </a:r>
          </a:p>
          <a:p>
            <a:pPr marL="723900" indent="-457200" algn="just">
              <a:buFont typeface="Wingdings" panose="05000000000000000000" pitchFamily="2" charset="2"/>
              <a:buChar char="Ø"/>
            </a:pPr>
            <a:r>
              <a:rPr lang="en-US" altLang="cs-CZ" sz="2400" b="1" dirty="0" smtClean="0"/>
              <a:t>Transport of bulky goods </a:t>
            </a:r>
            <a:r>
              <a:rPr lang="en-US" altLang="cs-CZ" sz="2400" dirty="0" smtClean="0"/>
              <a:t>- accepted for transport on condition that they fit into the cargo compartment of the aircraft and that there is a free space available. </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a:t>Shipments of a special nature (cont.)</a:t>
            </a:r>
            <a:endParaRPr lang="cs-CZ" b="1" dirty="0"/>
          </a:p>
        </p:txBody>
      </p:sp>
    </p:spTree>
    <p:extLst>
      <p:ext uri="{BB962C8B-B14F-4D97-AF65-F5344CB8AC3E}">
        <p14:creationId xmlns:p14="http://schemas.microsoft.com/office/powerpoint/2010/main" val="2527820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1032" y="1632539"/>
            <a:ext cx="11037228" cy="5091043"/>
          </a:xfrm>
        </p:spPr>
        <p:txBody>
          <a:bodyPr>
            <a:noAutofit/>
          </a:bodyPr>
          <a:lstStyle/>
          <a:p>
            <a:pPr marL="444500" indent="-355600" algn="just">
              <a:buFont typeface="Wingdings" panose="05000000000000000000" pitchFamily="2" charset="2"/>
              <a:buChar char="Ø"/>
            </a:pPr>
            <a:r>
              <a:rPr lang="en-US" altLang="cs-CZ" sz="2400" b="1" dirty="0" smtClean="0"/>
              <a:t>Transport of partial shipments </a:t>
            </a:r>
            <a:r>
              <a:rPr lang="en-US" altLang="cs-CZ" sz="2400" dirty="0" smtClean="0"/>
              <a:t>- If a larger weight consignment consisting of several pieces cannot be loaded into one plane, it can be divided into several parts and transported one-by-one by two or more aircraft of the same airline.</a:t>
            </a:r>
          </a:p>
          <a:p>
            <a:pPr marL="444500" indent="-355600" algn="just">
              <a:buFont typeface="Wingdings" panose="05000000000000000000" pitchFamily="2" charset="2"/>
              <a:buChar char="Ø"/>
            </a:pPr>
            <a:r>
              <a:rPr lang="en-US" altLang="cs-CZ" sz="2400" b="1" dirty="0" smtClean="0"/>
              <a:t>Transport of heavy goods </a:t>
            </a:r>
            <a:r>
              <a:rPr lang="en-US" altLang="cs-CZ" sz="2400" dirty="0" smtClean="0"/>
              <a:t>- These are shipments exceeding the maximum weight per m</a:t>
            </a:r>
            <a:r>
              <a:rPr lang="en-US" altLang="cs-CZ" sz="2400" baseline="30000" dirty="0" smtClean="0"/>
              <a:t>2</a:t>
            </a:r>
            <a:r>
              <a:rPr lang="en-US" altLang="cs-CZ" sz="2400" dirty="0" smtClean="0"/>
              <a:t> of floor. Such consignments must be deposited on underlying materials in order to spread the weight on a larger surface.</a:t>
            </a:r>
          </a:p>
          <a:p>
            <a:pPr marL="444500" lvl="2" indent="-355600" algn="just">
              <a:spcBef>
                <a:spcPts val="1000"/>
              </a:spcBef>
              <a:buFont typeface="Wingdings" panose="05000000000000000000" pitchFamily="2" charset="2"/>
              <a:buChar char="Ø"/>
            </a:pPr>
            <a:r>
              <a:rPr lang="en-US" altLang="cs-CZ" sz="2400" b="1" dirty="0" smtClean="0"/>
              <a:t>Unaccompanied baggage or baggage shipped as cargo </a:t>
            </a:r>
            <a:r>
              <a:rPr lang="en-US" altLang="cs-CZ" sz="2400" dirty="0" smtClean="0"/>
              <a:t>– If passengers exceed the free baggage allowance (20 kg or 30 kg), they pay the surcharge on the excess baggage. In addition, passengers are allowed to carry a certain baggage as unaccompanied, thus making cargo from the baggage.</a:t>
            </a:r>
          </a:p>
          <a:p>
            <a:pPr marL="444500" indent="-355600" algn="just">
              <a:buFont typeface="Wingdings" panose="05000000000000000000" pitchFamily="2" charset="2"/>
              <a:buChar char="Ø"/>
            </a:pPr>
            <a:endParaRPr lang="cs-CZ" altLang="cs-CZ" sz="2200" dirty="0"/>
          </a:p>
          <a:p>
            <a:pPr marL="88900" indent="0" algn="just">
              <a:buNone/>
            </a:pPr>
            <a:endParaRPr lang="en-GB" altLang="cs-CZ" sz="2200" b="1"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a:t>Shipments of a special nature (cont.)</a:t>
            </a:r>
            <a:endParaRPr lang="cs-CZ" b="1" dirty="0"/>
          </a:p>
        </p:txBody>
      </p:sp>
    </p:spTree>
    <p:extLst>
      <p:ext uri="{BB962C8B-B14F-4D97-AF65-F5344CB8AC3E}">
        <p14:creationId xmlns:p14="http://schemas.microsoft.com/office/powerpoint/2010/main" val="3346954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2632</TotalTime>
  <Words>835</Words>
  <Application>Microsoft Office PowerPoint</Application>
  <PresentationFormat>Vlastní</PresentationFormat>
  <Paragraphs>33</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Air Transport Management and Technology: 12. Air Freight Shipments</vt:lpstr>
      <vt:lpstr>Air Cargo – Types of shipments</vt:lpstr>
      <vt:lpstr>Shipments of a special nature</vt:lpstr>
      <vt:lpstr>Shipments of a special nature (cont.)</vt:lpstr>
      <vt:lpstr>Shipments of a special nature (cont.)</vt:lpstr>
      <vt:lpstr>Shipments of a special nature (cont.)</vt:lpstr>
      <vt:lpstr>Shipments of a special nature (cont.)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159</cp:revision>
  <dcterms:created xsi:type="dcterms:W3CDTF">2017-05-10T10:51:34Z</dcterms:created>
  <dcterms:modified xsi:type="dcterms:W3CDTF">2017-07-08T18:48:18Z</dcterms:modified>
</cp:coreProperties>
</file>