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81" r:id="rId4"/>
    <p:sldId id="279" r:id="rId5"/>
    <p:sldId id="286" r:id="rId6"/>
    <p:sldId id="287" r:id="rId7"/>
    <p:sldId id="278" r:id="rId8"/>
    <p:sldId id="288" r:id="rId9"/>
    <p:sldId id="289"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4" autoAdjust="0"/>
    <p:restoredTop sz="94660"/>
  </p:normalViewPr>
  <p:slideViewPr>
    <p:cSldViewPr snapToGrid="0">
      <p:cViewPr>
        <p:scale>
          <a:sx n="75" d="100"/>
          <a:sy n="75" d="100"/>
        </p:scale>
        <p:origin x="-41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8.7.2017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8.7.2017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8.7.2017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8.7.2017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emf"/><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en-US" sz="3600" dirty="0" smtClean="0"/>
              <a:t>Air Transport Management and Technology:</a:t>
            </a:r>
            <a:br>
              <a:rPr lang="en-US" sz="3600" dirty="0" smtClean="0"/>
            </a:br>
            <a:r>
              <a:rPr lang="en-US" b="1" dirty="0" smtClean="0"/>
              <a:t>11. Air freight transport</a:t>
            </a:r>
            <a:endParaRPr lang="en-US" b="1" dirty="0"/>
          </a:p>
        </p:txBody>
      </p:sp>
      <p:sp>
        <p:nvSpPr>
          <p:cNvPr id="3" name="Podnadpis 2"/>
          <p:cNvSpPr>
            <a:spLocks noGrp="1"/>
          </p:cNvSpPr>
          <p:nvPr>
            <p:ph type="subTitle" idx="1"/>
          </p:nvPr>
        </p:nvSpPr>
        <p:spPr>
          <a:xfrm>
            <a:off x="1244600" y="3602038"/>
            <a:ext cx="9601200" cy="1655762"/>
          </a:xfrm>
        </p:spPr>
        <p:txBody>
          <a:bodyPr/>
          <a:lstStyle/>
          <a:p>
            <a:r>
              <a:rPr lang="en-US" b="1" dirty="0"/>
              <a:t>Methodological concept to effectively support technical key competencies using foreign languages ATCZ62 – the CLIL as a university teaching strategy</a:t>
            </a:r>
            <a:endParaRPr lang="en-US"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91832" y="1397734"/>
            <a:ext cx="11242968" cy="4974203"/>
          </a:xfrm>
        </p:spPr>
        <p:txBody>
          <a:bodyPr>
            <a:noAutofit/>
          </a:bodyPr>
          <a:lstStyle/>
          <a:p>
            <a:pPr marL="566737" indent="-457200" algn="just">
              <a:buFontTx/>
              <a:buAutoNum type="arabicParenR"/>
              <a:defRPr/>
            </a:pPr>
            <a:r>
              <a:rPr lang="en-US" altLang="cs-CZ" sz="2300" b="1" dirty="0" smtClean="0"/>
              <a:t>Additional transport </a:t>
            </a:r>
            <a:r>
              <a:rPr lang="en-US" altLang="cs-CZ" sz="2300" dirty="0" smtClean="0"/>
              <a:t>of cargo on scheduled passenger flights, using the spare volume in the airplane's baggage hold (the "belly") that is not being used for passenger luggage.</a:t>
            </a:r>
          </a:p>
          <a:p>
            <a:pPr marL="566737" indent="-457200" algn="just">
              <a:buFontTx/>
              <a:buAutoNum type="arabicParenR"/>
              <a:defRPr/>
            </a:pPr>
            <a:r>
              <a:rPr lang="en-US" altLang="cs-CZ" sz="2300" b="1" dirty="0" smtClean="0"/>
              <a:t>Scheduled freight transport </a:t>
            </a:r>
            <a:r>
              <a:rPr lang="en-US" altLang="cs-CZ" sz="2300" dirty="0" smtClean="0"/>
              <a:t>by cargo aircraft. This method is operated by large aircrafts </a:t>
            </a:r>
            <a:r>
              <a:rPr lang="en-US" sz="2300" dirty="0" smtClean="0"/>
              <a:t>dedicated for the job</a:t>
            </a:r>
            <a:r>
              <a:rPr lang="en-US" altLang="cs-CZ" sz="2300" dirty="0" smtClean="0"/>
              <a:t>.</a:t>
            </a:r>
          </a:p>
          <a:p>
            <a:pPr marL="566737" indent="-457200" algn="just">
              <a:buFontTx/>
              <a:buAutoNum type="arabicParenR"/>
              <a:defRPr/>
            </a:pPr>
            <a:r>
              <a:rPr lang="en-US" altLang="cs-CZ" sz="2300" b="1" dirty="0" smtClean="0"/>
              <a:t>Charter based cargo transport</a:t>
            </a:r>
            <a:r>
              <a:rPr lang="en-US" altLang="cs-CZ" sz="2300" b="1" dirty="0" smtClean="0"/>
              <a:t> - </a:t>
            </a:r>
            <a:r>
              <a:rPr lang="en-US" altLang="cs-CZ" sz="2300" dirty="0" err="1" smtClean="0"/>
              <a:t>ie</a:t>
            </a:r>
            <a:r>
              <a:rPr lang="en-US" altLang="cs-CZ" sz="2300" dirty="0" smtClean="0"/>
              <a:t>. renting all capacity in cargo aircraft. It is often used in the transport of live animals, emergency supplies during natural disasters and the like. </a:t>
            </a:r>
            <a:endParaRPr lang="cs-CZ" altLang="cs-CZ" sz="2300" dirty="0" smtClean="0"/>
          </a:p>
          <a:p>
            <a:pPr marL="107950" indent="-107950" algn="just">
              <a:buNone/>
              <a:defRPr/>
            </a:pPr>
            <a:r>
              <a:rPr lang="en-US" sz="2300" dirty="0" smtClean="0"/>
              <a:t>Forms of freight:</a:t>
            </a:r>
          </a:p>
          <a:p>
            <a:pPr algn="just">
              <a:spcBef>
                <a:spcPts val="300"/>
              </a:spcBef>
              <a:defRPr/>
            </a:pPr>
            <a:r>
              <a:rPr lang="en-US" sz="2300" dirty="0" smtClean="0"/>
              <a:t>Separate shipments</a:t>
            </a:r>
          </a:p>
          <a:p>
            <a:pPr algn="just">
              <a:spcBef>
                <a:spcPts val="300"/>
              </a:spcBef>
              <a:defRPr/>
            </a:pPr>
            <a:r>
              <a:rPr lang="en-US" sz="2300" dirty="0" smtClean="0"/>
              <a:t>Unit load device – pallets or containers for air transportation</a:t>
            </a:r>
          </a:p>
          <a:p>
            <a:pPr algn="just">
              <a:spcBef>
                <a:spcPts val="300"/>
              </a:spcBef>
              <a:defRPr/>
            </a:pPr>
            <a:r>
              <a:rPr lang="en-US" sz="2300" dirty="0" smtClean="0"/>
              <a:t>Combination</a:t>
            </a:r>
          </a:p>
          <a:p>
            <a:pPr marL="457200" indent="-457200" algn="just">
              <a:buFont typeface="+mj-lt"/>
              <a:buAutoNum type="arabicParenR"/>
              <a:defRPr/>
            </a:pPr>
            <a:endParaRPr lang="cs-CZ"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cs-CZ" b="1" dirty="0" smtClean="0"/>
              <a:t>Air </a:t>
            </a:r>
            <a:r>
              <a:rPr lang="cs-CZ" b="1" dirty="0" err="1" smtClean="0"/>
              <a:t>Cargo</a:t>
            </a:r>
            <a:r>
              <a:rPr lang="cs-CZ" b="1" dirty="0" smtClean="0"/>
              <a:t> – basic </a:t>
            </a:r>
            <a:r>
              <a:rPr lang="cs-CZ" b="1" dirty="0" err="1" smtClean="0"/>
              <a:t>forms</a:t>
            </a:r>
            <a:endParaRPr lang="cs-CZ" b="1" dirty="0"/>
          </a:p>
        </p:txBody>
      </p:sp>
    </p:spTree>
    <p:extLst>
      <p:ext uri="{BB962C8B-B14F-4D97-AF65-F5344CB8AC3E}">
        <p14:creationId xmlns:p14="http://schemas.microsoft.com/office/powerpoint/2010/main" val="2004521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1288" y="1202760"/>
            <a:ext cx="11298111" cy="4974203"/>
          </a:xfrm>
        </p:spPr>
        <p:txBody>
          <a:bodyPr>
            <a:noAutofit/>
          </a:bodyPr>
          <a:lstStyle/>
          <a:p>
            <a:pPr marL="0" indent="0" algn="just">
              <a:spcBef>
                <a:spcPts val="600"/>
              </a:spcBef>
              <a:buNone/>
              <a:defRPr/>
            </a:pPr>
            <a:r>
              <a:rPr lang="en-US" sz="2300" dirty="0" smtClean="0"/>
              <a:t>General conditions and steps:</a:t>
            </a:r>
          </a:p>
          <a:p>
            <a:pPr marL="457200" indent="-457200" algn="just">
              <a:spcBef>
                <a:spcPts val="600"/>
              </a:spcBef>
              <a:buFont typeface="+mj-lt"/>
              <a:buAutoNum type="arabicParenR"/>
              <a:defRPr/>
            </a:pPr>
            <a:r>
              <a:rPr lang="en-US" sz="2300" dirty="0" smtClean="0"/>
              <a:t>The sender (consignor) agrees to the shipping conditions of the airline (for example IATA conditions of carriage for cargo) </a:t>
            </a:r>
            <a:r>
              <a:rPr lang="en-US" sz="2300" dirty="0" smtClean="0"/>
              <a:t>– </a:t>
            </a:r>
            <a:r>
              <a:rPr lang="en-US" sz="2300" dirty="0" smtClean="0"/>
              <a:t> type of cargo must comply with the general conditions.</a:t>
            </a:r>
            <a:endParaRPr lang="en-US" sz="2300" dirty="0" smtClean="0"/>
          </a:p>
          <a:p>
            <a:pPr marL="457200" indent="-457200" algn="just">
              <a:spcBef>
                <a:spcPts val="600"/>
              </a:spcBef>
              <a:buFont typeface="Arial" panose="020B0604020202020204" pitchFamily="34" charset="0"/>
              <a:buAutoNum type="arabicParenR"/>
              <a:defRPr/>
            </a:pPr>
            <a:r>
              <a:rPr lang="en-US" sz="2300" dirty="0" smtClean="0"/>
              <a:t>Goods received for carriage must meet all requirements (for example properly packed consignment, whether documents are required, etc.)</a:t>
            </a:r>
          </a:p>
          <a:p>
            <a:pPr marL="457200" indent="-457200" algn="just">
              <a:spcBef>
                <a:spcPts val="600"/>
              </a:spcBef>
              <a:buFont typeface="Arial" panose="020B0604020202020204" pitchFamily="34" charset="0"/>
              <a:buAutoNum type="arabicParenR"/>
              <a:defRPr/>
            </a:pPr>
            <a:r>
              <a:rPr lang="en-US" sz="2300" dirty="0" smtClean="0"/>
              <a:t>Shipments of a special nature must also meet all the specific requirements for the transport of each type of commodities.</a:t>
            </a:r>
          </a:p>
          <a:p>
            <a:pPr marL="457200" indent="-457200" algn="just">
              <a:spcBef>
                <a:spcPts val="600"/>
              </a:spcBef>
              <a:buFont typeface="Arial" panose="020B0604020202020204" pitchFamily="34" charset="0"/>
              <a:buAutoNum type="arabicParenR"/>
              <a:defRPr/>
            </a:pPr>
            <a:r>
              <a:rPr lang="en-US" sz="2300" dirty="0" smtClean="0"/>
              <a:t>Transportation of specific goods is not prohibited by laws or regulations of the countries concerned.</a:t>
            </a:r>
          </a:p>
          <a:p>
            <a:pPr marL="457200" indent="-457200" algn="just">
              <a:spcBef>
                <a:spcPts val="600"/>
              </a:spcBef>
              <a:buFont typeface="Arial" panose="020B0604020202020204" pitchFamily="34" charset="0"/>
              <a:buAutoNum type="arabicParenR"/>
              <a:defRPr/>
            </a:pPr>
            <a:r>
              <a:rPr lang="en-US" sz="2300" dirty="0" smtClean="0"/>
              <a:t>An air carrier's worker or its agent, after checking the goods, chooses an appropriate tariff and issues the </a:t>
            </a:r>
            <a:r>
              <a:rPr lang="en-US" sz="2300" b="1" dirty="0" smtClean="0"/>
              <a:t>air waybill (AWB) </a:t>
            </a:r>
            <a:r>
              <a:rPr lang="en-US" sz="2300" dirty="0" smtClean="0"/>
              <a:t>to the customer. The rate is calculated according to the </a:t>
            </a:r>
            <a:r>
              <a:rPr lang="en-US" sz="2300" b="1" dirty="0" smtClean="0"/>
              <a:t>Air Cargo Tariff and Rules (TACT) </a:t>
            </a:r>
            <a:r>
              <a:rPr lang="en-US" sz="2300" dirty="0" smtClean="0"/>
              <a:t>or a special tariff is selected.</a:t>
            </a:r>
            <a:endParaRPr lang="en-US" sz="2300" dirty="0" smtClean="0"/>
          </a:p>
          <a:p>
            <a:pPr marL="457200" indent="-457200" algn="just">
              <a:buAutoNum type="arabicParenR"/>
              <a:defRPr/>
            </a:pPr>
            <a:endParaRPr lang="cs-CZ" sz="2200" dirty="0" smtClean="0"/>
          </a:p>
          <a:p>
            <a:pPr marL="457200" indent="-457200" algn="just">
              <a:buAutoNum type="arabicParenR"/>
              <a:defRPr/>
            </a:pPr>
            <a:endParaRPr lang="cs-CZ"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109170"/>
            <a:ext cx="10515600" cy="1325563"/>
          </a:xfrm>
        </p:spPr>
        <p:txBody>
          <a:bodyPr/>
          <a:lstStyle/>
          <a:p>
            <a:r>
              <a:rPr lang="en-US" b="1" dirty="0"/>
              <a:t>Acceptance of goods for air transport</a:t>
            </a:r>
            <a:endParaRPr lang="cs-CZ" b="1" dirty="0"/>
          </a:p>
        </p:txBody>
      </p:sp>
    </p:spTree>
    <p:extLst>
      <p:ext uri="{BB962C8B-B14F-4D97-AF65-F5344CB8AC3E}">
        <p14:creationId xmlns:p14="http://schemas.microsoft.com/office/powerpoint/2010/main" val="3214436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5632" y="1202760"/>
            <a:ext cx="11369968" cy="4974203"/>
          </a:xfrm>
        </p:spPr>
        <p:txBody>
          <a:bodyPr>
            <a:noAutofit/>
          </a:bodyPr>
          <a:lstStyle/>
          <a:p>
            <a:pPr marL="0" indent="0" algn="just">
              <a:spcBef>
                <a:spcPts val="600"/>
              </a:spcBef>
              <a:spcAft>
                <a:spcPts val="1200"/>
              </a:spcAft>
              <a:buNone/>
            </a:pPr>
            <a:r>
              <a:rPr lang="en-US" sz="2100" dirty="0" smtClean="0"/>
              <a:t>It is the most important document in air freight transport issued by an air carrier or its agent. The basic functions of AWB are as follows:</a:t>
            </a:r>
          </a:p>
          <a:p>
            <a:pPr marL="622300" indent="-355600" algn="just">
              <a:spcBef>
                <a:spcPts val="600"/>
              </a:spcBef>
              <a:buFont typeface="Wingdings" panose="05000000000000000000" pitchFamily="2" charset="2"/>
              <a:buChar char="Ø"/>
            </a:pPr>
            <a:r>
              <a:rPr lang="en-US" sz="2100" dirty="0" smtClean="0"/>
              <a:t>Verified by the consignor and the carrier is proof of the conclusion of a transport contract between the consignor and the carrier;</a:t>
            </a:r>
            <a:endParaRPr lang="cs-CZ" sz="2100" dirty="0" smtClean="0"/>
          </a:p>
          <a:p>
            <a:pPr marL="622300" indent="-355600" algn="just">
              <a:spcBef>
                <a:spcPts val="600"/>
              </a:spcBef>
              <a:buFont typeface="Wingdings" panose="05000000000000000000" pitchFamily="2" charset="2"/>
              <a:buChar char="Ø"/>
            </a:pPr>
            <a:r>
              <a:rPr lang="en-US" sz="2100" dirty="0"/>
              <a:t>AWB is a proof of receipt of goods for carriage;</a:t>
            </a:r>
            <a:endParaRPr lang="en-US" sz="2100" dirty="0" smtClean="0"/>
          </a:p>
          <a:p>
            <a:pPr marL="622300" indent="-355600" algn="just">
              <a:spcBef>
                <a:spcPts val="600"/>
              </a:spcBef>
              <a:buFont typeface="Wingdings" panose="05000000000000000000" pitchFamily="2" charset="2"/>
              <a:buChar char="Ø"/>
            </a:pPr>
            <a:r>
              <a:rPr lang="en-US" sz="2100" dirty="0" smtClean="0"/>
              <a:t>AWB is also an invoice;</a:t>
            </a:r>
          </a:p>
          <a:p>
            <a:pPr marL="622300" indent="-355600" algn="just">
              <a:spcBef>
                <a:spcPts val="800"/>
              </a:spcBef>
              <a:buFont typeface="Wingdings" panose="05000000000000000000" pitchFamily="2" charset="2"/>
              <a:buChar char="Ø"/>
              <a:defRPr/>
            </a:pPr>
            <a:r>
              <a:rPr lang="en-US" sz="2100" dirty="0" smtClean="0"/>
              <a:t>AWB is proof of payment of premiums</a:t>
            </a:r>
            <a:r>
              <a:rPr lang="en-US" sz="2100" dirty="0" smtClean="0"/>
              <a:t>;</a:t>
            </a:r>
          </a:p>
          <a:p>
            <a:pPr marL="622300" indent="-355600" algn="just">
              <a:spcBef>
                <a:spcPts val="800"/>
              </a:spcBef>
              <a:buFont typeface="Wingdings" panose="05000000000000000000" pitchFamily="2" charset="2"/>
              <a:buChar char="Ø"/>
              <a:defRPr/>
            </a:pPr>
            <a:r>
              <a:rPr lang="en-US" sz="2100" dirty="0" smtClean="0"/>
              <a:t>AWB is also a customs declaration</a:t>
            </a:r>
            <a:r>
              <a:rPr lang="en-US" sz="2100" dirty="0" smtClean="0"/>
              <a:t>;</a:t>
            </a:r>
          </a:p>
          <a:p>
            <a:pPr marL="622300" indent="-355600" algn="just">
              <a:spcBef>
                <a:spcPts val="800"/>
              </a:spcBef>
              <a:spcAft>
                <a:spcPts val="300"/>
              </a:spcAft>
              <a:buFont typeface="Wingdings" panose="05000000000000000000" pitchFamily="2" charset="2"/>
              <a:buChar char="Ø"/>
              <a:defRPr/>
            </a:pPr>
            <a:r>
              <a:rPr lang="en-US" sz="2100" dirty="0" smtClean="0"/>
              <a:t>AWB is a source of information (from when does AWB apply, cargo handling, dispatch and delivery of shipments, etc.).</a:t>
            </a:r>
          </a:p>
          <a:p>
            <a:pPr marL="0" indent="0" algn="just">
              <a:spcBef>
                <a:spcPts val="800"/>
              </a:spcBef>
              <a:buNone/>
              <a:defRPr/>
            </a:pPr>
            <a:r>
              <a:rPr lang="en-US" sz="2100" dirty="0" smtClean="0"/>
              <a:t>The air waybill consists of 3 originals and copies.</a:t>
            </a:r>
            <a:r>
              <a:rPr lang="en-US" sz="2100" dirty="0" smtClean="0"/>
              <a:t> </a:t>
            </a:r>
            <a:r>
              <a:rPr lang="en-US" sz="2100" dirty="0" smtClean="0"/>
              <a:t>Originals acquires major carrier, sender (consignor) and consignee (at the destination). The remaining copies will be received by the entities involved in the transportation process.</a:t>
            </a:r>
            <a:endParaRPr lang="en-US" sz="2100" dirty="0" smtClean="0"/>
          </a:p>
          <a:p>
            <a:endParaRPr lang="en-GB" altLang="cs-CZ"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11200" y="247650"/>
            <a:ext cx="10515600" cy="1325563"/>
          </a:xfrm>
        </p:spPr>
        <p:txBody>
          <a:bodyPr/>
          <a:lstStyle/>
          <a:p>
            <a:r>
              <a:rPr lang="en-US" b="1" dirty="0" smtClean="0"/>
              <a:t>Air Waybill (AWB) </a:t>
            </a:r>
            <a:endParaRPr lang="en-US" b="1" dirty="0"/>
          </a:p>
        </p:txBody>
      </p:sp>
    </p:spTree>
    <p:extLst>
      <p:ext uri="{BB962C8B-B14F-4D97-AF65-F5344CB8AC3E}">
        <p14:creationId xmlns:p14="http://schemas.microsoft.com/office/powerpoint/2010/main" val="3032112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332" y="1202760"/>
            <a:ext cx="11037228" cy="4974203"/>
          </a:xfrm>
        </p:spPr>
        <p:txBody>
          <a:bodyPr>
            <a:noAutofit/>
          </a:bodyPr>
          <a:lstStyle/>
          <a:p>
            <a:pPr marL="0" indent="0" algn="just">
              <a:buNone/>
            </a:pPr>
            <a:r>
              <a:rPr lang="en-US" sz="2400" dirty="0" smtClean="0"/>
              <a:t>The tariff for air freight is governed by the TACT document, which sets rates per kilogram of freight or minimum flat rates for given transport routes</a:t>
            </a:r>
            <a:r>
              <a:rPr lang="en-US" sz="2400" dirty="0" smtClean="0"/>
              <a:t>. </a:t>
            </a:r>
            <a:r>
              <a:rPr lang="en-US" sz="2400" dirty="0" smtClean="0"/>
              <a:t>The calculation of the shipping cost has its own rules, the type and dimensions of the cargo are taken into account.</a:t>
            </a:r>
            <a:r>
              <a:rPr lang="en-US" sz="2400" dirty="0" smtClean="0"/>
              <a:t> </a:t>
            </a:r>
            <a:r>
              <a:rPr lang="en-US" sz="2400" dirty="0" smtClean="0"/>
              <a:t>These are rates for goods:</a:t>
            </a:r>
          </a:p>
          <a:p>
            <a:pPr algn="just"/>
            <a:r>
              <a:rPr lang="en-US" sz="2400" b="1" dirty="0" smtClean="0"/>
              <a:t>General Cargo Rates </a:t>
            </a:r>
            <a:r>
              <a:rPr lang="en-US" sz="2400" b="1" dirty="0" smtClean="0"/>
              <a:t>(</a:t>
            </a:r>
            <a:r>
              <a:rPr lang="en-US" sz="2400" b="1" dirty="0" smtClean="0"/>
              <a:t>GCR) </a:t>
            </a:r>
            <a:r>
              <a:rPr lang="en-US" sz="2400" dirty="0" smtClean="0"/>
              <a:t>– </a:t>
            </a:r>
            <a:r>
              <a:rPr lang="en-US" sz="2400" dirty="0" smtClean="0"/>
              <a:t>are applied to the carriage of goods not included in another class.</a:t>
            </a:r>
            <a:endParaRPr lang="cs-CZ" sz="2400" dirty="0" smtClean="0"/>
          </a:p>
          <a:p>
            <a:pPr algn="just"/>
            <a:r>
              <a:rPr lang="en-US" sz="2400" b="1" dirty="0" smtClean="0"/>
              <a:t>Specific Commodity Rates </a:t>
            </a:r>
            <a:r>
              <a:rPr lang="en-US" sz="2400" b="1" dirty="0" smtClean="0"/>
              <a:t>(</a:t>
            </a:r>
            <a:r>
              <a:rPr lang="en-US" sz="2400" b="1" dirty="0" smtClean="0"/>
              <a:t>SCR) </a:t>
            </a:r>
            <a:r>
              <a:rPr lang="en-US" sz="2400" dirty="0" smtClean="0"/>
              <a:t>- </a:t>
            </a:r>
            <a:r>
              <a:rPr lang="en-US" sz="2400" dirty="0" smtClean="0"/>
              <a:t>are used for a certain type of goods, specified by the four-digit code in the TACT.</a:t>
            </a:r>
            <a:endParaRPr lang="cs-CZ" sz="2400" dirty="0"/>
          </a:p>
          <a:p>
            <a:pPr algn="just"/>
            <a:r>
              <a:rPr lang="en-US" sz="2400" b="1" dirty="0" smtClean="0"/>
              <a:t>Class Rates </a:t>
            </a:r>
            <a:r>
              <a:rPr lang="en-US" sz="2400" b="1" dirty="0" smtClean="0"/>
              <a:t>(</a:t>
            </a:r>
            <a:r>
              <a:rPr lang="en-US" sz="2400" b="1" dirty="0" smtClean="0"/>
              <a:t>CR) </a:t>
            </a:r>
            <a:r>
              <a:rPr lang="en-US" sz="2400" dirty="0" smtClean="0"/>
              <a:t>- </a:t>
            </a:r>
            <a:r>
              <a:rPr lang="en-US" sz="2400" dirty="0" smtClean="0"/>
              <a:t>These rates are only used for goods listed in the TACT</a:t>
            </a:r>
            <a:r>
              <a:rPr lang="en-US" sz="2400" dirty="0" smtClean="0"/>
              <a:t> document. These goods are:</a:t>
            </a:r>
          </a:p>
          <a:p>
            <a:pPr marL="1346200" indent="-355600" algn="just">
              <a:spcBef>
                <a:spcPts val="600"/>
              </a:spcBef>
              <a:buFont typeface="Wingdings" panose="05000000000000000000" pitchFamily="2" charset="2"/>
              <a:buChar char="Ø"/>
            </a:pPr>
            <a:r>
              <a:rPr lang="en-US" sz="2400" dirty="0" smtClean="0"/>
              <a:t>Live animals, valuables, human</a:t>
            </a:r>
            <a:r>
              <a:rPr lang="en-US" sz="2400" dirty="0" smtClean="0"/>
              <a:t> remains in coffins and urns, newspapers and Periodicals, unaccompanied baggage sent as cargo, and others.</a:t>
            </a:r>
            <a:endParaRPr lang="en-US"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11200" y="133350"/>
            <a:ext cx="10515600" cy="1325563"/>
          </a:xfrm>
        </p:spPr>
        <p:txBody>
          <a:bodyPr/>
          <a:lstStyle/>
          <a:p>
            <a:r>
              <a:rPr lang="en-US" b="1" dirty="0" smtClean="0"/>
              <a:t>The Air Cargo Tariff and Rules TACT</a:t>
            </a:r>
            <a:endParaRPr lang="en-US" b="1" dirty="0"/>
          </a:p>
        </p:txBody>
      </p:sp>
    </p:spTree>
    <p:extLst>
      <p:ext uri="{BB962C8B-B14F-4D97-AF65-F5344CB8AC3E}">
        <p14:creationId xmlns:p14="http://schemas.microsoft.com/office/powerpoint/2010/main" val="3394325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17232" y="1796044"/>
            <a:ext cx="11037228" cy="4974203"/>
          </a:xfrm>
        </p:spPr>
        <p:txBody>
          <a:bodyPr>
            <a:noAutofit/>
          </a:bodyPr>
          <a:lstStyle/>
          <a:p>
            <a:pPr marL="622300" lvl="0" indent="-355600" algn="just">
              <a:buFont typeface="Wingdings" panose="05000000000000000000" pitchFamily="2" charset="2"/>
              <a:buChar char="Ø"/>
            </a:pPr>
            <a:r>
              <a:rPr lang="en-US" sz="2600" dirty="0" smtClean="0"/>
              <a:t>„Home-to-Home“ tariff,</a:t>
            </a:r>
          </a:p>
          <a:p>
            <a:pPr marL="622300" lvl="0" indent="-355600" algn="just">
              <a:buFont typeface="Wingdings" panose="05000000000000000000" pitchFamily="2" charset="2"/>
              <a:buChar char="Ø"/>
            </a:pPr>
            <a:r>
              <a:rPr lang="en-US" sz="2600" dirty="0" smtClean="0"/>
              <a:t>Express tariff,</a:t>
            </a:r>
            <a:endParaRPr lang="en-US" sz="2600" dirty="0" smtClean="0"/>
          </a:p>
          <a:p>
            <a:pPr marL="622300" lvl="0" indent="-355600" algn="just">
              <a:buFont typeface="Wingdings" panose="05000000000000000000" pitchFamily="2" charset="2"/>
              <a:buChar char="Ø"/>
            </a:pPr>
            <a:r>
              <a:rPr lang="en-US" sz="2600" dirty="0" smtClean="0"/>
              <a:t>flat rate per piece / unit</a:t>
            </a:r>
            <a:r>
              <a:rPr lang="en-US" sz="2600" dirty="0" smtClean="0"/>
              <a:t>,</a:t>
            </a:r>
          </a:p>
          <a:p>
            <a:pPr marL="622300" lvl="0" indent="-355600" algn="just">
              <a:buFont typeface="Wingdings" panose="05000000000000000000" pitchFamily="2" charset="2"/>
              <a:buChar char="Ø"/>
            </a:pPr>
            <a:r>
              <a:rPr lang="en-US" sz="2600" dirty="0" smtClean="0"/>
              <a:t>Contractual rates,</a:t>
            </a:r>
            <a:endParaRPr lang="en-US" sz="2600" dirty="0" smtClean="0"/>
          </a:p>
          <a:p>
            <a:pPr marL="622300" lvl="0" indent="-355600" algn="just">
              <a:buFont typeface="Wingdings" panose="05000000000000000000" pitchFamily="2" charset="2"/>
              <a:buChar char="Ø"/>
            </a:pPr>
            <a:r>
              <a:rPr lang="en-US" sz="2600" dirty="0" smtClean="0"/>
              <a:t>Tariff for air containers and pallets (ULDs)</a:t>
            </a:r>
            <a:r>
              <a:rPr lang="en-US" sz="2600" dirty="0" smtClean="0"/>
              <a:t>.</a:t>
            </a:r>
          </a:p>
          <a:p>
            <a:pPr lvl="0" algn="just"/>
            <a:endParaRPr lang="en-US" sz="1200" dirty="0" smtClean="0"/>
          </a:p>
          <a:p>
            <a:pPr marL="0" indent="0" algn="just">
              <a:buNone/>
            </a:pPr>
            <a:r>
              <a:rPr lang="en-US" sz="2600" dirty="0" smtClean="0"/>
              <a:t>Additional charges, such as a fee for issuing an air waybill, customs clearance, a certificate of origin, etc. may be charged for the shipment transport.</a:t>
            </a:r>
            <a:endParaRPr lang="en-US" sz="2600" dirty="0" smtClean="0"/>
          </a:p>
          <a:p>
            <a:endParaRPr lang="en-GB" altLang="cs-CZ"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825500" y="247650"/>
            <a:ext cx="10515600" cy="1325563"/>
          </a:xfrm>
        </p:spPr>
        <p:txBody>
          <a:bodyPr/>
          <a:lstStyle/>
          <a:p>
            <a:r>
              <a:rPr lang="en-US" b="1" dirty="0" smtClean="0"/>
              <a:t>Special tariff concepts</a:t>
            </a:r>
            <a:endParaRPr lang="en-US" b="1" dirty="0"/>
          </a:p>
        </p:txBody>
      </p:sp>
    </p:spTree>
    <p:extLst>
      <p:ext uri="{BB962C8B-B14F-4D97-AF65-F5344CB8AC3E}">
        <p14:creationId xmlns:p14="http://schemas.microsoft.com/office/powerpoint/2010/main" val="353823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574800"/>
            <a:ext cx="11037228" cy="5091043"/>
          </a:xfrm>
        </p:spPr>
        <p:txBody>
          <a:bodyPr>
            <a:noAutofit/>
          </a:bodyPr>
          <a:lstStyle/>
          <a:p>
            <a:pPr marL="266700" lvl="2" indent="0" algn="just">
              <a:buNone/>
              <a:defRPr/>
            </a:pPr>
            <a:r>
              <a:rPr lang="en-US" sz="2500" dirty="0" smtClean="0"/>
              <a:t>These are unified </a:t>
            </a:r>
            <a:r>
              <a:rPr lang="en-US" sz="2500" b="1" dirty="0" smtClean="0"/>
              <a:t>air containers and pallets </a:t>
            </a:r>
            <a:r>
              <a:rPr lang="en-US" sz="2500" dirty="0" smtClean="0"/>
              <a:t>approved by IATA. The price for the transport of containers and pallets is valid up to the specified weight limit </a:t>
            </a:r>
            <a:r>
              <a:rPr lang="en-US" sz="2500" dirty="0" smtClean="0"/>
              <a:t>(„Pivot weight</a:t>
            </a:r>
            <a:r>
              <a:rPr lang="en-US" sz="2500" dirty="0" smtClean="0"/>
              <a:t>)</a:t>
            </a:r>
            <a:r>
              <a:rPr lang="en-US" sz="2500" dirty="0" smtClean="0"/>
              <a:t>.</a:t>
            </a:r>
          </a:p>
          <a:p>
            <a:pPr marL="723900" lvl="2" indent="-457200" algn="just">
              <a:buFont typeface="Wingdings" panose="05000000000000000000" pitchFamily="2" charset="2"/>
              <a:buChar char="Ø"/>
              <a:defRPr/>
            </a:pPr>
            <a:r>
              <a:rPr lang="en-US" altLang="cs-CZ" sz="2500" b="1" dirty="0" smtClean="0"/>
              <a:t>Air freight container </a:t>
            </a:r>
            <a:r>
              <a:rPr lang="en-US" altLang="cs-CZ" sz="2500" dirty="0" smtClean="0"/>
              <a:t>is a compact box, which can be made from different materials (molded paper, fiberboard, metal, plastics).</a:t>
            </a:r>
            <a:r>
              <a:rPr lang="en-US" altLang="cs-CZ" sz="2500" dirty="0" smtClean="0"/>
              <a:t> </a:t>
            </a:r>
            <a:r>
              <a:rPr lang="en-US" altLang="cs-CZ" sz="2500" dirty="0" smtClean="0"/>
              <a:t>The walls of the container are firm.</a:t>
            </a:r>
            <a:r>
              <a:rPr lang="en-US" altLang="cs-CZ" sz="2500" dirty="0" smtClean="0"/>
              <a:t> </a:t>
            </a:r>
            <a:r>
              <a:rPr lang="en-US" altLang="cs-CZ" sz="2500" dirty="0" smtClean="0"/>
              <a:t>The container forms a single unit for the transport of large quantities of packages (general cargo).</a:t>
            </a:r>
            <a:r>
              <a:rPr lang="en-US" altLang="cs-CZ" sz="2500" dirty="0" smtClean="0"/>
              <a:t>              </a:t>
            </a:r>
          </a:p>
          <a:p>
            <a:pPr marL="723900" lvl="2" indent="-457200" algn="just">
              <a:buFont typeface="Wingdings" panose="05000000000000000000" pitchFamily="2" charset="2"/>
              <a:buChar char="Ø"/>
              <a:defRPr/>
            </a:pPr>
            <a:r>
              <a:rPr lang="en-US" altLang="cs-CZ" sz="2500" b="1" dirty="0" smtClean="0"/>
              <a:t>The pallet </a:t>
            </a:r>
            <a:r>
              <a:rPr lang="en-US" altLang="cs-CZ" sz="2500" dirty="0" smtClean="0"/>
              <a:t>is a platform made of compact or non-compact material on which individual shipments are deposited, so that the whole constitutes one load unit. The pallet has handles and the goods are fastened to it by means of mesh.</a:t>
            </a:r>
            <a:endParaRPr lang="en-US" altLang="cs-CZ" sz="25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Unit Load Devices (ULDs)</a:t>
            </a:r>
            <a:endParaRPr lang="en-US" b="1" dirty="0"/>
          </a:p>
        </p:txBody>
      </p:sp>
    </p:spTree>
    <p:extLst>
      <p:ext uri="{BB962C8B-B14F-4D97-AF65-F5344CB8AC3E}">
        <p14:creationId xmlns:p14="http://schemas.microsoft.com/office/powerpoint/2010/main" val="4186844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574800"/>
            <a:ext cx="11037228" cy="5091043"/>
          </a:xfrm>
        </p:spPr>
        <p:txBody>
          <a:bodyPr>
            <a:noAutofit/>
          </a:bodyPr>
          <a:lstStyle/>
          <a:p>
            <a:pPr marL="723900" lvl="2" indent="-457200">
              <a:buFont typeface="Wingdings" panose="05000000000000000000" pitchFamily="2" charset="2"/>
              <a:buChar char="Ø"/>
              <a:defRPr/>
            </a:pPr>
            <a:r>
              <a:rPr lang="en-US" sz="2400" dirty="0"/>
              <a:t>Examples of unified ULDs and their characteristics</a:t>
            </a: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Unit Load Devices (ULDs)</a:t>
            </a:r>
            <a:endParaRPr lang="en-US" b="1" dirty="0"/>
          </a:p>
        </p:txBody>
      </p:sp>
      <p:graphicFrame>
        <p:nvGraphicFramePr>
          <p:cNvPr id="8" name="Zástupný symbol pro obsah 3"/>
          <p:cNvGraphicFramePr>
            <a:graphicFrameLocks/>
          </p:cNvGraphicFramePr>
          <p:nvPr>
            <p:extLst>
              <p:ext uri="{D42A27DB-BD31-4B8C-83A1-F6EECF244321}">
                <p14:modId xmlns:p14="http://schemas.microsoft.com/office/powerpoint/2010/main" val="3363203526"/>
              </p:ext>
            </p:extLst>
          </p:nvPr>
        </p:nvGraphicFramePr>
        <p:xfrm>
          <a:off x="759520" y="2282340"/>
          <a:ext cx="7177980" cy="3221386"/>
        </p:xfrm>
        <a:graphic>
          <a:graphicData uri="http://schemas.openxmlformats.org/drawingml/2006/table">
            <a:tbl>
              <a:tblPr/>
              <a:tblGrid>
                <a:gridCol w="1894780"/>
                <a:gridCol w="1701800"/>
                <a:gridCol w="3581400"/>
              </a:tblGrid>
              <a:tr h="326374">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200" b="1" noProof="0" dirty="0" smtClean="0">
                          <a:latin typeface="+mj-lt"/>
                        </a:rPr>
                        <a:t>Container type</a:t>
                      </a:r>
                      <a:endParaRPr lang="en-US" sz="1200" b="1"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C6E0EC"/>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200" b="1" noProof="0" dirty="0" smtClean="0">
                          <a:latin typeface="+mj-lt"/>
                        </a:rPr>
                        <a:t>Volume</a:t>
                      </a:r>
                      <a:endParaRPr lang="en-US" sz="1200" b="1"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C6E0EC"/>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200" b="1" noProof="0" dirty="0">
                          <a:latin typeface="+mj-lt"/>
                        </a:rPr>
                        <a:t>Linear dimensions</a:t>
                      </a:r>
                      <a:br>
                        <a:rPr lang="en-US" sz="1200" b="1" noProof="0" dirty="0">
                          <a:latin typeface="+mj-lt"/>
                        </a:rPr>
                      </a:br>
                      <a:r>
                        <a:rPr lang="en-US" sz="1200" b="1" noProof="0" dirty="0">
                          <a:latin typeface="+mj-lt"/>
                        </a:rPr>
                        <a:t>(base width / overall width × depth × height)</a:t>
                      </a: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C6E0EC"/>
                    </a:solidFill>
                  </a:tcPr>
                </a:tc>
              </a:tr>
              <a:tr h="233930">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LD1</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4.90 m</a:t>
                      </a:r>
                      <a:r>
                        <a:rPr lang="en-US" sz="1400" baseline="30000" noProof="0" dirty="0" smtClean="0">
                          <a:effectLst/>
                          <a:latin typeface="+mj-lt"/>
                        </a:rPr>
                        <a:t>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156 / 234 × 153 × 163 cm</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r>
              <a:tr h="241300">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LD2</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3.40 m</a:t>
                      </a:r>
                      <a:r>
                        <a:rPr lang="en-US" sz="1400" baseline="30000" noProof="0" dirty="0" smtClean="0">
                          <a:effectLst/>
                          <a:latin typeface="+mj-lt"/>
                        </a:rPr>
                        <a:t>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119 / 156 × 153 × 163 cm</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r>
              <a:tr h="241300">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LD3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4.50 m</a:t>
                      </a:r>
                      <a:r>
                        <a:rPr lang="en-US" sz="1400" baseline="30000" noProof="0" dirty="0" smtClean="0">
                          <a:effectLst/>
                          <a:latin typeface="+mj-lt"/>
                        </a:rPr>
                        <a:t>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156 / 201 × 153 × 163 cm</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r>
              <a:tr h="203200">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LD3-45</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3.50 m</a:t>
                      </a:r>
                      <a:r>
                        <a:rPr lang="en-US" sz="1400" baseline="30000" noProof="0" dirty="0" smtClean="0">
                          <a:effectLst/>
                          <a:latin typeface="+mj-lt"/>
                        </a:rPr>
                        <a:t>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143 / 243 × 142 × 109 cm</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r>
              <a:tr h="96756">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LD6</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8.95 m</a:t>
                      </a:r>
                      <a:r>
                        <a:rPr lang="en-US" sz="1400" baseline="30000" noProof="0" dirty="0" smtClean="0">
                          <a:effectLst/>
                          <a:latin typeface="+mj-lt"/>
                        </a:rPr>
                        <a:t>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318 / 407 × 153 × 163 cm</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r>
              <a:tr h="180812">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LD8</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6.88 m</a:t>
                      </a:r>
                      <a:r>
                        <a:rPr lang="en-US" sz="1400" baseline="30000" noProof="0" dirty="0" smtClean="0">
                          <a:effectLst/>
                          <a:latin typeface="+mj-lt"/>
                        </a:rPr>
                        <a:t>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244 / 318 × 153 × 163 cm</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r>
              <a:tr h="214068">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LD11</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7.16 m</a:t>
                      </a:r>
                      <a:r>
                        <a:rPr lang="en-US" sz="1400" baseline="30000" noProof="0" dirty="0" smtClean="0">
                          <a:effectLst/>
                          <a:latin typeface="+mj-lt"/>
                        </a:rPr>
                        <a:t>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318 × 153 × 163 cm</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r>
              <a:tr h="167047">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200" b="1" noProof="0" dirty="0" smtClean="0">
                          <a:latin typeface="+mj-lt"/>
                        </a:rPr>
                        <a:t>Pallet type</a:t>
                      </a:r>
                      <a:endParaRPr lang="en-US" sz="1200" b="1"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C6E0EC"/>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200" b="1" noProof="0" dirty="0" smtClean="0">
                          <a:latin typeface="+mj-lt"/>
                        </a:rPr>
                        <a:t>Volume</a:t>
                      </a:r>
                      <a:endParaRPr lang="en-US" sz="1200" b="1"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C6E0EC"/>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200" b="1" noProof="0" dirty="0">
                          <a:latin typeface="+mj-lt"/>
                        </a:rPr>
                        <a:t>Linear dimensions</a:t>
                      </a:r>
                      <a:br>
                        <a:rPr lang="en-US" sz="1200" b="1" noProof="0" dirty="0">
                          <a:latin typeface="+mj-lt"/>
                        </a:rPr>
                      </a:br>
                      <a:r>
                        <a:rPr lang="en-US" sz="1200" b="1" noProof="0" dirty="0">
                          <a:latin typeface="+mj-lt"/>
                        </a:rPr>
                        <a:t>(base width / overall width × depth × height)</a:t>
                      </a: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C6E0EC"/>
                    </a:solidFill>
                  </a:tcPr>
                </a:tc>
              </a:tr>
              <a:tr h="217080">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LD8</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6.88 m</a:t>
                      </a:r>
                      <a:r>
                        <a:rPr lang="en-US" sz="1400" baseline="30000" noProof="0" dirty="0" smtClean="0">
                          <a:effectLst/>
                          <a:latin typeface="+mj-lt"/>
                        </a:rPr>
                        <a:t>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153 × 244 cm</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r>
              <a:tr h="110636">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LD11</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7.16 m</a:t>
                      </a:r>
                      <a:r>
                        <a:rPr lang="en-US" sz="1400" baseline="30000" noProof="0" dirty="0" smtClean="0">
                          <a:effectLst/>
                          <a:latin typeface="+mj-lt"/>
                        </a:rPr>
                        <a:t>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153 × 318 cm</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r>
              <a:tr h="220092">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LD7</a:t>
                      </a:r>
                      <a:br>
                        <a:rPr lang="en-US" sz="1400" noProof="0" dirty="0" smtClean="0">
                          <a:latin typeface="+mj-lt"/>
                        </a:rPr>
                      </a:br>
                      <a:r>
                        <a:rPr lang="en-US" sz="1400" noProof="0" dirty="0" smtClean="0">
                          <a:latin typeface="+mj-lt"/>
                        </a:rPr>
                        <a:t>(2 pallet variants)</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10.8 m</a:t>
                      </a:r>
                      <a:r>
                        <a:rPr lang="en-US" sz="1400" baseline="30000" noProof="0" dirty="0" smtClean="0">
                          <a:effectLst/>
                          <a:latin typeface="+mj-lt"/>
                        </a:rPr>
                        <a:t>3</a:t>
                      </a:r>
                      <a:r>
                        <a:rPr lang="en-US" sz="1400" noProof="0" dirty="0" smtClean="0">
                          <a:latin typeface="+mj-lt"/>
                        </a:rPr>
                        <a:t/>
                      </a:r>
                      <a:br>
                        <a:rPr lang="en-US" sz="1400" noProof="0" dirty="0" smtClean="0">
                          <a:latin typeface="+mj-lt"/>
                        </a:rPr>
                      </a:br>
                      <a:r>
                        <a:rPr lang="en-US" sz="1400" noProof="0" dirty="0" smtClean="0">
                          <a:latin typeface="+mj-lt"/>
                        </a:rPr>
                        <a:t>11.52 m</a:t>
                      </a:r>
                      <a:r>
                        <a:rPr lang="en-US" sz="1400" baseline="30000" noProof="0" dirty="0" smtClean="0">
                          <a:effectLst/>
                          <a:latin typeface="+mj-lt"/>
                        </a:rPr>
                        <a:t>3</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lvl1pPr marL="0" algn="l" defTabSz="914400" rtl="0" eaLnBrk="1" latinLnBrk="0" hangingPunct="1">
                        <a:defRPr sz="1800" kern="1200">
                          <a:solidFill>
                            <a:schemeClr val="tx1"/>
                          </a:solidFill>
                          <a:latin typeface="Georgia"/>
                        </a:defRPr>
                      </a:lvl1pPr>
                      <a:lvl2pPr marL="457200" algn="l" defTabSz="914400" rtl="0" eaLnBrk="1" latinLnBrk="0" hangingPunct="1">
                        <a:defRPr sz="1800" kern="1200">
                          <a:solidFill>
                            <a:schemeClr val="tx1"/>
                          </a:solidFill>
                          <a:latin typeface="Georgia"/>
                        </a:defRPr>
                      </a:lvl2pPr>
                      <a:lvl3pPr marL="914400" algn="l" defTabSz="914400" rtl="0" eaLnBrk="1" latinLnBrk="0" hangingPunct="1">
                        <a:defRPr sz="1800" kern="1200">
                          <a:solidFill>
                            <a:schemeClr val="tx1"/>
                          </a:solidFill>
                          <a:latin typeface="Georgia"/>
                        </a:defRPr>
                      </a:lvl3pPr>
                      <a:lvl4pPr marL="1371600" algn="l" defTabSz="914400" rtl="0" eaLnBrk="1" latinLnBrk="0" hangingPunct="1">
                        <a:defRPr sz="1800" kern="1200">
                          <a:solidFill>
                            <a:schemeClr val="tx1"/>
                          </a:solidFill>
                          <a:latin typeface="Georgia"/>
                        </a:defRPr>
                      </a:lvl4pPr>
                      <a:lvl5pPr marL="1828800" algn="l" defTabSz="914400" rtl="0" eaLnBrk="1" latinLnBrk="0" hangingPunct="1">
                        <a:defRPr sz="1800" kern="1200">
                          <a:solidFill>
                            <a:schemeClr val="tx1"/>
                          </a:solidFill>
                          <a:latin typeface="Georgia"/>
                        </a:defRPr>
                      </a:lvl5pPr>
                      <a:lvl6pPr marL="2286000" algn="l" defTabSz="914400" rtl="0" eaLnBrk="1" latinLnBrk="0" hangingPunct="1">
                        <a:defRPr sz="1800" kern="1200">
                          <a:solidFill>
                            <a:schemeClr val="tx1"/>
                          </a:solidFill>
                          <a:latin typeface="Georgia"/>
                        </a:defRPr>
                      </a:lvl6pPr>
                      <a:lvl7pPr marL="2743200" algn="l" defTabSz="914400" rtl="0" eaLnBrk="1" latinLnBrk="0" hangingPunct="1">
                        <a:defRPr sz="1800" kern="1200">
                          <a:solidFill>
                            <a:schemeClr val="tx1"/>
                          </a:solidFill>
                          <a:latin typeface="Georgia"/>
                        </a:defRPr>
                      </a:lvl7pPr>
                      <a:lvl8pPr marL="3200400" algn="l" defTabSz="914400" rtl="0" eaLnBrk="1" latinLnBrk="0" hangingPunct="1">
                        <a:defRPr sz="1800" kern="1200">
                          <a:solidFill>
                            <a:schemeClr val="tx1"/>
                          </a:solidFill>
                          <a:latin typeface="Georgia"/>
                        </a:defRPr>
                      </a:lvl8pPr>
                      <a:lvl9pPr marL="3657600" algn="l" defTabSz="914400" rtl="0" eaLnBrk="1" latinLnBrk="0" hangingPunct="1">
                        <a:defRPr sz="1800" kern="1200">
                          <a:solidFill>
                            <a:schemeClr val="tx1"/>
                          </a:solidFill>
                          <a:latin typeface="Georgia"/>
                        </a:defRPr>
                      </a:lvl9pPr>
                    </a:lstStyle>
                    <a:p>
                      <a:pPr algn="ctr"/>
                      <a:r>
                        <a:rPr lang="en-US" sz="1400" noProof="0" dirty="0" smtClean="0">
                          <a:latin typeface="+mj-lt"/>
                        </a:rPr>
                        <a:t>224 × 318 cm</a:t>
                      </a:r>
                      <a:br>
                        <a:rPr lang="en-US" sz="1400" noProof="0" dirty="0" smtClean="0">
                          <a:latin typeface="+mj-lt"/>
                        </a:rPr>
                      </a:br>
                      <a:r>
                        <a:rPr lang="en-US" sz="1400" noProof="0" dirty="0" smtClean="0">
                          <a:latin typeface="+mj-lt"/>
                        </a:rPr>
                        <a:t>244 × 318 cm</a:t>
                      </a:r>
                      <a:endParaRPr lang="en-US" sz="1400" noProof="0" dirty="0">
                        <a:latin typeface="+mj-lt"/>
                      </a:endParaRPr>
                    </a:p>
                  </a:txBody>
                  <a:tcPr marL="3692" marR="3692" marT="3692" marB="369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r>
            </a:tbl>
          </a:graphicData>
        </a:graphic>
      </p:graphicFrame>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Picture 1" descr="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29600" y="2133600"/>
            <a:ext cx="3513138" cy="15081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470900" y="4003539"/>
            <a:ext cx="5772150" cy="150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6148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574800"/>
            <a:ext cx="11037228" cy="5091043"/>
          </a:xfrm>
        </p:spPr>
        <p:txBody>
          <a:bodyPr>
            <a:noAutofit/>
          </a:bodyPr>
          <a:lstStyle/>
          <a:p>
            <a:pPr marL="0" lvl="2" indent="0" algn="just">
              <a:buNone/>
              <a:defRPr/>
            </a:pPr>
            <a:r>
              <a:rPr lang="en-US" sz="2400" dirty="0" smtClean="0"/>
              <a:t>Cargo terminals for air freight are used for storage and handling of shipments (among others).</a:t>
            </a:r>
            <a:r>
              <a:rPr lang="en-US" sz="2400" dirty="0" smtClean="0"/>
              <a:t> </a:t>
            </a:r>
            <a:r>
              <a:rPr lang="en-US" sz="2400" dirty="0" smtClean="0"/>
              <a:t>Cargo terminal must be equipped with the following in particular:</a:t>
            </a:r>
          </a:p>
          <a:p>
            <a:pPr marL="342900" lvl="2" indent="-342900" algn="just">
              <a:defRPr/>
            </a:pPr>
            <a:r>
              <a:rPr lang="en-US" sz="2400" b="1" dirty="0" smtClean="0"/>
              <a:t>Truck center </a:t>
            </a:r>
            <a:r>
              <a:rPr lang="en-US" sz="2400" dirty="0" smtClean="0"/>
              <a:t>- </a:t>
            </a:r>
            <a:r>
              <a:rPr lang="en-US" sz="2400" dirty="0" smtClean="0"/>
              <a:t>Each terminal must be connected at least to road transport infrastructure, there is a direct automated </a:t>
            </a:r>
            <a:r>
              <a:rPr lang="en-US" sz="2400" dirty="0" err="1" smtClean="0"/>
              <a:t>transloading</a:t>
            </a:r>
            <a:r>
              <a:rPr lang="en-US" sz="2400" dirty="0" smtClean="0"/>
              <a:t> of the palletized units from the aircraft to the trucks and vice versa.</a:t>
            </a:r>
            <a:endParaRPr lang="cs-CZ" sz="2400" dirty="0"/>
          </a:p>
          <a:p>
            <a:pPr marL="342900" lvl="2" indent="-342900" algn="just">
              <a:defRPr/>
            </a:pPr>
            <a:r>
              <a:rPr lang="en-US" sz="2400" b="1" dirty="0" smtClean="0"/>
              <a:t>Automated warehouse </a:t>
            </a:r>
            <a:r>
              <a:rPr lang="en-US" sz="2400" dirty="0" smtClean="0"/>
              <a:t>for air freight containers and pallets equipped with forklift loader - similar to other logistics centers and terminals in other transport modes.</a:t>
            </a:r>
            <a:endParaRPr lang="cs-CZ" sz="2400" dirty="0" smtClean="0"/>
          </a:p>
          <a:p>
            <a:pPr marL="342900" lvl="2" indent="-342900" algn="just">
              <a:defRPr/>
            </a:pPr>
            <a:r>
              <a:rPr lang="en-US" sz="2400" b="1" dirty="0" smtClean="0"/>
              <a:t>X-ray equipment </a:t>
            </a:r>
            <a:r>
              <a:rPr lang="en-US" sz="2400" dirty="0" smtClean="0"/>
              <a:t>for checking larger size shipments.</a:t>
            </a:r>
            <a:endParaRPr lang="cs-CZ" sz="2400" dirty="0"/>
          </a:p>
          <a:p>
            <a:pPr marL="342900" lvl="2" indent="-342900" algn="just">
              <a:defRPr/>
            </a:pPr>
            <a:r>
              <a:rPr lang="en-US" sz="2400" b="1" dirty="0" smtClean="0"/>
              <a:t>Refrigeration and freezing areas </a:t>
            </a:r>
            <a:r>
              <a:rPr lang="en-US" sz="2400" dirty="0" smtClean="0"/>
              <a:t>for storage of perishable shipments.</a:t>
            </a:r>
            <a:endParaRPr lang="cs-CZ" sz="2400" dirty="0"/>
          </a:p>
          <a:p>
            <a:pPr marL="342900" lvl="2" indent="-342900" algn="just">
              <a:defRPr/>
            </a:pPr>
            <a:r>
              <a:rPr lang="en-US" sz="2400" dirty="0" smtClean="0"/>
              <a:t>Other special areas - such as </a:t>
            </a:r>
            <a:r>
              <a:rPr lang="en-US" sz="2400" b="1" dirty="0" smtClean="0"/>
              <a:t>areas for live animals</a:t>
            </a:r>
            <a:r>
              <a:rPr lang="en-US" sz="2400" dirty="0" smtClean="0"/>
              <a:t>, </a:t>
            </a:r>
            <a:r>
              <a:rPr lang="en-US" sz="2400" b="1" dirty="0" smtClean="0"/>
              <a:t>dangerous goods </a:t>
            </a:r>
            <a:r>
              <a:rPr lang="en-US" sz="2400" dirty="0" smtClean="0"/>
              <a:t>or radioactive shipments.</a:t>
            </a:r>
            <a:endParaRPr lang="en-US"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Cargo terminals at airports</a:t>
            </a:r>
            <a:endParaRPr lang="en-US" b="1" dirty="0"/>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75703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2208</TotalTime>
  <Words>1017</Words>
  <Application>Microsoft Office PowerPoint</Application>
  <PresentationFormat>Vlastní</PresentationFormat>
  <Paragraphs>89</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Office</vt:lpstr>
      <vt:lpstr>Air Transport Management and Technology: 11. Air freight transport</vt:lpstr>
      <vt:lpstr>Air Cargo – basic forms</vt:lpstr>
      <vt:lpstr>Acceptance of goods for air transport</vt:lpstr>
      <vt:lpstr>Air Waybill (AWB) </vt:lpstr>
      <vt:lpstr>The Air Cargo Tariff and Rules TACT</vt:lpstr>
      <vt:lpstr>Special tariff concepts</vt:lpstr>
      <vt:lpstr>Unit Load Devices (ULDs)</vt:lpstr>
      <vt:lpstr>Unit Load Devices (ULDs)</vt:lpstr>
      <vt:lpstr>Cargo terminals at airports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146</cp:revision>
  <dcterms:created xsi:type="dcterms:W3CDTF">2017-05-10T10:51:34Z</dcterms:created>
  <dcterms:modified xsi:type="dcterms:W3CDTF">2017-07-08T17:45:48Z</dcterms:modified>
</cp:coreProperties>
</file>