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81" r:id="rId4"/>
    <p:sldId id="279" r:id="rId5"/>
    <p:sldId id="284" r:id="rId6"/>
    <p:sldId id="282" r:id="rId7"/>
    <p:sldId id="283" r:id="rId8"/>
    <p:sldId id="287" r:id="rId9"/>
    <p:sldId id="286"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66" d="100"/>
          <a:sy n="66" d="100"/>
        </p:scale>
        <p:origin x="28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8.7.2017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8.7.2017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8.7.2017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8.7.2017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en-US" sz="3600" dirty="0" smtClean="0"/>
              <a:t>Air Transport Management and Technology:</a:t>
            </a:r>
            <a:br>
              <a:rPr lang="en-US" sz="3600" dirty="0" smtClean="0"/>
            </a:br>
            <a:r>
              <a:rPr lang="en-US" b="1" dirty="0" smtClean="0"/>
              <a:t>10. Air Transport Infrastructure</a:t>
            </a:r>
            <a:endParaRPr lang="en-US" b="1" dirty="0"/>
          </a:p>
        </p:txBody>
      </p:sp>
      <p:sp>
        <p:nvSpPr>
          <p:cNvPr id="3" name="Podnadpis 2"/>
          <p:cNvSpPr>
            <a:spLocks noGrp="1"/>
          </p:cNvSpPr>
          <p:nvPr>
            <p:ph type="subTitle" idx="1"/>
          </p:nvPr>
        </p:nvSpPr>
        <p:spPr>
          <a:xfrm>
            <a:off x="1233715" y="3602038"/>
            <a:ext cx="9550400" cy="1655762"/>
          </a:xfrm>
        </p:spPr>
        <p:txBody>
          <a:bodyPr/>
          <a:lstStyle/>
          <a:p>
            <a:r>
              <a:rPr lang="en-US" b="1" dirty="0" smtClean="0"/>
              <a:t>Methodological concept to effectively support technical key competencies using foreign languages ATCZ62 – the CLIL as a university teaching strategy</a:t>
            </a:r>
            <a:endParaRPr lang="en-US"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91832" y="1397734"/>
            <a:ext cx="10684168" cy="4974203"/>
          </a:xfrm>
        </p:spPr>
        <p:txBody>
          <a:bodyPr>
            <a:noAutofit/>
          </a:bodyPr>
          <a:lstStyle/>
          <a:p>
            <a:pPr marL="0" lvl="1" indent="0" algn="just">
              <a:spcAft>
                <a:spcPts val="600"/>
              </a:spcAft>
              <a:buNone/>
              <a:defRPr/>
            </a:pPr>
            <a:r>
              <a:rPr lang="en-US" sz="2200" dirty="0" smtClean="0"/>
              <a:t>Aircraft infrastructure includes buildings, objects and facilities that have a direct impact on the organization and management of air traffic in the airspace or on the ground, or allow the movement or servicing of aircraft on airports. It is possible to divide the infrastructure into three parts:</a:t>
            </a:r>
          </a:p>
          <a:p>
            <a:pPr marL="342900" lvl="1" indent="-342900" algn="just">
              <a:spcAft>
                <a:spcPts val="600"/>
              </a:spcAft>
              <a:defRPr/>
            </a:pPr>
            <a:r>
              <a:rPr lang="en-US" sz="2200" u="sng" dirty="0" smtClean="0"/>
              <a:t>Airspace</a:t>
            </a:r>
            <a:r>
              <a:rPr lang="en-US" sz="2200" dirty="0" smtClean="0"/>
              <a:t> is an 3D space above the territory of the State to a height that can be used for air traffic. Airspace is open to flying under the conditions laid down by the laws of each state and international treaties ensuring flight rules which lay down procedures for moving in the airspace. </a:t>
            </a:r>
          </a:p>
          <a:p>
            <a:pPr marL="342900" lvl="1" indent="-342900" algn="just">
              <a:spcAft>
                <a:spcPts val="600"/>
              </a:spcAft>
              <a:defRPr/>
            </a:pPr>
            <a:r>
              <a:rPr lang="en-US" sz="2200" u="sng" dirty="0" smtClean="0"/>
              <a:t>Airport</a:t>
            </a:r>
            <a:r>
              <a:rPr lang="en-US" sz="2200" dirty="0" smtClean="0"/>
              <a:t> consisting of a territorially defined and suitably adapted area, including buildings and facilities permanently destined for take-off and landing of aircraft and aircraft movements related thereto.</a:t>
            </a:r>
          </a:p>
          <a:p>
            <a:pPr marL="342900" lvl="1" indent="-342900" algn="just">
              <a:spcAft>
                <a:spcPts val="600"/>
              </a:spcAft>
              <a:defRPr/>
            </a:pPr>
            <a:r>
              <a:rPr lang="en-US" sz="2200" u="sng" dirty="0" smtClean="0"/>
              <a:t>Air services</a:t>
            </a:r>
            <a:r>
              <a:rPr lang="en-US" sz="2200" dirty="0" smtClean="0"/>
              <a:t> to ensure the security and continuity of flights in the airspace of each states.</a:t>
            </a:r>
            <a:endParaRPr lang="en-US" dirty="0" smtClean="0"/>
          </a:p>
          <a:p>
            <a:pPr marL="985838" lvl="1" indent="0" algn="just">
              <a:buNone/>
              <a:defRPr/>
            </a:pPr>
            <a:endParaRPr lang="cs-CZ" dirty="0"/>
          </a:p>
          <a:p>
            <a:pPr marL="457200" indent="-457200" algn="just">
              <a:buFont typeface="+mj-lt"/>
              <a:buAutoNum type="arabicParenR"/>
              <a:defRPr/>
            </a:pPr>
            <a:endParaRPr lang="cs-CZ"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Air Transport Infrastructure</a:t>
            </a:r>
            <a:endParaRPr lang="en-US" b="1" dirty="0"/>
          </a:p>
        </p:txBody>
      </p:sp>
    </p:spTree>
    <p:extLst>
      <p:ext uri="{BB962C8B-B14F-4D97-AF65-F5344CB8AC3E}">
        <p14:creationId xmlns:p14="http://schemas.microsoft.com/office/powerpoint/2010/main" val="2004521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04800" y="1202760"/>
            <a:ext cx="11557000" cy="4974203"/>
          </a:xfrm>
        </p:spPr>
        <p:txBody>
          <a:bodyPr>
            <a:noAutofit/>
          </a:bodyPr>
          <a:lstStyle/>
          <a:p>
            <a:pPr marL="0" indent="0" algn="just">
              <a:buNone/>
            </a:pPr>
            <a:r>
              <a:rPr lang="en-US" altLang="cs-CZ" sz="1900" dirty="0" smtClean="0">
                <a:latin typeface="Arial" charset="0"/>
                <a:cs typeface="Arial" charset="0"/>
              </a:rPr>
              <a:t>In the Czech Republic, airports are divided into the following categories:</a:t>
            </a:r>
          </a:p>
          <a:p>
            <a:pPr marL="457200" indent="-457200" algn="just">
              <a:buAutoNum type="alphaLcParenR"/>
            </a:pPr>
            <a:r>
              <a:rPr lang="en-US" altLang="cs-CZ" sz="1900" dirty="0" smtClean="0">
                <a:latin typeface="Arial" charset="0"/>
                <a:cs typeface="Arial" charset="0"/>
              </a:rPr>
              <a:t>according to technical conditions, operating conditions and basic purpose:</a:t>
            </a:r>
          </a:p>
          <a:p>
            <a:pPr marL="444500" indent="-266700" algn="just"/>
            <a:r>
              <a:rPr lang="en-US" altLang="cs-CZ" sz="1900" b="1" dirty="0" smtClean="0">
                <a:latin typeface="Arial" charset="0"/>
                <a:cs typeface="Arial" charset="0"/>
              </a:rPr>
              <a:t>Domestic airports </a:t>
            </a:r>
            <a:r>
              <a:rPr lang="en-US" altLang="cs-CZ" sz="1900" dirty="0" smtClean="0">
                <a:latin typeface="Arial" charset="0"/>
                <a:cs typeface="Arial" charset="0"/>
              </a:rPr>
              <a:t>- are intended and equipped to carry out domestic flights only (within one state);</a:t>
            </a:r>
          </a:p>
          <a:p>
            <a:pPr marL="444500" indent="-266700" algn="just"/>
            <a:r>
              <a:rPr lang="en-US" altLang="cs-CZ" sz="1900" b="1" dirty="0" smtClean="0">
                <a:latin typeface="Arial" charset="0"/>
                <a:cs typeface="Arial" charset="0"/>
              </a:rPr>
              <a:t>International airports </a:t>
            </a:r>
            <a:r>
              <a:rPr lang="en-US" altLang="cs-CZ" sz="1900" dirty="0" smtClean="0">
                <a:latin typeface="Arial" charset="0"/>
                <a:cs typeface="Arial" charset="0"/>
              </a:rPr>
              <a:t>-</a:t>
            </a:r>
            <a:r>
              <a:rPr lang="en-US" altLang="cs-CZ" sz="1900" b="1" dirty="0" smtClean="0">
                <a:latin typeface="Arial" charset="0"/>
                <a:cs typeface="Arial" charset="0"/>
              </a:rPr>
              <a:t> </a:t>
            </a:r>
            <a:r>
              <a:rPr lang="en-US" altLang="cs-CZ" sz="1900" dirty="0" smtClean="0">
                <a:latin typeface="Arial" charset="0"/>
                <a:cs typeface="Arial" charset="0"/>
              </a:rPr>
              <a:t>are designed and equipped not only for domestic flights but also for flights crossing the state border of the state - they are equipped with passport, customs, health and other controls. </a:t>
            </a:r>
          </a:p>
          <a:p>
            <a:pPr marL="177800" indent="-177800" algn="just">
              <a:buNone/>
            </a:pPr>
            <a:r>
              <a:rPr lang="en-US" altLang="cs-CZ" sz="1900" dirty="0" smtClean="0">
                <a:latin typeface="Arial" charset="0"/>
                <a:cs typeface="Arial" charset="0"/>
              </a:rPr>
              <a:t>b) According to the group of users:</a:t>
            </a:r>
          </a:p>
          <a:p>
            <a:pPr marL="444500" indent="-266700" algn="just"/>
            <a:r>
              <a:rPr lang="en-US" altLang="cs-CZ" sz="1900" b="1" dirty="0" smtClean="0">
                <a:latin typeface="Arial" charset="0"/>
                <a:cs typeface="Arial" charset="0"/>
              </a:rPr>
              <a:t>Public </a:t>
            </a:r>
            <a:r>
              <a:rPr lang="en-US" altLang="cs-CZ" sz="1900" dirty="0" smtClean="0">
                <a:latin typeface="Arial" charset="0"/>
                <a:cs typeface="Arial" charset="0"/>
              </a:rPr>
              <a:t>- an airport which can accept all aircraft by its operational capability;</a:t>
            </a:r>
          </a:p>
          <a:p>
            <a:pPr marL="444500" indent="-266700" algn="just"/>
            <a:r>
              <a:rPr lang="en-US" altLang="cs-CZ" sz="1900" b="1" dirty="0" smtClean="0">
                <a:latin typeface="Arial" charset="0"/>
                <a:cs typeface="Arial" charset="0"/>
              </a:rPr>
              <a:t>Non-public </a:t>
            </a:r>
            <a:r>
              <a:rPr lang="en-US" altLang="cs-CZ" sz="1900" dirty="0" smtClean="0">
                <a:latin typeface="Arial" charset="0"/>
                <a:cs typeface="Arial" charset="0"/>
              </a:rPr>
              <a:t>- airports for which the user group is designated by operators proposal</a:t>
            </a:r>
            <a:r>
              <a:rPr lang="cs-CZ" altLang="cs-CZ" sz="1900" dirty="0" smtClean="0">
                <a:latin typeface="Arial" charset="0"/>
                <a:cs typeface="Arial" charset="0"/>
              </a:rPr>
              <a:t>;</a:t>
            </a:r>
            <a:endParaRPr lang="en-US" altLang="cs-CZ" sz="1900" dirty="0" smtClean="0">
              <a:latin typeface="Arial" charset="0"/>
              <a:cs typeface="Arial" charset="0"/>
            </a:endParaRPr>
          </a:p>
          <a:p>
            <a:pPr marL="444500" indent="-266700" algn="just"/>
            <a:r>
              <a:rPr lang="en-US" altLang="cs-CZ" sz="1900" b="1" dirty="0" smtClean="0">
                <a:latin typeface="Arial" charset="0"/>
                <a:cs typeface="Arial" charset="0"/>
              </a:rPr>
              <a:t>Military</a:t>
            </a:r>
            <a:r>
              <a:rPr lang="en-US" altLang="cs-CZ" sz="1900" dirty="0" smtClean="0">
                <a:latin typeface="Arial" charset="0"/>
                <a:cs typeface="Arial" charset="0"/>
              </a:rPr>
              <a:t> – Airports that serve only for the army needs</a:t>
            </a:r>
            <a:r>
              <a:rPr lang="cs-CZ" altLang="cs-CZ" sz="1900" dirty="0">
                <a:latin typeface="Arial" charset="0"/>
                <a:cs typeface="Arial" charset="0"/>
              </a:rPr>
              <a:t>.</a:t>
            </a:r>
            <a:endParaRPr lang="en-US" altLang="cs-CZ" sz="1900" dirty="0" smtClean="0">
              <a:latin typeface="Arial" charset="0"/>
              <a:cs typeface="Arial" charset="0"/>
            </a:endParaRPr>
          </a:p>
          <a:p>
            <a:pPr marL="177800" indent="-177800" algn="just">
              <a:buNone/>
            </a:pPr>
            <a:r>
              <a:rPr lang="en-US" altLang="cs-CZ" sz="1900" dirty="0" smtClean="0">
                <a:latin typeface="Arial" charset="0"/>
                <a:cs typeface="Arial" charset="0"/>
              </a:rPr>
              <a:t>c) According to the nature of the air traffic at the airport:</a:t>
            </a:r>
          </a:p>
          <a:p>
            <a:pPr marL="444500" indent="-266700" algn="just"/>
            <a:r>
              <a:rPr lang="en-US" altLang="cs-CZ" sz="1900" dirty="0" smtClean="0">
                <a:latin typeface="Arial" charset="0"/>
                <a:cs typeface="Arial" charset="0"/>
              </a:rPr>
              <a:t>For example transport airport, sports airport, corporate airport, experimental airport, for agricultural purposes and others.</a:t>
            </a:r>
          </a:p>
          <a:p>
            <a:pPr marL="0" indent="0" algn="just">
              <a:buNone/>
              <a:defRPr/>
            </a:pPr>
            <a:endParaRPr lang="en-US" sz="18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109170"/>
            <a:ext cx="10515600" cy="1325563"/>
          </a:xfrm>
        </p:spPr>
        <p:txBody>
          <a:bodyPr/>
          <a:lstStyle/>
          <a:p>
            <a:r>
              <a:rPr lang="en-US" b="1" dirty="0" smtClean="0"/>
              <a:t>Airport - classification</a:t>
            </a:r>
            <a:endParaRPr lang="en-US" b="1" dirty="0"/>
          </a:p>
        </p:txBody>
      </p:sp>
    </p:spTree>
    <p:extLst>
      <p:ext uri="{BB962C8B-B14F-4D97-AF65-F5344CB8AC3E}">
        <p14:creationId xmlns:p14="http://schemas.microsoft.com/office/powerpoint/2010/main" val="3214436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1032" y="1397734"/>
            <a:ext cx="11395368" cy="4974203"/>
          </a:xfrm>
        </p:spPr>
        <p:txBody>
          <a:bodyPr>
            <a:noAutofit/>
          </a:bodyPr>
          <a:lstStyle/>
          <a:p>
            <a:pPr marL="0" indent="0" algn="just">
              <a:buFont typeface="Arial" charset="0"/>
              <a:buNone/>
              <a:defRPr/>
            </a:pPr>
            <a:r>
              <a:rPr lang="en-US" sz="2100" dirty="0" smtClean="0"/>
              <a:t>Movement areas are asphalt or concrete (most common) surfaces for the movements of aircrafts. We can divide them into:</a:t>
            </a:r>
          </a:p>
          <a:p>
            <a:pPr algn="just">
              <a:buFont typeface="Wingdings" panose="05000000000000000000" pitchFamily="2" charset="2"/>
              <a:buChar char="Ø"/>
              <a:defRPr/>
            </a:pPr>
            <a:r>
              <a:rPr lang="en-US" sz="2100" b="1" dirty="0" smtClean="0"/>
              <a:t>Runway (RWY) </a:t>
            </a:r>
            <a:r>
              <a:rPr lang="en-US" sz="2100" dirty="0" smtClean="0"/>
              <a:t>- defined rectangular area on a land aerodrome prepared for the landing and takeoff of aircrafts.</a:t>
            </a:r>
          </a:p>
          <a:p>
            <a:pPr algn="just">
              <a:buFont typeface="Wingdings" panose="05000000000000000000" pitchFamily="2" charset="2"/>
              <a:buChar char="Ø"/>
              <a:defRPr/>
            </a:pPr>
            <a:r>
              <a:rPr lang="en-US" sz="2100" b="1" dirty="0" smtClean="0"/>
              <a:t>Taxiway (TWY) </a:t>
            </a:r>
            <a:r>
              <a:rPr lang="en-US" sz="2100" dirty="0" smtClean="0"/>
              <a:t>– path for aircraft at an airport connecting runways with aprons, hangars, terminals and other facilities.</a:t>
            </a:r>
          </a:p>
          <a:p>
            <a:pPr algn="just">
              <a:buFont typeface="Wingdings" panose="05000000000000000000" pitchFamily="2" charset="2"/>
              <a:buChar char="Ø"/>
              <a:defRPr/>
            </a:pPr>
            <a:r>
              <a:rPr lang="en-US" sz="2100" b="1" dirty="0" smtClean="0"/>
              <a:t>Apron (APN) </a:t>
            </a:r>
            <a:r>
              <a:rPr lang="en-US" sz="2100" dirty="0" smtClean="0"/>
              <a:t>– The area near the terminal and hangar equipped with aircraft stands for carrying out aircraft handling, loading and unloading goods, embarkation and disembarkation of passengers, etc.</a:t>
            </a:r>
          </a:p>
          <a:p>
            <a:pPr marL="0" indent="0" algn="just">
              <a:buNone/>
              <a:defRPr/>
            </a:pPr>
            <a:r>
              <a:rPr lang="en-US" sz="2100" dirty="0" smtClean="0"/>
              <a:t>Runway (RWY) can be divided into categories:</a:t>
            </a:r>
          </a:p>
          <a:p>
            <a:pPr algn="just">
              <a:defRPr/>
            </a:pPr>
            <a:r>
              <a:rPr lang="en-US" sz="2100" b="1" dirty="0" smtClean="0"/>
              <a:t>Non-instrument RWY - </a:t>
            </a:r>
            <a:r>
              <a:rPr lang="en-US" sz="2100" dirty="0" smtClean="0"/>
              <a:t>intended for the operation of aircraft using visual approach procedures (VFR).</a:t>
            </a:r>
          </a:p>
          <a:p>
            <a:pPr algn="just">
              <a:defRPr/>
            </a:pPr>
            <a:r>
              <a:rPr lang="en-US" sz="2100" b="1" dirty="0" smtClean="0"/>
              <a:t>Instrument RWY – </a:t>
            </a:r>
            <a:r>
              <a:rPr lang="en-US" sz="2100" dirty="0" smtClean="0"/>
              <a:t>intended for the operation of aircraft using instrument flight rules (IFR) – instrument approach procedures.</a:t>
            </a:r>
            <a:endParaRPr lang="en-US" sz="21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11200" y="247650"/>
            <a:ext cx="10515600" cy="1325563"/>
          </a:xfrm>
        </p:spPr>
        <p:txBody>
          <a:bodyPr/>
          <a:lstStyle/>
          <a:p>
            <a:r>
              <a:rPr lang="en-US" b="1" dirty="0" smtClean="0"/>
              <a:t>Airport – Movement areas</a:t>
            </a:r>
            <a:endParaRPr lang="en-US" b="1" dirty="0"/>
          </a:p>
        </p:txBody>
      </p:sp>
    </p:spTree>
    <p:extLst>
      <p:ext uri="{BB962C8B-B14F-4D97-AF65-F5344CB8AC3E}">
        <p14:creationId xmlns:p14="http://schemas.microsoft.com/office/powerpoint/2010/main" val="3032112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3732" y="1508760"/>
            <a:ext cx="11420768" cy="4974203"/>
          </a:xfrm>
        </p:spPr>
        <p:txBody>
          <a:bodyPr>
            <a:noAutofit/>
          </a:bodyPr>
          <a:lstStyle/>
          <a:p>
            <a:pPr marL="0" indent="0" algn="just">
              <a:buNone/>
            </a:pPr>
            <a:r>
              <a:rPr lang="en-US" altLang="cs-CZ" sz="2300" dirty="0" smtClean="0"/>
              <a:t>In addition to the technical facilities for organizing air traffic (especially in the phase when an airplane approaches the RWY), airport visual and navigational aids are available at the airport, which at the same time allow operation of air traffic at reduced visibility at airports:</a:t>
            </a:r>
          </a:p>
          <a:p>
            <a:pPr algn="just"/>
            <a:r>
              <a:rPr lang="en-US" altLang="cs-CZ" sz="2300" dirty="0" smtClean="0"/>
              <a:t>Indicators and signals (for example Wind Direction Indicator);</a:t>
            </a:r>
          </a:p>
          <a:p>
            <a:pPr algn="just"/>
            <a:r>
              <a:rPr lang="en-US" altLang="cs-CZ" sz="2300" dirty="0" smtClean="0"/>
              <a:t>Marking on movement areas (for example threshold, distance or axial marks on the runway);</a:t>
            </a:r>
          </a:p>
          <a:p>
            <a:pPr algn="just"/>
            <a:r>
              <a:rPr lang="en-US" altLang="cs-CZ" sz="2300" dirty="0" smtClean="0"/>
              <a:t>Lighting systems (instrument RWY only):</a:t>
            </a:r>
          </a:p>
          <a:p>
            <a:pPr marL="723900" indent="-279400" algn="just">
              <a:buFont typeface="Wingdings" panose="05000000000000000000" pitchFamily="2" charset="2"/>
              <a:buChar char="Ø"/>
            </a:pPr>
            <a:r>
              <a:rPr lang="en-US" altLang="cs-CZ" sz="2300" b="1" dirty="0" smtClean="0"/>
              <a:t>Approach lighting systems </a:t>
            </a:r>
            <a:r>
              <a:rPr lang="en-US" altLang="cs-CZ" sz="2300" dirty="0" smtClean="0"/>
              <a:t>-</a:t>
            </a:r>
            <a:r>
              <a:rPr lang="en-US" sz="2300" dirty="0" smtClean="0"/>
              <a:t> For visual guidance of the aircraft onto the RWY;</a:t>
            </a:r>
          </a:p>
          <a:p>
            <a:pPr marL="723900" indent="-279400" algn="just">
              <a:buFont typeface="Wingdings" panose="05000000000000000000" pitchFamily="2" charset="2"/>
              <a:buChar char="Ø"/>
            </a:pPr>
            <a:r>
              <a:rPr lang="en-US" altLang="cs-CZ" sz="2300" b="1" dirty="0" smtClean="0"/>
              <a:t>Precision approach lighting systems </a:t>
            </a:r>
            <a:r>
              <a:rPr lang="en-US" altLang="cs-CZ" sz="2300" dirty="0" smtClean="0"/>
              <a:t>- </a:t>
            </a:r>
            <a:r>
              <a:rPr lang="en-US" sz="2300" dirty="0" smtClean="0"/>
              <a:t>provides guidance information to help a pilot acquire and maintain the correct approach (in the vertical level) to an airport (for example PAPI system)</a:t>
            </a:r>
            <a:r>
              <a:rPr lang="en-US" altLang="cs-CZ" sz="2300" dirty="0" smtClean="0"/>
              <a:t>;</a:t>
            </a:r>
          </a:p>
          <a:p>
            <a:pPr marL="723900" indent="-279400" algn="just">
              <a:buFont typeface="Wingdings" panose="05000000000000000000" pitchFamily="2" charset="2"/>
              <a:buChar char="Ø"/>
            </a:pPr>
            <a:r>
              <a:rPr lang="en-US" altLang="cs-CZ" sz="2300" b="1" dirty="0" smtClean="0"/>
              <a:t>RWY lighting systems </a:t>
            </a:r>
            <a:r>
              <a:rPr lang="en-US" altLang="cs-CZ" sz="2300" dirty="0" smtClean="0"/>
              <a:t>- Lighting defines for example the boundaries or RWY center line.</a:t>
            </a:r>
            <a:endParaRPr lang="en-US" altLang="cs-CZ" sz="23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Airport - operating facilities</a:t>
            </a:r>
            <a:endParaRPr lang="en-US" b="1" dirty="0"/>
          </a:p>
        </p:txBody>
      </p:sp>
    </p:spTree>
    <p:extLst>
      <p:ext uri="{BB962C8B-B14F-4D97-AF65-F5344CB8AC3E}">
        <p14:creationId xmlns:p14="http://schemas.microsoft.com/office/powerpoint/2010/main" val="1627503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49300" y="172670"/>
            <a:ext cx="10515600" cy="1325563"/>
          </a:xfrm>
        </p:spPr>
        <p:txBody>
          <a:bodyPr/>
          <a:lstStyle/>
          <a:p>
            <a:r>
              <a:rPr lang="en-US" b="1" dirty="0" smtClean="0"/>
              <a:t>Transport airport Infrastructure</a:t>
            </a:r>
            <a:endParaRPr lang="en-US" b="1" dirty="0"/>
          </a:p>
        </p:txBody>
      </p:sp>
      <p:pic>
        <p:nvPicPr>
          <p:cNvPr id="8" name="Zástupný symbol pro obsah 3"/>
          <p:cNvPicPr>
            <a:picLocks noGrp="1" noChangeAspect="1"/>
          </p:cNvPicPr>
          <p:nvPr>
            <p:ph idx="1"/>
          </p:nvPr>
        </p:nvPicPr>
        <p:blipFill>
          <a:blip r:embed="rId6">
            <a:extLst>
              <a:ext uri="{28A0092B-C50C-407E-A947-70E740481C1C}">
                <a14:useLocalDpi xmlns:a14="http://schemas.microsoft.com/office/drawing/2010/main" val="0"/>
              </a:ext>
            </a:extLst>
          </a:blip>
          <a:srcRect/>
          <a:stretch>
            <a:fillRect/>
          </a:stretch>
        </p:blipFill>
        <p:spPr>
          <a:xfrm>
            <a:off x="1100951" y="1184455"/>
            <a:ext cx="9144441" cy="4489089"/>
          </a:xfrm>
        </p:spPr>
      </p:pic>
      <p:sp>
        <p:nvSpPr>
          <p:cNvPr id="2" name="Obdélník 1"/>
          <p:cNvSpPr/>
          <p:nvPr/>
        </p:nvSpPr>
        <p:spPr>
          <a:xfrm>
            <a:off x="10420350" y="4597132"/>
            <a:ext cx="1536700" cy="1015663"/>
          </a:xfrm>
          <a:prstGeom prst="rect">
            <a:avLst/>
          </a:prstGeom>
        </p:spPr>
        <p:txBody>
          <a:bodyPr wrap="square">
            <a:spAutoFit/>
          </a:bodyPr>
          <a:lstStyle/>
          <a:p>
            <a:r>
              <a:rPr lang="cs-CZ" sz="1000" dirty="0" err="1" smtClean="0"/>
              <a:t>Author</a:t>
            </a:r>
            <a:r>
              <a:rPr lang="cs-CZ" sz="1000" dirty="0" smtClean="0"/>
              <a:t>:</a:t>
            </a:r>
            <a:r>
              <a:rPr lang="en-US" sz="1000" dirty="0" smtClean="0"/>
              <a:t> </a:t>
            </a:r>
            <a:r>
              <a:rPr lang="en-US" sz="1000" dirty="0"/>
              <a:t>CellarDoor85 (Robert </a:t>
            </a:r>
            <a:r>
              <a:rPr lang="en-US" sz="1000" dirty="0" err="1"/>
              <a:t>Aehnelt</a:t>
            </a:r>
            <a:r>
              <a:rPr lang="en-US" sz="1000" dirty="0"/>
              <a:t>). - Own work., CC BY-SA 3.0, https://commons.wikimedia.org/w/index.php?curid=16561926</a:t>
            </a:r>
            <a:endParaRPr lang="cs-CZ" sz="1000" dirty="0"/>
          </a:p>
        </p:txBody>
      </p:sp>
    </p:spTree>
    <p:extLst>
      <p:ext uri="{BB962C8B-B14F-4D97-AF65-F5344CB8AC3E}">
        <p14:creationId xmlns:p14="http://schemas.microsoft.com/office/powerpoint/2010/main" val="844940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93432" y="1397734"/>
            <a:ext cx="11037228" cy="4974203"/>
          </a:xfrm>
        </p:spPr>
        <p:txBody>
          <a:bodyPr>
            <a:noAutofit/>
          </a:bodyPr>
          <a:lstStyle/>
          <a:p>
            <a:pPr marL="0" indent="0" algn="just">
              <a:buNone/>
            </a:pPr>
            <a:r>
              <a:rPr lang="en-US" altLang="cs-CZ" sz="2400" dirty="0" smtClean="0"/>
              <a:t>Airport terminal is a building at an airport where passengers transfer between ground transportation and the facilities that allow them to board and disembark from aircraft. Within the terminal, passengers purchase tickets, transfer their luggage, and go through security.</a:t>
            </a:r>
          </a:p>
          <a:p>
            <a:pPr marL="0" indent="0" algn="just">
              <a:buNone/>
            </a:pPr>
            <a:r>
              <a:rPr lang="en-US" altLang="cs-CZ" sz="2400" dirty="0" smtClean="0"/>
              <a:t>The division of the terminal parts into:</a:t>
            </a:r>
          </a:p>
          <a:p>
            <a:pPr algn="just"/>
            <a:r>
              <a:rPr lang="en-US" altLang="cs-CZ" sz="2400" b="1" dirty="0" smtClean="0"/>
              <a:t>Departure </a:t>
            </a:r>
            <a:r>
              <a:rPr lang="en-US" altLang="cs-CZ" sz="2400" dirty="0" smtClean="0"/>
              <a:t>and</a:t>
            </a:r>
            <a:r>
              <a:rPr lang="en-US" altLang="cs-CZ" sz="2400" b="1" dirty="0" smtClean="0"/>
              <a:t> arrival section</a:t>
            </a:r>
          </a:p>
          <a:p>
            <a:pPr algn="just"/>
            <a:r>
              <a:rPr lang="en-US" altLang="cs-CZ" sz="2400" b="1" dirty="0" smtClean="0"/>
              <a:t>Pre - security section</a:t>
            </a:r>
            <a:r>
              <a:rPr lang="en-US" altLang="cs-CZ" sz="2400" dirty="0" smtClean="0"/>
              <a:t>– The public part of the terminal where the free movement of persons is allowed</a:t>
            </a:r>
          </a:p>
          <a:p>
            <a:pPr algn="just"/>
            <a:r>
              <a:rPr lang="en-US" altLang="cs-CZ" sz="2400" b="1" dirty="0" smtClean="0"/>
              <a:t>Post security section </a:t>
            </a:r>
            <a:r>
              <a:rPr lang="en-US" altLang="cs-CZ" sz="2400" dirty="0" smtClean="0"/>
              <a:t>– Non-public part of the terminal with areas for the movement of persons who have passed check-in, customs, security and passport control.</a:t>
            </a:r>
            <a:endParaRPr lang="en-US" altLang="cs-CZ" sz="2000" dirty="0" smtClean="0"/>
          </a:p>
          <a:p>
            <a:pPr marL="703263" lvl="2" indent="0">
              <a:buNone/>
              <a:defRPr/>
            </a:pPr>
            <a:endParaRPr lang="cs-CZ" alt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Airport terminals</a:t>
            </a:r>
            <a:endParaRPr lang="en-US" b="1" dirty="0"/>
          </a:p>
        </p:txBody>
      </p:sp>
    </p:spTree>
    <p:extLst>
      <p:ext uri="{BB962C8B-B14F-4D97-AF65-F5344CB8AC3E}">
        <p14:creationId xmlns:p14="http://schemas.microsoft.com/office/powerpoint/2010/main" val="844940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6132" y="1574800"/>
            <a:ext cx="11037228" cy="4797137"/>
          </a:xfrm>
        </p:spPr>
        <p:txBody>
          <a:bodyPr>
            <a:noAutofit/>
          </a:bodyPr>
          <a:lstStyle/>
          <a:p>
            <a:pPr marL="0" indent="0" algn="just">
              <a:spcBef>
                <a:spcPts val="0"/>
              </a:spcBef>
              <a:spcAft>
                <a:spcPts val="600"/>
              </a:spcAft>
              <a:buNone/>
              <a:defRPr/>
            </a:pPr>
            <a:r>
              <a:rPr lang="en-US" sz="2100" dirty="0" smtClean="0"/>
              <a:t>Air Traffic Control (ATC) is a service provided by ground facilities to aircrafts in a controlled airspace or a controlled airport. The basic purpose of air traffic control is to prevent collisions in the air and on the ground, but air traffic controllers usually provide pilots with other services such as navigation assistance or information services. The air traffic control service is usually provided by three mutually cooperating specialized centers:</a:t>
            </a:r>
          </a:p>
          <a:p>
            <a:pPr marL="0" indent="0" algn="just">
              <a:spcBef>
                <a:spcPts val="0"/>
              </a:spcBef>
              <a:spcAft>
                <a:spcPts val="600"/>
              </a:spcAft>
              <a:buNone/>
              <a:defRPr/>
            </a:pPr>
            <a:r>
              <a:rPr lang="en-US" sz="2100" b="1" dirty="0" smtClean="0"/>
              <a:t>Tower control (TWR) </a:t>
            </a:r>
            <a:r>
              <a:rPr lang="en-US" sz="2100" dirty="0" smtClean="0"/>
              <a:t>- Controllers in the tower are responsible for safe traffic operation on the runway, taxiways and in a Controlled Zone (CTR), which is an airspace in the immediate vicinity of the airport.</a:t>
            </a:r>
          </a:p>
          <a:p>
            <a:pPr marL="0" indent="0" algn="just">
              <a:spcBef>
                <a:spcPts val="0"/>
              </a:spcBef>
              <a:spcAft>
                <a:spcPts val="600"/>
              </a:spcAft>
              <a:buNone/>
              <a:defRPr/>
            </a:pPr>
            <a:r>
              <a:rPr lang="en-US" sz="2100" b="1" dirty="0" smtClean="0"/>
              <a:t>Approach control (APP) </a:t>
            </a:r>
            <a:r>
              <a:rPr lang="en-US" sz="2100" dirty="0" smtClean="0"/>
              <a:t>- Its mission is to maintain safe and continuous air traffic in the terminal-controlled area, which is the airspace in the wider area of the airport.</a:t>
            </a:r>
          </a:p>
          <a:p>
            <a:pPr marL="0" indent="0" algn="just">
              <a:spcBef>
                <a:spcPts val="0"/>
              </a:spcBef>
              <a:spcAft>
                <a:spcPts val="600"/>
              </a:spcAft>
              <a:buNone/>
              <a:defRPr/>
            </a:pPr>
            <a:r>
              <a:rPr lang="en-US" sz="2100" b="1" dirty="0" smtClean="0"/>
              <a:t>Area Control Centre (ACC) </a:t>
            </a:r>
            <a:r>
              <a:rPr lang="en-US" sz="2100" dirty="0" smtClean="0"/>
              <a:t>- Provides air traffic control in the respective controlled area, typically a large area of controlled airspace, sometimes covering the whole of the country.</a:t>
            </a:r>
            <a:endParaRPr lang="en-US" sz="21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Air Traffic Control</a:t>
            </a:r>
            <a:endParaRPr lang="en-US" b="1" dirty="0"/>
          </a:p>
        </p:txBody>
      </p:sp>
    </p:spTree>
    <p:extLst>
      <p:ext uri="{BB962C8B-B14F-4D97-AF65-F5344CB8AC3E}">
        <p14:creationId xmlns:p14="http://schemas.microsoft.com/office/powerpoint/2010/main" val="1031072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8832" y="1476069"/>
            <a:ext cx="11037228" cy="4974203"/>
          </a:xfrm>
        </p:spPr>
        <p:txBody>
          <a:bodyPr>
            <a:noAutofit/>
          </a:bodyPr>
          <a:lstStyle/>
          <a:p>
            <a:pPr marL="0" indent="0" algn="just">
              <a:spcBef>
                <a:spcPts val="0"/>
              </a:spcBef>
              <a:spcAft>
                <a:spcPts val="1000"/>
              </a:spcAft>
              <a:buNone/>
              <a:defRPr/>
            </a:pPr>
            <a:r>
              <a:rPr lang="en-US" sz="2400" dirty="0" smtClean="0"/>
              <a:t>We recognize two basic types of airspace in terms of movement within it (i.e. flying):</a:t>
            </a:r>
          </a:p>
          <a:p>
            <a:pPr algn="just">
              <a:spcBef>
                <a:spcPts val="0"/>
              </a:spcBef>
              <a:spcAft>
                <a:spcPts val="1000"/>
              </a:spcAft>
              <a:defRPr/>
            </a:pPr>
            <a:r>
              <a:rPr lang="en-US" sz="2400" dirty="0" smtClean="0"/>
              <a:t>Controlled airspace;</a:t>
            </a:r>
          </a:p>
          <a:p>
            <a:pPr algn="just">
              <a:spcBef>
                <a:spcPts val="0"/>
              </a:spcBef>
              <a:spcAft>
                <a:spcPts val="1200"/>
              </a:spcAft>
              <a:defRPr/>
            </a:pPr>
            <a:r>
              <a:rPr lang="en-US" sz="2400" dirty="0" smtClean="0"/>
              <a:t>Uncontrolled airspace.</a:t>
            </a:r>
          </a:p>
          <a:p>
            <a:pPr marL="0" indent="0" algn="just">
              <a:spcBef>
                <a:spcPts val="0"/>
              </a:spcBef>
              <a:spcAft>
                <a:spcPts val="600"/>
              </a:spcAft>
              <a:buNone/>
              <a:defRPr/>
            </a:pPr>
            <a:r>
              <a:rPr lang="en-US" sz="2400" dirty="0" smtClean="0"/>
              <a:t>In the context of air transport, airspace is further divided into different areas, segments, banned areas, temporarily reserved areas, etc., defining the airborne air route.</a:t>
            </a:r>
          </a:p>
          <a:p>
            <a:pPr marL="0" indent="0" algn="just">
              <a:spcBef>
                <a:spcPts val="0"/>
              </a:spcBef>
              <a:spcAft>
                <a:spcPts val="600"/>
              </a:spcAft>
              <a:buNone/>
              <a:defRPr/>
            </a:pPr>
            <a:r>
              <a:rPr lang="en-US" sz="2400" dirty="0" smtClean="0"/>
              <a:t>The flights themselves are coordinated by dispatchers of </a:t>
            </a:r>
            <a:r>
              <a:rPr lang="en-US" sz="2400" b="1" dirty="0" smtClean="0"/>
              <a:t>Air Traffic Control </a:t>
            </a:r>
            <a:r>
              <a:rPr lang="en-US" sz="2400" dirty="0" smtClean="0"/>
              <a:t>(ATC), who supervise, inter alia, </a:t>
            </a:r>
            <a:r>
              <a:rPr lang="en-US" sz="2400" b="1" dirty="0" smtClean="0"/>
              <a:t>the vertical and horizontal spacing </a:t>
            </a:r>
            <a:r>
              <a:rPr lang="en-US" sz="2400" dirty="0" smtClean="0"/>
              <a:t>between individual aircraft in controlled airspace.</a:t>
            </a:r>
            <a:endParaRPr lang="en-US"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cs-CZ" b="1" dirty="0" err="1" smtClean="0"/>
              <a:t>Airspace</a:t>
            </a:r>
            <a:endParaRPr lang="cs-CZ" b="1" dirty="0"/>
          </a:p>
        </p:txBody>
      </p:sp>
    </p:spTree>
    <p:extLst>
      <p:ext uri="{BB962C8B-B14F-4D97-AF65-F5344CB8AC3E}">
        <p14:creationId xmlns:p14="http://schemas.microsoft.com/office/powerpoint/2010/main" val="1874512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2130</TotalTime>
  <Words>1047</Words>
  <Application>Microsoft Office PowerPoint</Application>
  <PresentationFormat>Vlastní</PresentationFormat>
  <Paragraphs>53</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Office</vt:lpstr>
      <vt:lpstr>Air Transport Management and Technology: 10. Air Transport Infrastructure</vt:lpstr>
      <vt:lpstr>Air Transport Infrastructure</vt:lpstr>
      <vt:lpstr>Airport - classification</vt:lpstr>
      <vt:lpstr>Airport – Movement areas</vt:lpstr>
      <vt:lpstr>Airport - operating facilities</vt:lpstr>
      <vt:lpstr>Transport airport Infrastructure</vt:lpstr>
      <vt:lpstr>Airport terminals</vt:lpstr>
      <vt:lpstr>Air Traffic Control</vt:lpstr>
      <vt:lpstr>Airspace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Bartuška Ladislav</cp:lastModifiedBy>
  <cp:revision>148</cp:revision>
  <dcterms:created xsi:type="dcterms:W3CDTF">2017-05-10T10:51:34Z</dcterms:created>
  <dcterms:modified xsi:type="dcterms:W3CDTF">2017-07-08T09:32:50Z</dcterms:modified>
</cp:coreProperties>
</file>