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8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4.8.2017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517" y="1253448"/>
            <a:ext cx="9144000" cy="1417834"/>
          </a:xfrm>
        </p:spPr>
        <p:txBody>
          <a:bodyPr>
            <a:normAutofit/>
          </a:bodyPr>
          <a:lstStyle/>
          <a:p>
            <a:r>
              <a:rPr lang="cs-CZ" dirty="0"/>
              <a:t>Technologie city logistiky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 smtClean="0"/>
              <a:t>Ing. Ondrej Stopka, PhD.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Průvodce</a:t>
            </a:r>
            <a:r>
              <a:rPr lang="en-US" dirty="0"/>
              <a:t> </a:t>
            </a:r>
            <a:r>
              <a:rPr lang="en-US" dirty="0" err="1"/>
              <a:t>studiem</a:t>
            </a:r>
            <a:r>
              <a:rPr lang="en-US" dirty="0"/>
              <a:t> </a:t>
            </a:r>
            <a:r>
              <a:rPr lang="en-US" dirty="0" err="1"/>
              <a:t>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0616"/>
            <a:ext cx="10515600" cy="4606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 err="1"/>
              <a:t>Cílem</a:t>
            </a:r>
            <a:r>
              <a:rPr lang="en-US" sz="2600" dirty="0"/>
              <a:t> </a:t>
            </a:r>
            <a:r>
              <a:rPr lang="en-US" sz="2600" dirty="0" err="1"/>
              <a:t>předmětu</a:t>
            </a:r>
            <a:r>
              <a:rPr lang="en-US" sz="2600" dirty="0"/>
              <a:t> je </a:t>
            </a:r>
            <a:r>
              <a:rPr lang="en-US" sz="2600" dirty="0" err="1"/>
              <a:t>seznámit</a:t>
            </a:r>
            <a:r>
              <a:rPr lang="en-US" sz="2600" dirty="0"/>
              <a:t> </a:t>
            </a:r>
            <a:r>
              <a:rPr lang="en-US" sz="2600" dirty="0" err="1"/>
              <a:t>studenty</a:t>
            </a:r>
            <a:r>
              <a:rPr lang="en-US" sz="2600" dirty="0"/>
              <a:t> s </a:t>
            </a:r>
            <a:r>
              <a:rPr lang="en-US" sz="2600" dirty="0" err="1"/>
              <a:t>podstatou</a:t>
            </a:r>
            <a:r>
              <a:rPr lang="en-US" sz="2600" dirty="0"/>
              <a:t> a </a:t>
            </a:r>
            <a:r>
              <a:rPr lang="en-US" sz="2600" dirty="0" err="1"/>
              <a:t>řešením</a:t>
            </a:r>
            <a:r>
              <a:rPr lang="en-US" sz="2600" dirty="0"/>
              <a:t> </a:t>
            </a:r>
            <a:r>
              <a:rPr lang="en-US" sz="2600" dirty="0" err="1"/>
              <a:t>logistických</a:t>
            </a:r>
            <a:r>
              <a:rPr lang="en-US" sz="2600" dirty="0"/>
              <a:t> </a:t>
            </a:r>
            <a:r>
              <a:rPr lang="en-US" sz="2600" dirty="0" err="1"/>
              <a:t>problémů</a:t>
            </a:r>
            <a:r>
              <a:rPr lang="en-US" sz="2600" dirty="0"/>
              <a:t> </a:t>
            </a:r>
            <a:r>
              <a:rPr lang="en-US" sz="2600" dirty="0" err="1"/>
              <a:t>měst</a:t>
            </a:r>
            <a:r>
              <a:rPr lang="en-US" sz="2600" dirty="0"/>
              <a:t> v </a:t>
            </a:r>
            <a:r>
              <a:rPr lang="en-US" sz="2600" dirty="0" err="1"/>
              <a:t>různých</a:t>
            </a:r>
            <a:r>
              <a:rPr lang="en-US" sz="2600" dirty="0"/>
              <a:t> </a:t>
            </a:r>
            <a:r>
              <a:rPr lang="en-US" sz="2600" dirty="0" err="1"/>
              <a:t>pojetích</a:t>
            </a:r>
            <a:r>
              <a:rPr lang="en-US" sz="2600" dirty="0"/>
              <a:t> od </a:t>
            </a:r>
            <a:r>
              <a:rPr lang="en-US" sz="2600" dirty="0" err="1"/>
              <a:t>dílčích</a:t>
            </a:r>
            <a:r>
              <a:rPr lang="en-US" sz="2600" dirty="0"/>
              <a:t> </a:t>
            </a:r>
            <a:r>
              <a:rPr lang="en-US" sz="2600" dirty="0" err="1"/>
              <a:t>řešení</a:t>
            </a:r>
            <a:r>
              <a:rPr lang="en-US" sz="2600" dirty="0"/>
              <a:t> </a:t>
            </a:r>
            <a:r>
              <a:rPr lang="en-US" sz="2600" dirty="0" err="1"/>
              <a:t>až</a:t>
            </a:r>
            <a:r>
              <a:rPr lang="en-US" sz="2600" dirty="0"/>
              <a:t> </a:t>
            </a:r>
            <a:r>
              <a:rPr lang="en-US" sz="2600" dirty="0" err="1"/>
              <a:t>po</a:t>
            </a:r>
            <a:r>
              <a:rPr lang="en-US" sz="2600" dirty="0"/>
              <a:t> </a:t>
            </a:r>
            <a:r>
              <a:rPr lang="en-US" sz="2600" dirty="0" err="1"/>
              <a:t>komplexní</a:t>
            </a:r>
            <a:r>
              <a:rPr lang="en-US" sz="2600" dirty="0"/>
              <a:t> </a:t>
            </a:r>
            <a:r>
              <a:rPr lang="en-US" sz="2600" dirty="0" err="1"/>
              <a:t>přístup</a:t>
            </a:r>
            <a:r>
              <a:rPr lang="en-US" sz="2600" dirty="0"/>
              <a:t>. </a:t>
            </a:r>
            <a:r>
              <a:rPr lang="en-US" sz="2600" dirty="0" err="1"/>
              <a:t>Seznámí</a:t>
            </a:r>
            <a:r>
              <a:rPr lang="en-US" sz="2600" dirty="0"/>
              <a:t> se s </a:t>
            </a:r>
            <a:r>
              <a:rPr lang="en-US" sz="2600" dirty="0" err="1"/>
              <a:t>klasickým</a:t>
            </a:r>
            <a:r>
              <a:rPr lang="en-US" sz="2600" dirty="0"/>
              <a:t> </a:t>
            </a:r>
            <a:r>
              <a:rPr lang="en-US" sz="2600" dirty="0" err="1"/>
              <a:t>pojetím</a:t>
            </a:r>
            <a:r>
              <a:rPr lang="en-US" sz="2600" dirty="0"/>
              <a:t> city </a:t>
            </a:r>
            <a:r>
              <a:rPr lang="en-US" sz="2600" dirty="0" err="1"/>
              <a:t>logistiky</a:t>
            </a:r>
            <a:r>
              <a:rPr lang="en-US" sz="2600" dirty="0"/>
              <a:t> </a:t>
            </a:r>
            <a:r>
              <a:rPr lang="en-US" sz="2600" dirty="0" err="1"/>
              <a:t>jako</a:t>
            </a:r>
            <a:r>
              <a:rPr lang="en-US" sz="2600" dirty="0"/>
              <a:t> </a:t>
            </a:r>
            <a:r>
              <a:rPr lang="en-US" sz="2600" dirty="0" err="1"/>
              <a:t>řešení</a:t>
            </a:r>
            <a:r>
              <a:rPr lang="en-US" sz="2600" dirty="0"/>
              <a:t> </a:t>
            </a:r>
            <a:r>
              <a:rPr lang="en-US" sz="2600" dirty="0" err="1"/>
              <a:t>toků</a:t>
            </a:r>
            <a:r>
              <a:rPr lang="en-US" sz="2600" dirty="0"/>
              <a:t> </a:t>
            </a:r>
            <a:r>
              <a:rPr lang="en-US" sz="2600" dirty="0" err="1"/>
              <a:t>zboží</a:t>
            </a:r>
            <a:r>
              <a:rPr lang="en-US" sz="2600" dirty="0"/>
              <a:t> a </a:t>
            </a:r>
            <a:r>
              <a:rPr lang="en-US" sz="2600" dirty="0" err="1"/>
              <a:t>dalších</a:t>
            </a:r>
            <a:r>
              <a:rPr lang="en-US" sz="2600" dirty="0"/>
              <a:t> </a:t>
            </a:r>
            <a:r>
              <a:rPr lang="en-US" sz="2600" dirty="0" err="1"/>
              <a:t>materiálů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území</a:t>
            </a:r>
            <a:r>
              <a:rPr lang="en-US" sz="2600" dirty="0"/>
              <a:t> center </a:t>
            </a:r>
            <a:r>
              <a:rPr lang="en-US" sz="2600" dirty="0" err="1"/>
              <a:t>velkých</a:t>
            </a:r>
            <a:r>
              <a:rPr lang="en-US" sz="2600" dirty="0"/>
              <a:t> </a:t>
            </a:r>
            <a:r>
              <a:rPr lang="en-US" sz="2600" dirty="0" err="1"/>
              <a:t>měst</a:t>
            </a:r>
            <a:r>
              <a:rPr lang="en-US" sz="2600" dirty="0"/>
              <a:t>, </a:t>
            </a:r>
            <a:r>
              <a:rPr lang="en-US" sz="2600" dirty="0" err="1"/>
              <a:t>rozšířeným</a:t>
            </a:r>
            <a:r>
              <a:rPr lang="en-US" sz="2600" dirty="0"/>
              <a:t> </a:t>
            </a:r>
            <a:r>
              <a:rPr lang="en-US" sz="2600" dirty="0" err="1"/>
              <a:t>pojetím</a:t>
            </a:r>
            <a:r>
              <a:rPr lang="en-US" sz="2600" dirty="0"/>
              <a:t> </a:t>
            </a:r>
            <a:r>
              <a:rPr lang="en-US" sz="2600" dirty="0" err="1"/>
              <a:t>zahrnujícím</a:t>
            </a:r>
            <a:r>
              <a:rPr lang="en-US" sz="2600" dirty="0"/>
              <a:t> </a:t>
            </a:r>
            <a:r>
              <a:rPr lang="en-US" sz="2600" dirty="0" err="1"/>
              <a:t>všechny</a:t>
            </a:r>
            <a:r>
              <a:rPr lang="en-US" sz="2600" dirty="0"/>
              <a:t> </a:t>
            </a:r>
            <a:r>
              <a:rPr lang="en-US" sz="2600" dirty="0" err="1"/>
              <a:t>relevantní</a:t>
            </a:r>
            <a:r>
              <a:rPr lang="en-US" sz="2600" dirty="0"/>
              <a:t> </a:t>
            </a:r>
            <a:r>
              <a:rPr lang="en-US" sz="2600" dirty="0" err="1"/>
              <a:t>složky</a:t>
            </a:r>
            <a:r>
              <a:rPr lang="en-US" sz="2600" dirty="0"/>
              <a:t> </a:t>
            </a:r>
            <a:r>
              <a:rPr lang="en-US" sz="2600" dirty="0" err="1"/>
              <a:t>dopravy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území</a:t>
            </a:r>
            <a:r>
              <a:rPr lang="en-US" sz="2600" dirty="0"/>
              <a:t> </a:t>
            </a:r>
            <a:r>
              <a:rPr lang="en-US" sz="2600" dirty="0" err="1"/>
              <a:t>celých</a:t>
            </a:r>
            <a:r>
              <a:rPr lang="en-US" sz="2600" dirty="0"/>
              <a:t> </a:t>
            </a:r>
            <a:r>
              <a:rPr lang="en-US" sz="2600" dirty="0" err="1"/>
              <a:t>aglomerací</a:t>
            </a:r>
            <a:r>
              <a:rPr lang="en-US" sz="2600" dirty="0"/>
              <a:t>, </a:t>
            </a:r>
            <a:r>
              <a:rPr lang="en-US" sz="2600" dirty="0" err="1"/>
              <a:t>problematikou</a:t>
            </a:r>
            <a:r>
              <a:rPr lang="en-US" sz="2600" dirty="0"/>
              <a:t> </a:t>
            </a:r>
            <a:r>
              <a:rPr lang="en-US" sz="2600" dirty="0" err="1"/>
              <a:t>nákladní</a:t>
            </a:r>
            <a:r>
              <a:rPr lang="en-US" sz="2600" dirty="0"/>
              <a:t> a </a:t>
            </a:r>
            <a:r>
              <a:rPr lang="en-US" sz="2600" dirty="0" err="1"/>
              <a:t>veřejné</a:t>
            </a:r>
            <a:r>
              <a:rPr lang="en-US" sz="2600" dirty="0"/>
              <a:t> </a:t>
            </a:r>
            <a:r>
              <a:rPr lang="en-US" sz="2600" dirty="0" err="1"/>
              <a:t>dopravy</a:t>
            </a:r>
            <a:r>
              <a:rPr lang="en-US" sz="2600" dirty="0"/>
              <a:t> </a:t>
            </a:r>
            <a:r>
              <a:rPr lang="en-US" sz="2600" dirty="0" err="1"/>
              <a:t>včetně</a:t>
            </a:r>
            <a:r>
              <a:rPr lang="en-US" sz="2600" dirty="0"/>
              <a:t> </a:t>
            </a:r>
            <a:r>
              <a:rPr lang="en-US" sz="2600" dirty="0" err="1"/>
              <a:t>její</a:t>
            </a:r>
            <a:r>
              <a:rPr lang="en-US" sz="2600" dirty="0"/>
              <a:t> </a:t>
            </a:r>
            <a:r>
              <a:rPr lang="en-US" sz="2600" dirty="0" err="1"/>
              <a:t>integrace</a:t>
            </a:r>
            <a:r>
              <a:rPr lang="en-US" sz="2600" dirty="0"/>
              <a:t> </a:t>
            </a:r>
            <a:r>
              <a:rPr lang="en-US" sz="2600" dirty="0" err="1"/>
              <a:t>jako</a:t>
            </a:r>
            <a:r>
              <a:rPr lang="en-US" sz="2600" dirty="0"/>
              <a:t> </a:t>
            </a:r>
            <a:r>
              <a:rPr lang="en-US" sz="2600" dirty="0" err="1"/>
              <a:t>důležitou</a:t>
            </a:r>
            <a:r>
              <a:rPr lang="en-US" sz="2600" dirty="0"/>
              <a:t> </a:t>
            </a:r>
            <a:r>
              <a:rPr lang="en-US" sz="2600" dirty="0" err="1"/>
              <a:t>součást</a:t>
            </a:r>
            <a:r>
              <a:rPr lang="en-US" sz="2600" dirty="0"/>
              <a:t> </a:t>
            </a:r>
            <a:r>
              <a:rPr lang="en-US" sz="2600" dirty="0" err="1"/>
              <a:t>městské</a:t>
            </a:r>
            <a:r>
              <a:rPr lang="en-US" sz="2600" dirty="0"/>
              <a:t> </a:t>
            </a:r>
            <a:r>
              <a:rPr lang="en-US" sz="2600" dirty="0" err="1"/>
              <a:t>logistiky</a:t>
            </a:r>
            <a:r>
              <a:rPr lang="en-US" sz="2600" dirty="0"/>
              <a:t> a </a:t>
            </a:r>
            <a:r>
              <a:rPr lang="en-US" sz="2600" dirty="0" err="1"/>
              <a:t>vztahem</a:t>
            </a:r>
            <a:r>
              <a:rPr lang="en-US" sz="2600" dirty="0"/>
              <a:t> </a:t>
            </a:r>
            <a:r>
              <a:rPr lang="en-US" sz="2600" dirty="0" err="1"/>
              <a:t>logistiky</a:t>
            </a:r>
            <a:r>
              <a:rPr lang="en-US" sz="2600" dirty="0"/>
              <a:t> a </a:t>
            </a:r>
            <a:r>
              <a:rPr lang="en-US" sz="2600" dirty="0" err="1"/>
              <a:t>životního</a:t>
            </a:r>
            <a:r>
              <a:rPr lang="en-US" sz="2600" dirty="0"/>
              <a:t> </a:t>
            </a:r>
            <a:r>
              <a:rPr lang="en-US" sz="2600" dirty="0" err="1"/>
              <a:t>prostředí</a:t>
            </a:r>
            <a:r>
              <a:rPr lang="en-US" sz="2600" dirty="0"/>
              <a:t>. Absolvent je </a:t>
            </a:r>
            <a:r>
              <a:rPr lang="en-US" sz="2600" dirty="0" err="1"/>
              <a:t>schopen</a:t>
            </a:r>
            <a:r>
              <a:rPr lang="en-US" sz="2600" dirty="0"/>
              <a:t> </a:t>
            </a:r>
            <a:r>
              <a:rPr lang="en-US" sz="2600" dirty="0" err="1"/>
              <a:t>identifikovat</a:t>
            </a:r>
            <a:r>
              <a:rPr lang="en-US" sz="2600" dirty="0"/>
              <a:t> </a:t>
            </a:r>
            <a:r>
              <a:rPr lang="en-US" sz="2600" dirty="0" err="1"/>
              <a:t>silná</a:t>
            </a:r>
            <a:r>
              <a:rPr lang="en-US" sz="2600" dirty="0"/>
              <a:t> a </a:t>
            </a:r>
            <a:r>
              <a:rPr lang="en-US" sz="2600" dirty="0" err="1"/>
              <a:t>slabá</a:t>
            </a:r>
            <a:r>
              <a:rPr lang="en-US" sz="2600" dirty="0"/>
              <a:t> </a:t>
            </a:r>
            <a:r>
              <a:rPr lang="en-US" sz="2600" dirty="0" err="1"/>
              <a:t>místa</a:t>
            </a:r>
            <a:r>
              <a:rPr lang="en-US" sz="2600" dirty="0"/>
              <a:t> v </a:t>
            </a:r>
            <a:r>
              <a:rPr lang="en-US" sz="2600" dirty="0" err="1"/>
              <a:t>dopravě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území</a:t>
            </a:r>
            <a:r>
              <a:rPr lang="en-US" sz="2600" dirty="0"/>
              <a:t> </a:t>
            </a:r>
            <a:r>
              <a:rPr lang="en-US" sz="2600" dirty="0" err="1"/>
              <a:t>měst</a:t>
            </a:r>
            <a:r>
              <a:rPr lang="en-US" sz="2600" dirty="0"/>
              <a:t> a </a:t>
            </a:r>
            <a:r>
              <a:rPr lang="en-US" sz="2600" dirty="0" err="1"/>
              <a:t>aglomerací</a:t>
            </a:r>
            <a:r>
              <a:rPr lang="en-US" sz="2600" dirty="0"/>
              <a:t>, </a:t>
            </a:r>
            <a:r>
              <a:rPr lang="en-US" sz="2600" dirty="0" err="1"/>
              <a:t>umí</a:t>
            </a:r>
            <a:r>
              <a:rPr lang="en-US" sz="2600" dirty="0"/>
              <a:t> </a:t>
            </a:r>
            <a:r>
              <a:rPr lang="en-US" sz="2600" dirty="0" err="1"/>
              <a:t>řešit</a:t>
            </a:r>
            <a:r>
              <a:rPr lang="en-US" sz="2600" dirty="0"/>
              <a:t> </a:t>
            </a:r>
            <a:r>
              <a:rPr lang="en-US" sz="2600" dirty="0" err="1"/>
              <a:t>úlohy</a:t>
            </a:r>
            <a:r>
              <a:rPr lang="en-US" sz="2600" dirty="0"/>
              <a:t> </a:t>
            </a:r>
            <a:r>
              <a:rPr lang="en-US" sz="2600" dirty="0" err="1"/>
              <a:t>plánování</a:t>
            </a:r>
            <a:r>
              <a:rPr lang="en-US" sz="2600" dirty="0"/>
              <a:t> a </a:t>
            </a:r>
            <a:r>
              <a:rPr lang="en-US" sz="2600" dirty="0" err="1"/>
              <a:t>optimalizace</a:t>
            </a:r>
            <a:r>
              <a:rPr lang="en-US" sz="2600" dirty="0"/>
              <a:t> </a:t>
            </a:r>
            <a:r>
              <a:rPr lang="en-US" sz="2600" dirty="0" err="1"/>
              <a:t>dopravy</a:t>
            </a:r>
            <a:r>
              <a:rPr lang="en-US" sz="2600" dirty="0"/>
              <a:t> a </a:t>
            </a:r>
            <a:r>
              <a:rPr lang="en-US" sz="2600" dirty="0" err="1"/>
              <a:t>dopravních</a:t>
            </a:r>
            <a:r>
              <a:rPr lang="en-US" sz="2600" dirty="0"/>
              <a:t> </a:t>
            </a:r>
            <a:r>
              <a:rPr lang="en-US" sz="2600" dirty="0" err="1"/>
              <a:t>toků</a:t>
            </a:r>
            <a:r>
              <a:rPr lang="en-US" sz="2600" dirty="0"/>
              <a:t> v </a:t>
            </a:r>
            <a:r>
              <a:rPr lang="en-US" sz="2600" dirty="0" err="1"/>
              <a:t>aglomeracích</a:t>
            </a:r>
            <a:r>
              <a:rPr lang="en-US" sz="2600" dirty="0"/>
              <a:t>. </a:t>
            </a:r>
            <a:r>
              <a:rPr lang="en-US" sz="2600" dirty="0" err="1"/>
              <a:t>Umí</a:t>
            </a:r>
            <a:r>
              <a:rPr lang="en-US" sz="2600" dirty="0"/>
              <a:t> </a:t>
            </a:r>
            <a:r>
              <a:rPr lang="en-US" sz="2600" dirty="0" err="1"/>
              <a:t>definovat</a:t>
            </a:r>
            <a:r>
              <a:rPr lang="en-US" sz="2600" dirty="0"/>
              <a:t> a </a:t>
            </a:r>
            <a:r>
              <a:rPr lang="en-US" sz="2600" dirty="0" err="1"/>
              <a:t>popsat</a:t>
            </a:r>
            <a:r>
              <a:rPr lang="en-US" sz="2600" dirty="0"/>
              <a:t> </a:t>
            </a:r>
            <a:r>
              <a:rPr lang="en-US" sz="2600" dirty="0" err="1"/>
              <a:t>vlastnosti</a:t>
            </a:r>
            <a:r>
              <a:rPr lang="en-US" sz="2600" dirty="0"/>
              <a:t> </a:t>
            </a:r>
            <a:r>
              <a:rPr lang="en-US" sz="2600" dirty="0" err="1"/>
              <a:t>osobní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nákladní</a:t>
            </a:r>
            <a:r>
              <a:rPr lang="en-US" sz="2600" dirty="0"/>
              <a:t> </a:t>
            </a:r>
            <a:r>
              <a:rPr lang="en-US" sz="2600" dirty="0" err="1"/>
              <a:t>dopravy</a:t>
            </a:r>
            <a:r>
              <a:rPr lang="en-US" sz="2600" dirty="0"/>
              <a:t>, </a:t>
            </a:r>
            <a:r>
              <a:rPr lang="en-US" sz="2600" dirty="0" err="1"/>
              <a:t>dopravní</a:t>
            </a:r>
            <a:r>
              <a:rPr lang="en-US" sz="2600" dirty="0"/>
              <a:t> </a:t>
            </a:r>
            <a:r>
              <a:rPr lang="en-US" sz="2600" dirty="0" err="1"/>
              <a:t>prostředky</a:t>
            </a:r>
            <a:r>
              <a:rPr lang="en-US" sz="2600" dirty="0"/>
              <a:t> a </a:t>
            </a:r>
            <a:r>
              <a:rPr lang="en-US" sz="2600" dirty="0" err="1"/>
              <a:t>technologie</a:t>
            </a:r>
            <a:r>
              <a:rPr lang="en-US" sz="2600" dirty="0"/>
              <a:t>, </a:t>
            </a:r>
            <a:r>
              <a:rPr lang="en-US" sz="2600" dirty="0" err="1"/>
              <a:t>umí</a:t>
            </a:r>
            <a:r>
              <a:rPr lang="en-US" sz="2600" dirty="0"/>
              <a:t> </a:t>
            </a:r>
            <a:r>
              <a:rPr lang="en-US" sz="2600" dirty="0" err="1"/>
              <a:t>definovat</a:t>
            </a:r>
            <a:r>
              <a:rPr lang="en-US" sz="2600" dirty="0"/>
              <a:t> </a:t>
            </a:r>
            <a:r>
              <a:rPr lang="en-US" sz="2600" dirty="0" err="1"/>
              <a:t>základní</a:t>
            </a:r>
            <a:r>
              <a:rPr lang="en-US" sz="2600" dirty="0"/>
              <a:t> </a:t>
            </a:r>
            <a:r>
              <a:rPr lang="en-US" sz="2600" dirty="0" err="1"/>
              <a:t>parametry</a:t>
            </a:r>
            <a:r>
              <a:rPr lang="en-US" sz="2600" dirty="0"/>
              <a:t> </a:t>
            </a:r>
            <a:r>
              <a:rPr lang="en-US" sz="2600" dirty="0" err="1"/>
              <a:t>komplexního</a:t>
            </a:r>
            <a:r>
              <a:rPr lang="en-US" sz="2600" dirty="0"/>
              <a:t> </a:t>
            </a:r>
            <a:r>
              <a:rPr lang="en-US" sz="2600" dirty="0" err="1"/>
              <a:t>řešení</a:t>
            </a:r>
            <a:r>
              <a:rPr lang="en-US" sz="2600" dirty="0"/>
              <a:t> </a:t>
            </a:r>
            <a:r>
              <a:rPr lang="en-US" sz="2600" dirty="0" err="1"/>
              <a:t>dané</a:t>
            </a:r>
            <a:r>
              <a:rPr lang="en-US" sz="2600" dirty="0"/>
              <a:t> </a:t>
            </a:r>
            <a:r>
              <a:rPr lang="en-US" sz="2600" dirty="0" err="1"/>
              <a:t>problematiky</a:t>
            </a:r>
            <a:r>
              <a:rPr lang="en-US" sz="2600" dirty="0" smtClean="0"/>
              <a:t>.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395"/>
            <a:ext cx="10515600" cy="1174321"/>
          </a:xfrm>
        </p:spPr>
        <p:txBody>
          <a:bodyPr/>
          <a:lstStyle/>
          <a:p>
            <a:pPr algn="ctr"/>
            <a:r>
              <a:rPr lang="cs-CZ" dirty="0"/>
              <a:t>Základní okruhy studia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7130"/>
            <a:ext cx="10515600" cy="4939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1.	</a:t>
            </a:r>
            <a:r>
              <a:rPr lang="en-US" sz="2400" dirty="0" err="1" smtClean="0"/>
              <a:t>Problematika</a:t>
            </a:r>
            <a:r>
              <a:rPr lang="en-US" sz="2400" dirty="0" smtClean="0"/>
              <a:t> City Logistics</a:t>
            </a:r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	</a:t>
            </a:r>
            <a:r>
              <a:rPr lang="en-US" sz="2400" dirty="0" err="1"/>
              <a:t>Silniční</a:t>
            </a:r>
            <a:r>
              <a:rPr lang="en-US" sz="2400" dirty="0"/>
              <a:t> </a:t>
            </a:r>
            <a:r>
              <a:rPr lang="en-US" sz="2400" dirty="0" err="1"/>
              <a:t>doprava</a:t>
            </a:r>
            <a:r>
              <a:rPr lang="en-US" sz="2400" dirty="0"/>
              <a:t> </a:t>
            </a:r>
            <a:r>
              <a:rPr lang="en-US" sz="2400" dirty="0" err="1"/>
              <a:t>světových</a:t>
            </a:r>
            <a:r>
              <a:rPr lang="en-US" sz="2400" dirty="0"/>
              <a:t> </a:t>
            </a:r>
            <a:r>
              <a:rPr lang="en-US" sz="2400" dirty="0" err="1"/>
              <a:t>měst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	</a:t>
            </a:r>
            <a:r>
              <a:rPr lang="en-US" sz="2400" dirty="0" err="1"/>
              <a:t>Doprava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systém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4.	</a:t>
            </a:r>
            <a:r>
              <a:rPr lang="en-US" sz="2400" dirty="0" err="1"/>
              <a:t>Systémové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</a:t>
            </a:r>
            <a:r>
              <a:rPr lang="en-US" sz="2400" dirty="0" err="1"/>
              <a:t>městské</a:t>
            </a:r>
            <a:r>
              <a:rPr lang="en-US" sz="2400" dirty="0"/>
              <a:t> </a:t>
            </a:r>
            <a:r>
              <a:rPr lang="en-US" sz="2400" dirty="0" err="1"/>
              <a:t>dopravy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5.	</a:t>
            </a:r>
            <a:r>
              <a:rPr lang="en-US" sz="2400" dirty="0" err="1"/>
              <a:t>Vymezení</a:t>
            </a:r>
            <a:r>
              <a:rPr lang="en-US" sz="2400" dirty="0"/>
              <a:t> </a:t>
            </a:r>
            <a:r>
              <a:rPr lang="en-US" sz="2400" dirty="0" err="1"/>
              <a:t>dopravní</a:t>
            </a:r>
            <a:r>
              <a:rPr lang="en-US" sz="2400" dirty="0"/>
              <a:t> </a:t>
            </a:r>
            <a:r>
              <a:rPr lang="en-US" sz="2400" dirty="0" err="1"/>
              <a:t>obslužnosti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6.	</a:t>
            </a:r>
            <a:r>
              <a:rPr lang="en-US" sz="2400" dirty="0" err="1"/>
              <a:t>Modelování</a:t>
            </a:r>
            <a:r>
              <a:rPr lang="en-US" sz="2400" dirty="0"/>
              <a:t> </a:t>
            </a:r>
            <a:r>
              <a:rPr lang="en-US" sz="2400" dirty="0" err="1"/>
              <a:t>provozu</a:t>
            </a:r>
            <a:r>
              <a:rPr lang="en-US" sz="2400" dirty="0"/>
              <a:t> v </a:t>
            </a:r>
            <a:r>
              <a:rPr lang="en-US" sz="2400" dirty="0" err="1"/>
              <a:t>dopravním</a:t>
            </a:r>
            <a:r>
              <a:rPr lang="en-US" sz="2400" dirty="0"/>
              <a:t> </a:t>
            </a:r>
            <a:r>
              <a:rPr lang="en-US" sz="2400" dirty="0" err="1"/>
              <a:t>úseku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7.	</a:t>
            </a:r>
            <a:r>
              <a:rPr lang="en-US" sz="2400" dirty="0" err="1"/>
              <a:t>Prognóza</a:t>
            </a:r>
            <a:r>
              <a:rPr lang="en-US" sz="2400" dirty="0"/>
              <a:t> a </a:t>
            </a:r>
            <a:r>
              <a:rPr lang="en-US" sz="2400" dirty="0" err="1"/>
              <a:t>modelování</a:t>
            </a:r>
            <a:r>
              <a:rPr lang="en-US" sz="2400" dirty="0"/>
              <a:t> </a:t>
            </a:r>
            <a:r>
              <a:rPr lang="en-US" sz="2400" dirty="0" err="1"/>
              <a:t>přepravních</a:t>
            </a:r>
            <a:r>
              <a:rPr lang="en-US" sz="2400" dirty="0"/>
              <a:t> </a:t>
            </a:r>
            <a:r>
              <a:rPr lang="en-US" sz="2400" dirty="0" err="1"/>
              <a:t>potřeb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8.	</a:t>
            </a:r>
            <a:r>
              <a:rPr lang="en-US" sz="2400" dirty="0" err="1"/>
              <a:t>Tvorba</a:t>
            </a:r>
            <a:r>
              <a:rPr lang="en-US" sz="2400" dirty="0"/>
              <a:t> </a:t>
            </a:r>
            <a:r>
              <a:rPr lang="en-US" sz="2400" dirty="0" err="1"/>
              <a:t>dopravního</a:t>
            </a:r>
            <a:r>
              <a:rPr lang="en-US" sz="2400" dirty="0"/>
              <a:t> </a:t>
            </a:r>
            <a:r>
              <a:rPr lang="en-US" sz="2400" dirty="0" err="1"/>
              <a:t>procesu</a:t>
            </a:r>
            <a:r>
              <a:rPr lang="en-US" sz="2400" dirty="0"/>
              <a:t> </a:t>
            </a:r>
            <a:r>
              <a:rPr lang="en-US" sz="2400" dirty="0" err="1"/>
              <a:t>pomocí</a:t>
            </a:r>
            <a:r>
              <a:rPr lang="en-US" sz="2400" dirty="0"/>
              <a:t> </a:t>
            </a:r>
            <a:r>
              <a:rPr lang="en-US" sz="2400" dirty="0" err="1"/>
              <a:t>specifického</a:t>
            </a:r>
            <a:r>
              <a:rPr lang="en-US" sz="2400" dirty="0"/>
              <a:t> </a:t>
            </a:r>
            <a:r>
              <a:rPr lang="en-US" sz="2400" dirty="0" err="1"/>
              <a:t>programového</a:t>
            </a:r>
            <a:r>
              <a:rPr lang="en-US" sz="2400" dirty="0"/>
              <a:t> </a:t>
            </a:r>
            <a:r>
              <a:rPr lang="en-US" sz="2400" dirty="0" err="1"/>
              <a:t>vybavení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9.	</a:t>
            </a:r>
            <a:r>
              <a:rPr lang="en-US" sz="2400" dirty="0" err="1"/>
              <a:t>Logistika</a:t>
            </a:r>
            <a:r>
              <a:rPr lang="en-US" sz="2400" dirty="0"/>
              <a:t> </a:t>
            </a:r>
            <a:r>
              <a:rPr lang="en-US" sz="2400" dirty="0" err="1"/>
              <a:t>zásobování</a:t>
            </a:r>
            <a:r>
              <a:rPr lang="en-US" sz="2400" dirty="0"/>
              <a:t> </a:t>
            </a:r>
            <a:r>
              <a:rPr lang="en-US" sz="2400" dirty="0" err="1"/>
              <a:t>města</a:t>
            </a:r>
            <a:r>
              <a:rPr lang="en-US" sz="2400" dirty="0"/>
              <a:t> </a:t>
            </a:r>
            <a:r>
              <a:rPr lang="en-US" sz="2400" dirty="0" err="1"/>
              <a:t>nákladní</a:t>
            </a:r>
            <a:r>
              <a:rPr lang="en-US" sz="2400" dirty="0"/>
              <a:t> </a:t>
            </a:r>
            <a:r>
              <a:rPr lang="en-US" sz="2400" dirty="0" err="1"/>
              <a:t>dopravou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10.	</a:t>
            </a:r>
            <a:r>
              <a:rPr lang="en-US" sz="2400" dirty="0" err="1"/>
              <a:t>Technologie</a:t>
            </a:r>
            <a:r>
              <a:rPr lang="en-US" sz="2400" dirty="0"/>
              <a:t> </a:t>
            </a:r>
            <a:r>
              <a:rPr lang="en-US" sz="2400" dirty="0" err="1"/>
              <a:t>obsluhy</a:t>
            </a:r>
            <a:r>
              <a:rPr lang="en-US" sz="2400" dirty="0"/>
              <a:t> </a:t>
            </a:r>
            <a:r>
              <a:rPr lang="en-US" sz="2400" dirty="0" err="1"/>
              <a:t>města</a:t>
            </a:r>
            <a:r>
              <a:rPr lang="en-US" sz="2400" dirty="0"/>
              <a:t> </a:t>
            </a:r>
            <a:r>
              <a:rPr lang="en-US" sz="2400" dirty="0" err="1"/>
              <a:t>nákladní</a:t>
            </a:r>
            <a:r>
              <a:rPr lang="en-US" sz="2400" dirty="0"/>
              <a:t> </a:t>
            </a:r>
            <a:r>
              <a:rPr lang="en-US" sz="2400" dirty="0" err="1"/>
              <a:t>dopravou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11.	</a:t>
            </a:r>
            <a:r>
              <a:rPr lang="en-US" sz="2400" dirty="0" err="1"/>
              <a:t>Sběr</a:t>
            </a:r>
            <a:r>
              <a:rPr lang="en-US" sz="2400" dirty="0"/>
              <a:t> </a:t>
            </a:r>
            <a:r>
              <a:rPr lang="en-US" sz="2400" dirty="0" err="1"/>
              <a:t>dat</a:t>
            </a:r>
            <a:r>
              <a:rPr lang="en-US" sz="2400" dirty="0"/>
              <a:t> a </a:t>
            </a:r>
            <a:r>
              <a:rPr lang="en-US" sz="2400" dirty="0" err="1"/>
              <a:t>analýza</a:t>
            </a:r>
            <a:r>
              <a:rPr lang="en-US" sz="2400" dirty="0"/>
              <a:t> </a:t>
            </a:r>
            <a:r>
              <a:rPr lang="en-US" sz="2400" dirty="0" err="1"/>
              <a:t>prostupnosti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12.	</a:t>
            </a:r>
            <a:r>
              <a:rPr lang="en-US" sz="2400" dirty="0" err="1"/>
              <a:t>Analýza</a:t>
            </a:r>
            <a:r>
              <a:rPr lang="en-US" sz="2400" dirty="0"/>
              <a:t> a model </a:t>
            </a:r>
            <a:r>
              <a:rPr lang="en-US" sz="2400" dirty="0" err="1"/>
              <a:t>pohybu</a:t>
            </a:r>
            <a:r>
              <a:rPr lang="en-US" sz="2400" dirty="0"/>
              <a:t> </a:t>
            </a:r>
            <a:r>
              <a:rPr lang="en-US" sz="2400" dirty="0" err="1"/>
              <a:t>obyvatelstva</a:t>
            </a:r>
            <a:r>
              <a:rPr lang="en-US" sz="2400" dirty="0"/>
              <a:t> a </a:t>
            </a:r>
            <a:r>
              <a:rPr lang="en-US" sz="2400" dirty="0" err="1"/>
              <a:t>analýza</a:t>
            </a:r>
            <a:r>
              <a:rPr lang="en-US" sz="2400" dirty="0"/>
              <a:t> </a:t>
            </a:r>
            <a:r>
              <a:rPr lang="en-US" sz="2400" dirty="0" err="1"/>
              <a:t>propojenosti</a:t>
            </a:r>
            <a:r>
              <a:rPr lang="en-US" sz="2400" dirty="0"/>
              <a:t> a </a:t>
            </a:r>
            <a:r>
              <a:rPr lang="en-US" sz="2400" dirty="0" err="1"/>
              <a:t>vhodnosti</a:t>
            </a:r>
            <a:r>
              <a:rPr lang="en-US" sz="2400" dirty="0"/>
              <a:t> </a:t>
            </a:r>
            <a:r>
              <a:rPr lang="en-US" sz="2400" dirty="0" err="1"/>
              <a:t>metod</a:t>
            </a:r>
            <a:r>
              <a:rPr lang="en-US" sz="2400" dirty="0"/>
              <a:t> </a:t>
            </a:r>
            <a:r>
              <a:rPr lang="en-US" sz="2400" dirty="0" err="1" smtClean="0"/>
              <a:t>kartografie</a:t>
            </a:r>
            <a:endParaRPr lang="en-US" sz="24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927" y="96184"/>
            <a:ext cx="10515600" cy="1138935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49395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CEMPÍREK, V., KAMPF, R. </a:t>
            </a:r>
            <a:r>
              <a:rPr lang="cs-CZ" sz="2000" i="1" dirty="0"/>
              <a:t>Logistika</a:t>
            </a:r>
            <a:r>
              <a:rPr lang="cs-CZ" sz="2000" dirty="0"/>
              <a:t>. </a:t>
            </a:r>
            <a:r>
              <a:rPr lang="cs-CZ" sz="2000" dirty="0" smtClean="0"/>
              <a:t>Vyd. </a:t>
            </a:r>
            <a:r>
              <a:rPr lang="cs-CZ" sz="2000" dirty="0"/>
              <a:t>1. Pardubice: Jan </a:t>
            </a:r>
            <a:r>
              <a:rPr lang="cs-CZ" sz="2000" dirty="0" err="1"/>
              <a:t>Perner</a:t>
            </a:r>
            <a:r>
              <a:rPr lang="cs-CZ" sz="2000" dirty="0"/>
              <a:t> Transport Institute, 2005. 108 s. ISBN 80-86530-23-X.</a:t>
            </a:r>
          </a:p>
          <a:p>
            <a:pPr marL="0" indent="0" algn="just">
              <a:buNone/>
            </a:pPr>
            <a:r>
              <a:rPr lang="cs-CZ" sz="2000" dirty="0" err="1" smtClean="0"/>
              <a:t>CityPlan</a:t>
            </a:r>
            <a:r>
              <a:rPr lang="cs-CZ" sz="2000" dirty="0" smtClean="0"/>
              <a:t> </a:t>
            </a:r>
            <a:r>
              <a:rPr lang="cs-CZ" sz="2000" dirty="0"/>
              <a:t>s.r.o. TP 131. </a:t>
            </a:r>
            <a:r>
              <a:rPr lang="cs-CZ" sz="2000" i="1" dirty="0"/>
              <a:t>Zásady pro úpravy silnic včetně průtahů obcemi</a:t>
            </a:r>
            <a:r>
              <a:rPr lang="cs-CZ" sz="2000" dirty="0"/>
              <a:t>. Prague: </a:t>
            </a:r>
            <a:r>
              <a:rPr lang="cs-CZ" sz="2000" dirty="0" err="1"/>
              <a:t>CityPlan</a:t>
            </a:r>
            <a:r>
              <a:rPr lang="cs-CZ" sz="2000" dirty="0"/>
              <a:t> s.r.o., 2000, 104 </a:t>
            </a:r>
            <a:r>
              <a:rPr lang="cs-CZ" sz="2000" dirty="0" smtClean="0"/>
              <a:t>s. </a:t>
            </a:r>
            <a:r>
              <a:rPr lang="cs-CZ" sz="2000" dirty="0" err="1"/>
              <a:t>Technical</a:t>
            </a:r>
            <a:r>
              <a:rPr lang="cs-CZ" sz="2000" dirty="0"/>
              <a:t> </a:t>
            </a:r>
            <a:r>
              <a:rPr lang="cs-CZ" sz="2000" dirty="0" err="1" smtClean="0"/>
              <a:t>conditions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cap="all" dirty="0" smtClean="0"/>
              <a:t>Cole</a:t>
            </a:r>
            <a:r>
              <a:rPr lang="cs-CZ" sz="2000" dirty="0"/>
              <a:t>, S</a:t>
            </a:r>
            <a:r>
              <a:rPr lang="cs-CZ" sz="2000" dirty="0" smtClean="0"/>
              <a:t>. </a:t>
            </a:r>
            <a:r>
              <a:rPr lang="cs-CZ" sz="2000" i="1" dirty="0" err="1"/>
              <a:t>Applied</a:t>
            </a:r>
            <a:r>
              <a:rPr lang="cs-CZ" sz="2000" i="1" dirty="0"/>
              <a:t> Transport </a:t>
            </a:r>
            <a:r>
              <a:rPr lang="cs-CZ" sz="2000" i="1" dirty="0" err="1" smtClean="0"/>
              <a:t>Economics</a:t>
            </a:r>
            <a:r>
              <a:rPr lang="cs-CZ" sz="2000" dirty="0" smtClean="0"/>
              <a:t>. </a:t>
            </a:r>
            <a:r>
              <a:rPr lang="cs-CZ" sz="2000" dirty="0" err="1"/>
              <a:t>Kogan</a:t>
            </a:r>
            <a:r>
              <a:rPr lang="cs-CZ" sz="2000" dirty="0"/>
              <a:t> </a:t>
            </a:r>
            <a:r>
              <a:rPr lang="cs-CZ" sz="2000" dirty="0" err="1"/>
              <a:t>Page</a:t>
            </a:r>
            <a:r>
              <a:rPr lang="cs-CZ" sz="2000" dirty="0"/>
              <a:t> Limited, London N1 9JN, 1991. </a:t>
            </a:r>
            <a:endParaRPr lang="cs-CZ" sz="2000" dirty="0" smtClean="0"/>
          </a:p>
          <a:p>
            <a:pPr marL="0" indent="0" algn="just">
              <a:buNone/>
            </a:pPr>
            <a:r>
              <a:rPr lang="cs-CZ" sz="2000" cap="all" dirty="0"/>
              <a:t>Drdla</a:t>
            </a:r>
            <a:r>
              <a:rPr lang="cs-CZ" sz="2000" dirty="0"/>
              <a:t>, P. Technologie a řízení dopravy: městská hromadná </a:t>
            </a:r>
            <a:r>
              <a:rPr lang="cs-CZ" sz="2000" dirty="0" smtClean="0"/>
              <a:t>doprava. Pardubice</a:t>
            </a:r>
            <a:r>
              <a:rPr lang="cs-CZ" sz="2000" dirty="0"/>
              <a:t>, </a:t>
            </a:r>
            <a:r>
              <a:rPr lang="cs-CZ" sz="2000" dirty="0" smtClean="0"/>
              <a:t>Univerzita Pardubice</a:t>
            </a:r>
            <a:r>
              <a:rPr lang="cs-CZ" sz="2000" dirty="0"/>
              <a:t>, 2005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/>
              <a:t>Electronic study support FAST VSB for the course “Modeling of transport on the road”, Available at (online): http://</a:t>
            </a:r>
            <a:r>
              <a:rPr lang="en-US" sz="2000" dirty="0" smtClean="0"/>
              <a:t>projekt150.ha-vel.cz/node/95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dirty="0"/>
              <a:t>JIRAVA, P., SLABÝ, P. </a:t>
            </a:r>
            <a:r>
              <a:rPr lang="cs-CZ" sz="2000" i="1" dirty="0"/>
              <a:t>Dopravní inženýrství</a:t>
            </a:r>
            <a:r>
              <a:rPr lang="cs-CZ" sz="2000" dirty="0"/>
              <a:t>. </a:t>
            </a:r>
            <a:r>
              <a:rPr lang="cs-CZ" sz="2000" dirty="0" smtClean="0"/>
              <a:t>Praha: </a:t>
            </a:r>
            <a:r>
              <a:rPr lang="cs-CZ" sz="2000" dirty="0"/>
              <a:t>ČVUT, 1990, 165 p., ISBN 80-01-00213-6.</a:t>
            </a:r>
          </a:p>
          <a:p>
            <a:pPr marL="0" indent="0" algn="just">
              <a:buNone/>
            </a:pPr>
            <a:r>
              <a:rPr lang="cs-CZ" sz="2000" dirty="0" smtClean="0"/>
              <a:t>LAMBERT</a:t>
            </a:r>
            <a:r>
              <a:rPr lang="cs-CZ" sz="2000" dirty="0"/>
              <a:t>, </a:t>
            </a:r>
            <a:r>
              <a:rPr lang="cs-CZ" sz="2000" dirty="0" err="1"/>
              <a:t>Douglas</a:t>
            </a:r>
            <a:r>
              <a:rPr lang="cs-CZ" sz="2000" dirty="0"/>
              <a:t> M., James R. STOCK a Lisa M. ELLRAM. </a:t>
            </a:r>
            <a:r>
              <a:rPr lang="cs-CZ" sz="2000" i="1" dirty="0"/>
              <a:t>Fundamentals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Logistics</a:t>
            </a:r>
            <a:r>
              <a:rPr lang="cs-CZ" sz="2000" dirty="0"/>
              <a:t>. International </a:t>
            </a:r>
            <a:r>
              <a:rPr lang="cs-CZ" sz="2000" dirty="0" err="1" smtClean="0"/>
              <a:t>edition</a:t>
            </a:r>
            <a:r>
              <a:rPr lang="cs-CZ" sz="2000" dirty="0" smtClean="0"/>
              <a:t>: </a:t>
            </a:r>
            <a:r>
              <a:rPr lang="cs-CZ" sz="2000" dirty="0" err="1"/>
              <a:t>McGraw-Hill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 Co., 1998. 626 </a:t>
            </a:r>
            <a:r>
              <a:rPr lang="cs-CZ" sz="2000" dirty="0" smtClean="0"/>
              <a:t>s. </a:t>
            </a:r>
            <a:r>
              <a:rPr lang="cs-CZ" sz="2000" dirty="0"/>
              <a:t>ISBN 978-0-07-115752-0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dirty="0"/>
              <a:t>LEDVINOVÁ, M. </a:t>
            </a:r>
            <a:r>
              <a:rPr lang="cs-CZ" sz="2000" i="1" dirty="0"/>
              <a:t>City logistika a navrhování dopravních systémů měst</a:t>
            </a:r>
            <a:r>
              <a:rPr lang="cs-CZ" sz="2000" dirty="0"/>
              <a:t>. </a:t>
            </a:r>
            <a:r>
              <a:rPr lang="cs-CZ" sz="2000" dirty="0" smtClean="0"/>
              <a:t>Dostupné: </a:t>
            </a:r>
            <a:r>
              <a:rPr lang="cs-CZ" sz="2000" dirty="0"/>
              <a:t>http://pernerscontacts.upce.cz/12_2008/ledvinova.pdf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17581"/>
            <a:ext cx="10738503" cy="5554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ŠIROKÝ, J., </a:t>
            </a:r>
            <a:r>
              <a:rPr lang="cs-CZ" sz="2000" dirty="0" smtClean="0"/>
              <a:t>SLIVONĚ</a:t>
            </a:r>
            <a:r>
              <a:rPr lang="cs-CZ" sz="2000" dirty="0"/>
              <a:t>, M., CEMPÍREK, V</a:t>
            </a:r>
            <a:r>
              <a:rPr lang="cs-CZ" sz="2000" dirty="0" smtClean="0"/>
              <a:t>. </a:t>
            </a:r>
            <a:r>
              <a:rPr lang="cs-CZ" sz="2000" i="1" dirty="0"/>
              <a:t>Centra nákladní dopravy a jejich optimalizace na vybrané dopravní </a:t>
            </a:r>
            <a:r>
              <a:rPr lang="cs-CZ" sz="2000" i="1" dirty="0" smtClean="0"/>
              <a:t>síti</a:t>
            </a:r>
            <a:r>
              <a:rPr lang="cs-CZ" sz="2000" dirty="0" smtClean="0"/>
              <a:t>. </a:t>
            </a:r>
            <a:r>
              <a:rPr lang="cs-CZ" sz="2000" dirty="0"/>
              <a:t>“</a:t>
            </a:r>
            <a:r>
              <a:rPr lang="cs-CZ" sz="2000" dirty="0" err="1"/>
              <a:t>Perner´s</a:t>
            </a:r>
            <a:r>
              <a:rPr lang="cs-CZ" sz="2000" dirty="0"/>
              <a:t> </a:t>
            </a:r>
            <a:r>
              <a:rPr lang="cs-CZ" sz="2000" dirty="0" err="1"/>
              <a:t>Contacts</a:t>
            </a:r>
            <a:r>
              <a:rPr lang="cs-CZ" sz="2000" dirty="0"/>
              <a:t>“, </a:t>
            </a:r>
            <a:r>
              <a:rPr lang="cs-CZ" sz="2000" dirty="0" smtClean="0"/>
              <a:t>Univerzita Pardubice</a:t>
            </a:r>
            <a:r>
              <a:rPr lang="cs-CZ" sz="2000" dirty="0"/>
              <a:t>, DFJP, Pardubice, </a:t>
            </a:r>
            <a:r>
              <a:rPr lang="cs-CZ" sz="2000" dirty="0" smtClean="0"/>
              <a:t>č. </a:t>
            </a:r>
            <a:r>
              <a:rPr lang="cs-CZ" sz="2000" dirty="0"/>
              <a:t>II, </a:t>
            </a:r>
            <a:r>
              <a:rPr lang="cs-CZ" sz="2000" dirty="0" smtClean="0"/>
              <a:t>roč. </a:t>
            </a:r>
            <a:r>
              <a:rPr lang="cs-CZ" sz="2000" dirty="0"/>
              <a:t>III, 2008, </a:t>
            </a:r>
            <a:r>
              <a:rPr lang="cs-CZ" sz="2000" dirty="0" smtClean="0"/>
              <a:t>s. </a:t>
            </a:r>
            <a:r>
              <a:rPr lang="cs-CZ" sz="2000" dirty="0"/>
              <a:t>81-94, ISSN 1801-674X, </a:t>
            </a:r>
            <a:r>
              <a:rPr lang="cs-CZ" sz="2000" dirty="0" smtClean="0"/>
              <a:t>Dostupné: </a:t>
            </a:r>
            <a:r>
              <a:rPr lang="cs-CZ" sz="2000" dirty="0"/>
              <a:t>&lt;http://pernerscontacts.upce.cz/&gt;.</a:t>
            </a:r>
          </a:p>
          <a:p>
            <a:pPr marL="0" indent="0" algn="just">
              <a:buNone/>
            </a:pPr>
            <a:r>
              <a:rPr lang="cs-CZ" sz="2000" dirty="0" smtClean="0"/>
              <a:t>SOUTHERN</a:t>
            </a:r>
            <a:r>
              <a:rPr lang="cs-CZ" sz="2000" dirty="0"/>
              <a:t>, R. Neil. </a:t>
            </a:r>
            <a:r>
              <a:rPr lang="cs-CZ" sz="2000" i="1" dirty="0" err="1"/>
              <a:t>Transportation</a:t>
            </a:r>
            <a:r>
              <a:rPr lang="cs-CZ" sz="2000" i="1" dirty="0"/>
              <a:t> and </a:t>
            </a:r>
            <a:r>
              <a:rPr lang="cs-CZ" sz="2000" i="1" dirty="0" err="1"/>
              <a:t>Logistics</a:t>
            </a:r>
            <a:r>
              <a:rPr lang="cs-CZ" sz="2000" i="1" dirty="0"/>
              <a:t> </a:t>
            </a:r>
            <a:r>
              <a:rPr lang="cs-CZ" sz="2000" i="1" dirty="0" err="1" smtClean="0"/>
              <a:t>Basics</a:t>
            </a:r>
            <a:r>
              <a:rPr lang="cs-CZ" sz="2000" dirty="0" smtClean="0"/>
              <a:t>. </a:t>
            </a:r>
            <a:r>
              <a:rPr lang="cs-CZ" sz="2000" dirty="0" err="1"/>
              <a:t>Northwestern</a:t>
            </a:r>
            <a:r>
              <a:rPr lang="cs-CZ" sz="2000" dirty="0"/>
              <a:t> University: Continental </a:t>
            </a:r>
            <a:r>
              <a:rPr lang="cs-CZ" sz="2000" dirty="0" err="1"/>
              <a:t>Traffic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 </a:t>
            </a:r>
            <a:r>
              <a:rPr lang="cs-CZ" sz="2000" dirty="0" err="1"/>
              <a:t>Company</a:t>
            </a:r>
            <a:r>
              <a:rPr lang="cs-CZ" sz="2000" dirty="0"/>
              <a:t>, 1997. 375 </a:t>
            </a:r>
            <a:r>
              <a:rPr lang="cs-CZ" sz="2000" dirty="0" smtClean="0"/>
              <a:t>s. </a:t>
            </a:r>
            <a:r>
              <a:rPr lang="cs-CZ" sz="2000" dirty="0"/>
              <a:t>A Handbook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Transportation</a:t>
            </a:r>
            <a:r>
              <a:rPr lang="cs-CZ" sz="2000" dirty="0"/>
              <a:t> and </a:t>
            </a:r>
            <a:r>
              <a:rPr lang="cs-CZ" sz="2000" dirty="0" err="1"/>
              <a:t>Logistics</a:t>
            </a:r>
            <a:r>
              <a:rPr lang="cs-CZ" sz="2000" dirty="0"/>
              <a:t> </a:t>
            </a:r>
            <a:r>
              <a:rPr lang="cs-CZ" sz="2000" dirty="0" err="1"/>
              <a:t>Professionals</a:t>
            </a:r>
            <a:r>
              <a:rPr lang="cs-CZ" sz="2000" dirty="0"/>
              <a:t> and </a:t>
            </a:r>
            <a:r>
              <a:rPr lang="cs-CZ" sz="2000" dirty="0" err="1"/>
              <a:t>Students</a:t>
            </a:r>
            <a:r>
              <a:rPr lang="cs-CZ" sz="2000" dirty="0"/>
              <a:t>. ISBN 978-0-9655014-0-8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en-US" sz="2000" i="1" dirty="0"/>
              <a:t>Sustainable logistics of urban transportation of goods through regional and local policies</a:t>
            </a:r>
            <a:r>
              <a:rPr lang="en-US" sz="2000" dirty="0"/>
              <a:t> [online]. 2008. </a:t>
            </a:r>
            <a:r>
              <a:rPr lang="cs-CZ" sz="2000" dirty="0" smtClean="0"/>
              <a:t>Dostupné </a:t>
            </a:r>
            <a:r>
              <a:rPr lang="en-US" sz="2000" dirty="0" smtClean="0"/>
              <a:t>&lt;http</a:t>
            </a:r>
            <a:r>
              <a:rPr lang="en-US" sz="2000" dirty="0"/>
              <a:t>://</a:t>
            </a:r>
            <a:r>
              <a:rPr lang="en-US" sz="2000" dirty="0" smtClean="0"/>
              <a:t>www.ustinl.cz/cz/podnikatelum/projekty-podporene-eu/sugar.html&gt;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cap="all" dirty="0"/>
              <a:t>Suzuki, </a:t>
            </a:r>
            <a:r>
              <a:rPr lang="cs-CZ" sz="2000" cap="all" dirty="0" err="1"/>
              <a:t>Hiroaki</a:t>
            </a:r>
            <a:r>
              <a:rPr lang="cs-CZ" sz="2000" cap="all" dirty="0"/>
              <a:t>, </a:t>
            </a:r>
            <a:r>
              <a:rPr lang="cs-CZ" sz="2000" cap="all" dirty="0" err="1"/>
              <a:t>Cervero</a:t>
            </a:r>
            <a:r>
              <a:rPr lang="cs-CZ" sz="2000" cap="all" dirty="0"/>
              <a:t>, Robert, </a:t>
            </a:r>
            <a:r>
              <a:rPr lang="cs-CZ" sz="2000" cap="all" dirty="0" err="1" smtClean="0"/>
              <a:t>Iuchi</a:t>
            </a:r>
            <a:r>
              <a:rPr lang="cs-CZ" sz="2000" cap="all" dirty="0"/>
              <a:t>, </a:t>
            </a:r>
            <a:r>
              <a:rPr lang="cs-CZ" sz="2000" cap="all" dirty="0" err="1"/>
              <a:t>Kanako</a:t>
            </a:r>
            <a:r>
              <a:rPr lang="cs-CZ" sz="2000" cap="all" dirty="0"/>
              <a:t>. </a:t>
            </a:r>
            <a:r>
              <a:rPr lang="cs-CZ" sz="2000" i="1" dirty="0" err="1"/>
              <a:t>Transforming</a:t>
            </a:r>
            <a:r>
              <a:rPr lang="cs-CZ" sz="2000" i="1" dirty="0"/>
              <a:t> </a:t>
            </a:r>
            <a:r>
              <a:rPr lang="cs-CZ" sz="2000" i="1" dirty="0" err="1"/>
              <a:t>Cities</a:t>
            </a:r>
            <a:r>
              <a:rPr lang="cs-CZ" sz="2000" i="1" dirty="0"/>
              <a:t> </a:t>
            </a:r>
            <a:r>
              <a:rPr lang="cs-CZ" sz="2000" i="1" dirty="0" err="1"/>
              <a:t>with</a:t>
            </a:r>
            <a:r>
              <a:rPr lang="cs-CZ" sz="2000" i="1" dirty="0"/>
              <a:t> Transit: Transit and Land-Use </a:t>
            </a:r>
            <a:r>
              <a:rPr lang="cs-CZ" sz="2000" i="1" dirty="0" err="1"/>
              <a:t>Integration</a:t>
            </a:r>
            <a:r>
              <a:rPr lang="cs-CZ" sz="2000" i="1" dirty="0"/>
              <a:t> </a:t>
            </a:r>
            <a:r>
              <a:rPr lang="cs-CZ" sz="2000" i="1" dirty="0" err="1"/>
              <a:t>for</a:t>
            </a:r>
            <a:r>
              <a:rPr lang="cs-CZ" sz="2000" i="1" dirty="0"/>
              <a:t> </a:t>
            </a:r>
            <a:r>
              <a:rPr lang="cs-CZ" sz="2000" i="1" dirty="0" err="1"/>
              <a:t>Sustainable</a:t>
            </a:r>
            <a:r>
              <a:rPr lang="cs-CZ" sz="2000" i="1" dirty="0"/>
              <a:t> Urban </a:t>
            </a:r>
            <a:r>
              <a:rPr lang="cs-CZ" sz="2000" i="1" dirty="0" err="1"/>
              <a:t>Development</a:t>
            </a:r>
            <a:r>
              <a:rPr lang="cs-CZ" sz="2000" dirty="0"/>
              <a:t>. </a:t>
            </a:r>
            <a:r>
              <a:rPr lang="cs-CZ" sz="2000" dirty="0" err="1"/>
              <a:t>Herndon</a:t>
            </a:r>
            <a:r>
              <a:rPr lang="cs-CZ" sz="2000" dirty="0"/>
              <a:t>, VA, USA: </a:t>
            </a:r>
            <a:r>
              <a:rPr lang="cs-CZ" sz="2000" dirty="0" err="1"/>
              <a:t>World</a:t>
            </a:r>
            <a:r>
              <a:rPr lang="cs-CZ" sz="2000" dirty="0"/>
              <a:t> Bank </a:t>
            </a:r>
            <a:r>
              <a:rPr lang="cs-CZ" sz="2000" dirty="0" err="1"/>
              <a:t>Publications</a:t>
            </a:r>
            <a:r>
              <a:rPr lang="cs-CZ" sz="2000" dirty="0"/>
              <a:t>, 2013. </a:t>
            </a:r>
            <a:r>
              <a:rPr lang="cs-CZ" sz="2000" dirty="0" err="1"/>
              <a:t>ProQuest</a:t>
            </a:r>
            <a:r>
              <a:rPr lang="cs-CZ" sz="2000" dirty="0"/>
              <a:t> </a:t>
            </a:r>
            <a:r>
              <a:rPr lang="cs-CZ" sz="2000" dirty="0" err="1"/>
              <a:t>ebrary</a:t>
            </a:r>
            <a:r>
              <a:rPr lang="cs-CZ" sz="2000" dirty="0"/>
              <a:t>. Web. 13 May 2015.</a:t>
            </a:r>
          </a:p>
          <a:p>
            <a:pPr marL="0" indent="0" algn="just">
              <a:buNone/>
            </a:pPr>
            <a:r>
              <a:rPr lang="en-US" sz="2000" dirty="0" smtClean="0"/>
              <a:t>TANIGUCHI</a:t>
            </a:r>
            <a:r>
              <a:rPr lang="en-US" sz="2000" dirty="0"/>
              <a:t>, E. et al. </a:t>
            </a:r>
            <a:r>
              <a:rPr lang="en-US" sz="2000" i="1" dirty="0"/>
              <a:t>Urban Transportation and Logistics: Health, Safety, and Security Concerns</a:t>
            </a:r>
            <a:r>
              <a:rPr lang="en-US" sz="2000" dirty="0"/>
              <a:t>. </a:t>
            </a:r>
            <a:r>
              <a:rPr lang="en-US" sz="2000" dirty="0" smtClean="0"/>
              <a:t>1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en-US" sz="2000" dirty="0" smtClean="0"/>
              <a:t>. </a:t>
            </a:r>
            <a:r>
              <a:rPr lang="en-US" sz="2000" dirty="0"/>
              <a:t>CRC Press, 2013. 280 </a:t>
            </a:r>
            <a:r>
              <a:rPr lang="cs-CZ" sz="2000" dirty="0" smtClean="0"/>
              <a:t>s</a:t>
            </a:r>
            <a:r>
              <a:rPr lang="en-US" sz="2000" dirty="0" smtClean="0"/>
              <a:t>. </a:t>
            </a:r>
            <a:r>
              <a:rPr lang="en-US" sz="2000" dirty="0"/>
              <a:t>ISBN 978-1-4822-0909-9.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dirty="0" smtClean="0"/>
              <a:t>TUZAR</a:t>
            </a:r>
            <a:r>
              <a:rPr lang="cs-CZ" sz="2000" dirty="0"/>
              <a:t>, A., MAXA, P., SVOBODA V. </a:t>
            </a:r>
            <a:r>
              <a:rPr lang="cs-CZ" sz="2000" i="1" dirty="0" smtClean="0"/>
              <a:t>Teorie dopravy</a:t>
            </a:r>
            <a:r>
              <a:rPr lang="cs-CZ" sz="2000" dirty="0" smtClean="0"/>
              <a:t>. </a:t>
            </a:r>
            <a:r>
              <a:rPr lang="cs-CZ" sz="2000" dirty="0"/>
              <a:t>ČVUT </a:t>
            </a:r>
            <a:r>
              <a:rPr lang="cs-CZ" sz="2000" dirty="0" smtClean="0"/>
              <a:t>Praha </a:t>
            </a:r>
            <a:r>
              <a:rPr lang="cs-CZ" sz="2000" dirty="0"/>
              <a:t>1997, ISBN </a:t>
            </a:r>
            <a:r>
              <a:rPr lang="cs-CZ" sz="2000" dirty="0" smtClean="0"/>
              <a:t>80-01-01637-4.</a:t>
            </a:r>
          </a:p>
          <a:p>
            <a:pPr marL="0" indent="0" algn="just">
              <a:buNone/>
            </a:pPr>
            <a:r>
              <a:rPr lang="cs-CZ" sz="2000" cap="all" dirty="0" smtClean="0"/>
              <a:t>Voženílek</a:t>
            </a:r>
            <a:r>
              <a:rPr lang="cs-CZ" sz="2000" cap="all" dirty="0"/>
              <a:t>, V., Strakoš, V. </a:t>
            </a:r>
            <a:r>
              <a:rPr lang="cs-CZ" sz="2000" i="1" dirty="0"/>
              <a:t>City </a:t>
            </a:r>
            <a:r>
              <a:rPr lang="cs-CZ" sz="2000" i="1" dirty="0" err="1"/>
              <a:t>Logistics</a:t>
            </a:r>
            <a:r>
              <a:rPr lang="cs-CZ" sz="2000" i="1" dirty="0"/>
              <a:t>: Dopravní problémy města a logistika</a:t>
            </a:r>
            <a:r>
              <a:rPr lang="cs-CZ" sz="2000" dirty="0"/>
              <a:t>. Olomouc: Vydavatelství Univerzity Palackého</a:t>
            </a:r>
            <a:r>
              <a:rPr lang="cs-CZ" sz="2000" dirty="0" smtClean="0"/>
              <a:t>, </a:t>
            </a:r>
            <a:r>
              <a:rPr lang="cs-CZ" sz="2000" dirty="0"/>
              <a:t>2009, ISBN 978-80-244-2317-3.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703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Průběh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 a </a:t>
            </a:r>
            <a:r>
              <a:rPr lang="en-US" dirty="0" err="1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555"/>
            <a:ext cx="10515600" cy="46924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600" u="sng" dirty="0" err="1"/>
              <a:t>Organizační</a:t>
            </a:r>
            <a:r>
              <a:rPr lang="en-US" sz="2600" u="sng" dirty="0"/>
              <a:t> </a:t>
            </a:r>
            <a:r>
              <a:rPr lang="en-US" sz="2600" u="sng" dirty="0" err="1"/>
              <a:t>formy</a:t>
            </a:r>
            <a:r>
              <a:rPr lang="en-US" sz="2600" u="sng" dirty="0"/>
              <a:t> </a:t>
            </a:r>
            <a:r>
              <a:rPr lang="en-US" sz="2600" u="sng" dirty="0" err="1"/>
              <a:t>výuky</a:t>
            </a:r>
            <a:r>
              <a:rPr lang="en-US" sz="2600" u="sng" dirty="0"/>
              <a:t>:</a:t>
            </a:r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přednáška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seminář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konzultace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u="sng" dirty="0" err="1" smtClean="0"/>
              <a:t>Komplexní</a:t>
            </a:r>
            <a:r>
              <a:rPr lang="en-US" sz="2600" u="sng" dirty="0" smtClean="0"/>
              <a:t> </a:t>
            </a:r>
            <a:r>
              <a:rPr lang="en-US" sz="2600" u="sng" dirty="0" err="1"/>
              <a:t>výukové</a:t>
            </a:r>
            <a:r>
              <a:rPr lang="en-US" sz="2600" u="sng" dirty="0"/>
              <a:t> </a:t>
            </a:r>
            <a:r>
              <a:rPr lang="en-US" sz="2600" u="sng" dirty="0" err="1"/>
              <a:t>metody</a:t>
            </a:r>
            <a:r>
              <a:rPr lang="en-US" sz="2600" u="sng" dirty="0"/>
              <a:t>:</a:t>
            </a:r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frontální</a:t>
            </a:r>
            <a:r>
              <a:rPr lang="en-US" sz="2600" dirty="0"/>
              <a:t> </a:t>
            </a:r>
            <a:r>
              <a:rPr lang="en-US" sz="2600" dirty="0" err="1"/>
              <a:t>výuka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skupinová</a:t>
            </a:r>
            <a:r>
              <a:rPr lang="en-US" sz="2600" dirty="0"/>
              <a:t> </a:t>
            </a:r>
            <a:r>
              <a:rPr lang="en-US" sz="2600" dirty="0" err="1"/>
              <a:t>výuka</a:t>
            </a:r>
            <a:r>
              <a:rPr lang="en-US" sz="2600" dirty="0"/>
              <a:t> - </a:t>
            </a:r>
            <a:r>
              <a:rPr lang="en-US" sz="2600" dirty="0" err="1"/>
              <a:t>kooperace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brainstorming</a:t>
            </a:r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kritické</a:t>
            </a:r>
            <a:r>
              <a:rPr lang="en-US" sz="2600" dirty="0"/>
              <a:t> </a:t>
            </a:r>
            <a:r>
              <a:rPr lang="en-US" sz="2600" dirty="0" err="1"/>
              <a:t>myšlení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samostatná</a:t>
            </a:r>
            <a:r>
              <a:rPr lang="en-US" sz="2600" dirty="0"/>
              <a:t> </a:t>
            </a:r>
            <a:r>
              <a:rPr lang="en-US" sz="2600" dirty="0" err="1"/>
              <a:t>práce</a:t>
            </a:r>
            <a:r>
              <a:rPr lang="en-US" sz="2600" dirty="0"/>
              <a:t> – </a:t>
            </a:r>
            <a:r>
              <a:rPr lang="en-US" sz="2600" dirty="0" err="1"/>
              <a:t>individuální</a:t>
            </a:r>
            <a:r>
              <a:rPr lang="en-US" sz="2600" dirty="0"/>
              <a:t> </a:t>
            </a:r>
            <a:r>
              <a:rPr lang="en-US" sz="2600" dirty="0" err="1"/>
              <a:t>nebo</a:t>
            </a:r>
            <a:r>
              <a:rPr lang="en-US" sz="2600" dirty="0"/>
              <a:t> </a:t>
            </a:r>
            <a:r>
              <a:rPr lang="en-US" sz="2600" dirty="0" err="1"/>
              <a:t>individualizovaná</a:t>
            </a:r>
            <a:r>
              <a:rPr lang="en-US" sz="2600" dirty="0"/>
              <a:t> </a:t>
            </a:r>
            <a:r>
              <a:rPr lang="en-US" sz="2600" dirty="0" err="1"/>
              <a:t>činnost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</a:t>
            </a:r>
            <a:r>
              <a:rPr lang="en-US" sz="2600" dirty="0" err="1"/>
              <a:t>výuka</a:t>
            </a:r>
            <a:r>
              <a:rPr lang="en-US" sz="2600" dirty="0"/>
              <a:t> </a:t>
            </a:r>
            <a:r>
              <a:rPr lang="en-US" sz="2600" dirty="0" err="1"/>
              <a:t>podporovaná</a:t>
            </a:r>
            <a:r>
              <a:rPr lang="en-US" sz="2600" dirty="0"/>
              <a:t> </a:t>
            </a:r>
            <a:r>
              <a:rPr lang="en-US" sz="2600" dirty="0" err="1"/>
              <a:t>multimediálními</a:t>
            </a:r>
            <a:r>
              <a:rPr lang="en-US" sz="2600" dirty="0"/>
              <a:t> </a:t>
            </a:r>
            <a:r>
              <a:rPr lang="en-US" sz="2600" dirty="0" err="1"/>
              <a:t>technologiemi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•	e-learning</a:t>
            </a:r>
          </a:p>
          <a:p>
            <a:pPr marL="0" indent="0" algn="just">
              <a:buNone/>
            </a:pPr>
            <a:endParaRPr lang="en-US" sz="2600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9230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1490" y="1268435"/>
            <a:ext cx="10515600" cy="49290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1. </a:t>
            </a:r>
            <a:r>
              <a:rPr lang="en-US" sz="2200" dirty="0" err="1"/>
              <a:t>vydání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smtClean="0"/>
              <a:t>© </a:t>
            </a:r>
            <a:r>
              <a:rPr lang="en-US" sz="2200" dirty="0" err="1"/>
              <a:t>Vysoká</a:t>
            </a:r>
            <a:r>
              <a:rPr lang="en-US" sz="2200" dirty="0"/>
              <a:t> </a:t>
            </a:r>
            <a:r>
              <a:rPr lang="en-US" sz="2200" dirty="0" err="1"/>
              <a:t>škola</a:t>
            </a:r>
            <a:r>
              <a:rPr lang="en-US" sz="2200" dirty="0"/>
              <a:t> </a:t>
            </a:r>
            <a:r>
              <a:rPr lang="en-US" sz="2200" dirty="0" err="1"/>
              <a:t>technická</a:t>
            </a:r>
            <a:r>
              <a:rPr lang="en-US" sz="2200" dirty="0"/>
              <a:t> a </a:t>
            </a:r>
            <a:r>
              <a:rPr lang="en-US" sz="2200" dirty="0" err="1"/>
              <a:t>ekonomická</a:t>
            </a:r>
            <a:r>
              <a:rPr lang="en-US" sz="2200" dirty="0"/>
              <a:t> v </a:t>
            </a:r>
            <a:r>
              <a:rPr lang="en-US" sz="2200" dirty="0" err="1"/>
              <a:t>Českých</a:t>
            </a:r>
            <a:r>
              <a:rPr lang="en-US" sz="2200" dirty="0"/>
              <a:t> </a:t>
            </a:r>
            <a:r>
              <a:rPr lang="en-US" sz="2200" dirty="0" err="1"/>
              <a:t>Budějovicích</a:t>
            </a:r>
            <a:r>
              <a:rPr lang="en-US" sz="2200" dirty="0"/>
              <a:t>, 2017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err="1" smtClean="0"/>
              <a:t>Vydala</a:t>
            </a:r>
            <a:r>
              <a:rPr lang="en-US" sz="2200" dirty="0"/>
              <a:t>: </a:t>
            </a:r>
            <a:r>
              <a:rPr lang="en-US" sz="2200" dirty="0" err="1"/>
              <a:t>Vysoká</a:t>
            </a:r>
            <a:r>
              <a:rPr lang="en-US" sz="2200" dirty="0"/>
              <a:t> </a:t>
            </a:r>
            <a:r>
              <a:rPr lang="en-US" sz="2200" dirty="0" err="1"/>
              <a:t>škola</a:t>
            </a:r>
            <a:r>
              <a:rPr lang="en-US" sz="2200" dirty="0"/>
              <a:t> </a:t>
            </a:r>
            <a:r>
              <a:rPr lang="en-US" sz="2200" dirty="0" err="1"/>
              <a:t>technická</a:t>
            </a:r>
            <a:r>
              <a:rPr lang="en-US" sz="2200" dirty="0"/>
              <a:t> a </a:t>
            </a:r>
            <a:r>
              <a:rPr lang="en-US" sz="2200" dirty="0" err="1"/>
              <a:t>ekonomická</a:t>
            </a:r>
            <a:r>
              <a:rPr lang="en-US" sz="2200" dirty="0"/>
              <a:t> v </a:t>
            </a:r>
            <a:r>
              <a:rPr lang="en-US" sz="2200" dirty="0" err="1"/>
              <a:t>Českých</a:t>
            </a:r>
            <a:r>
              <a:rPr lang="en-US" sz="2200" dirty="0"/>
              <a:t> </a:t>
            </a:r>
            <a:r>
              <a:rPr lang="en-US" sz="2200" dirty="0" err="1"/>
              <a:t>Budějovicích</a:t>
            </a:r>
            <a:r>
              <a:rPr lang="en-US" sz="2200" dirty="0"/>
              <a:t>, </a:t>
            </a:r>
            <a:r>
              <a:rPr lang="en-US" sz="2200" dirty="0" err="1"/>
              <a:t>Okružní</a:t>
            </a:r>
            <a:r>
              <a:rPr lang="en-US" sz="2200" dirty="0"/>
              <a:t> 10, 370 01 </a:t>
            </a:r>
            <a:r>
              <a:rPr lang="en-US" sz="2200" dirty="0" err="1"/>
              <a:t>České</a:t>
            </a:r>
            <a:r>
              <a:rPr lang="en-US" sz="2200" dirty="0"/>
              <a:t> </a:t>
            </a:r>
            <a:r>
              <a:rPr lang="en-US" sz="2200" dirty="0" err="1"/>
              <a:t>Budějovice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/>
              <a:t>obsahovou</a:t>
            </a:r>
            <a:r>
              <a:rPr lang="en-US" sz="2200" dirty="0"/>
              <a:t> a </a:t>
            </a:r>
            <a:r>
              <a:rPr lang="en-US" sz="2200" dirty="0" err="1"/>
              <a:t>jazykovou</a:t>
            </a:r>
            <a:r>
              <a:rPr lang="en-US" sz="2200" dirty="0"/>
              <a:t> </a:t>
            </a:r>
            <a:r>
              <a:rPr lang="en-US" sz="2200" dirty="0" err="1"/>
              <a:t>správnost</a:t>
            </a:r>
            <a:r>
              <a:rPr lang="en-US" sz="2200" dirty="0"/>
              <a:t> </a:t>
            </a:r>
            <a:r>
              <a:rPr lang="en-US" sz="2200" dirty="0" err="1"/>
              <a:t>odpovídá</a:t>
            </a:r>
            <a:r>
              <a:rPr lang="en-US" sz="2200" dirty="0"/>
              <a:t> </a:t>
            </a:r>
            <a:r>
              <a:rPr lang="en-US" sz="2200" dirty="0" err="1"/>
              <a:t>autor</a:t>
            </a: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8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654</Words>
  <Application>Microsoft Office PowerPoint</Application>
  <PresentationFormat>Vlastní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Technologie city logistiky Ing. Ondrej Stopka, PhD.</vt:lpstr>
      <vt:lpstr>Průvodce studiem předmětu</vt:lpstr>
      <vt:lpstr>Základní okruhy studia </vt:lpstr>
      <vt:lpstr>Literatura</vt:lpstr>
      <vt:lpstr>Literatura</vt:lpstr>
      <vt:lpstr>Průběh studia a komunikace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36</cp:revision>
  <dcterms:created xsi:type="dcterms:W3CDTF">2017-05-10T10:51:34Z</dcterms:created>
  <dcterms:modified xsi:type="dcterms:W3CDTF">2017-08-04T09:54:09Z</dcterms:modified>
</cp:coreProperties>
</file>