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328" r:id="rId5"/>
    <p:sldId id="329" r:id="rId6"/>
    <p:sldId id="330" r:id="rId7"/>
    <p:sldId id="331" r:id="rId8"/>
    <p:sldId id="33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9. </a:t>
            </a:r>
            <a:r>
              <a:rPr lang="cs-CZ" b="1" dirty="0"/>
              <a:t>Logistika zásobování města nákladní dopravou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06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Logistická obsluha města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Základními koncepty logistické obsluhy města a území v oblasti nákladní přepravy jsou v zásadě dvě logistické technologie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800" b="1" dirty="0"/>
              <a:t>o	Hub and </a:t>
            </a:r>
            <a:r>
              <a:rPr lang="cs-CZ" sz="2800" b="1" dirty="0" err="1"/>
              <a:t>spoke</a:t>
            </a:r>
            <a:endParaRPr lang="cs-CZ" sz="2800" b="1" dirty="0"/>
          </a:p>
          <a:p>
            <a:pPr marL="457200" lvl="1" indent="0">
              <a:buNone/>
            </a:pPr>
            <a:r>
              <a:rPr lang="cs-CZ" sz="2800" b="1" dirty="0"/>
              <a:t>o	</a:t>
            </a:r>
            <a:r>
              <a:rPr lang="cs-CZ" sz="2800" b="1" dirty="0" err="1"/>
              <a:t>Gateway</a:t>
            </a:r>
            <a:endParaRPr lang="cs-CZ" sz="28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59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Hub and </a:t>
            </a:r>
            <a:r>
              <a:rPr lang="cs-CZ" b="1" dirty="0" err="1"/>
              <a:t>Spoke</a:t>
            </a:r>
            <a:r>
              <a:rPr lang="cs-CZ" b="1" dirty="0"/>
              <a:t> </a:t>
            </a:r>
            <a:r>
              <a:rPr lang="cs-CZ" dirty="0"/>
              <a:t>je založena na existenci </a:t>
            </a:r>
            <a:r>
              <a:rPr lang="cs-CZ" u="sng" dirty="0"/>
              <a:t>jednoho logistického centra</a:t>
            </a:r>
            <a:r>
              <a:rPr lang="cs-CZ" dirty="0"/>
              <a:t> (</a:t>
            </a:r>
            <a:r>
              <a:rPr lang="cs-CZ" u="sng" dirty="0"/>
              <a:t>hub</a:t>
            </a:r>
            <a:r>
              <a:rPr lang="cs-CZ" dirty="0"/>
              <a:t> = střed, náboj kola), ze kterého je paprskovitě prováděna obsluha území (</a:t>
            </a:r>
            <a:r>
              <a:rPr lang="cs-CZ" u="sng" dirty="0" err="1"/>
              <a:t>spoke</a:t>
            </a:r>
            <a:r>
              <a:rPr lang="cs-CZ" dirty="0"/>
              <a:t> = paprsek, loukoť). Technologie předpokládá existenci potřeby zásobování území (domácností, malých a středních podniků) materiály a surovinami. Nepředpokládá se dopravní obsluha velkých výrobních center přes centra logistická, která obvykle mají vlastní podnikový logistický systém, nebo svou logistiku přenášejí formou outsourcingu na logistického partnera.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99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67820"/>
            <a:ext cx="10515600" cy="55091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Technologie operuje se dvěma dopravními okruhy: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lvl="1" indent="0" algn="just">
              <a:buNone/>
            </a:pPr>
            <a:r>
              <a:rPr lang="cs-CZ" sz="2800" dirty="0"/>
              <a:t>o	</a:t>
            </a:r>
            <a:r>
              <a:rPr lang="cs-CZ" sz="2800" b="1" dirty="0"/>
              <a:t>okruh vnější dopravy</a:t>
            </a:r>
            <a:r>
              <a:rPr lang="cs-CZ" sz="2800" dirty="0"/>
              <a:t>, jímž přepravované komodity (obvykle ve velkých sdružených, konsolidovaných zásilkách určených jednomu nebo několika příjemcům) vstupují do obsluhovaného území, nebo naopak konsolidované zásilky v logistickém centru z produkce regionu vystupují,</a:t>
            </a:r>
          </a:p>
          <a:p>
            <a:pPr marL="457200" lvl="1" indent="0" algn="just">
              <a:buNone/>
            </a:pPr>
            <a:r>
              <a:rPr lang="cs-CZ" sz="2800" dirty="0"/>
              <a:t>o	</a:t>
            </a:r>
            <a:r>
              <a:rPr lang="cs-CZ" sz="2800" b="1" dirty="0"/>
              <a:t>okruh vnitřní dopravy</a:t>
            </a:r>
            <a:r>
              <a:rPr lang="cs-CZ" sz="2800" dirty="0"/>
              <a:t>, který zabezpečuje rozvoz rozdělených, </a:t>
            </a:r>
            <a:r>
              <a:rPr lang="cs-CZ" sz="2800" dirty="0" err="1"/>
              <a:t>dekonsolidovaných</a:t>
            </a:r>
            <a:r>
              <a:rPr lang="cs-CZ" sz="2800" dirty="0"/>
              <a:t> zásilek „paprskovitě“ z logistického centra po </a:t>
            </a:r>
            <a:r>
              <a:rPr lang="cs-CZ" sz="2800" dirty="0" smtClean="0"/>
              <a:t>území, nebo naopak sváží do logistického centra produkci expedovanou z území, kde se tvoří směrově konsolidované zásilky.</a:t>
            </a:r>
            <a:endParaRPr lang="cs-CZ" sz="2800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078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396" y="878990"/>
            <a:ext cx="7479586" cy="384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996140" y="5032038"/>
            <a:ext cx="515634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Hub and Spoke </a:t>
            </a:r>
            <a:r>
              <a:rPr lang="en-US" sz="2500" dirty="0" err="1"/>
              <a:t>logistická</a:t>
            </a:r>
            <a:r>
              <a:rPr lang="en-US" sz="2500" dirty="0"/>
              <a:t> </a:t>
            </a:r>
            <a:r>
              <a:rPr lang="en-US" sz="2500" dirty="0" err="1" smtClean="0"/>
              <a:t>technologie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20264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67820"/>
            <a:ext cx="10515600" cy="55091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/>
              <a:t>Vnější dopravu</a:t>
            </a:r>
            <a:r>
              <a:rPr lang="cs-CZ" dirty="0"/>
              <a:t> zabezpečují vysoce kapacitní dopravní systémy nebo jejich kombinace (v multimodálních přepravních systémech).</a:t>
            </a:r>
          </a:p>
          <a:p>
            <a:pPr marL="0" indent="0" algn="just">
              <a:buNone/>
            </a:pPr>
            <a:r>
              <a:rPr lang="cs-CZ" u="sng" dirty="0"/>
              <a:t>Vnitřní doprava</a:t>
            </a:r>
            <a:r>
              <a:rPr lang="cs-CZ" dirty="0"/>
              <a:t> je co do druhu dopravy i dopravních prostředků omezena stavem dopravní infrastruktury. Nejčastěji jde o dopravu silniční prováděnou vozidly o užitečné hmotnosti 3,5 – 6 t.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Uvedená technologie Hub and </a:t>
            </a:r>
            <a:r>
              <a:rPr lang="cs-CZ" dirty="0" err="1"/>
              <a:t>Spoke</a:t>
            </a:r>
            <a:r>
              <a:rPr lang="cs-CZ" dirty="0"/>
              <a:t> je vhodná pro obsluhu území </a:t>
            </a:r>
            <a:r>
              <a:rPr lang="cs-CZ" b="1" dirty="0"/>
              <a:t>středně velkých a malých aglomerací</a:t>
            </a:r>
            <a:r>
              <a:rPr lang="cs-CZ" dirty="0"/>
              <a:t>, ne pro obsluhu území mimo jádrové město ve velkých aglomeracích. Není tedy vhodná pro obsluhu jádrového města s počtem obyvatel více než milion.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9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19191"/>
            <a:ext cx="10738503" cy="5457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Logistická </a:t>
            </a:r>
            <a:r>
              <a:rPr lang="cs-CZ" b="1" dirty="0"/>
              <a:t>technologie </a:t>
            </a:r>
            <a:r>
              <a:rPr lang="cs-CZ" b="1" dirty="0" err="1"/>
              <a:t>Gateway</a:t>
            </a:r>
            <a:r>
              <a:rPr lang="cs-CZ" b="1" dirty="0"/>
              <a:t> </a:t>
            </a:r>
            <a:r>
              <a:rPr lang="cs-CZ" dirty="0"/>
              <a:t>(brána) je naopak vhodná pro </a:t>
            </a:r>
            <a:r>
              <a:rPr lang="cs-CZ" u="sng" dirty="0"/>
              <a:t>logistickou dopravní obsluhu velkých jádrových měst</a:t>
            </a:r>
            <a:r>
              <a:rPr lang="cs-CZ" dirty="0"/>
              <a:t>, tj. pro uplatnění „City logistiky“.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dirty="0"/>
              <a:t>Na vstupech do jádrového města jsou na přepravně významných směrech vybudovány „vstupní brány“ (</a:t>
            </a:r>
            <a:r>
              <a:rPr lang="cs-CZ" u="sng" dirty="0" err="1"/>
              <a:t>Gateways</a:t>
            </a:r>
            <a:r>
              <a:rPr lang="cs-CZ" dirty="0"/>
              <a:t>), které jsou funkčně obdobou logistických center v technologii Hub and </a:t>
            </a:r>
            <a:r>
              <a:rPr lang="cs-CZ" dirty="0" err="1"/>
              <a:t>Spoke</a:t>
            </a:r>
            <a:r>
              <a:rPr lang="cs-CZ" dirty="0"/>
              <a:t>. V těchto bránách se provádějí zejména tyto činnosti:</a:t>
            </a:r>
          </a:p>
          <a:p>
            <a:pPr marL="0" indent="0" algn="just">
              <a:buNone/>
            </a:pPr>
            <a:endParaRPr lang="cs-CZ" sz="2200" dirty="0"/>
          </a:p>
          <a:p>
            <a:pPr marL="457200" lvl="1" indent="0" algn="just">
              <a:buNone/>
            </a:pPr>
            <a:r>
              <a:rPr lang="cs-CZ" sz="2800" dirty="0"/>
              <a:t>o	</a:t>
            </a:r>
            <a:r>
              <a:rPr lang="cs-CZ" sz="2800" b="1" dirty="0"/>
              <a:t>manipulace </a:t>
            </a:r>
            <a:r>
              <a:rPr lang="cs-CZ" sz="2800" dirty="0"/>
              <a:t>se zásilkami,</a:t>
            </a:r>
          </a:p>
          <a:p>
            <a:pPr marL="457200" lvl="1" indent="0" algn="just">
              <a:buNone/>
            </a:pPr>
            <a:r>
              <a:rPr lang="cs-CZ" sz="2800" dirty="0"/>
              <a:t>o	</a:t>
            </a:r>
            <a:r>
              <a:rPr lang="cs-CZ" sz="2800" b="1" dirty="0" err="1"/>
              <a:t>dekonsolidace</a:t>
            </a:r>
            <a:r>
              <a:rPr lang="cs-CZ" sz="2800" b="1" dirty="0"/>
              <a:t> </a:t>
            </a:r>
            <a:r>
              <a:rPr lang="cs-CZ" sz="2800" dirty="0"/>
              <a:t>a </a:t>
            </a:r>
            <a:r>
              <a:rPr lang="cs-CZ" sz="2800" b="1" dirty="0"/>
              <a:t>konsolidace </a:t>
            </a:r>
            <a:r>
              <a:rPr lang="cs-CZ" sz="2800" dirty="0"/>
              <a:t>včetně </a:t>
            </a:r>
            <a:r>
              <a:rPr lang="cs-CZ" sz="2800" dirty="0" smtClean="0"/>
              <a:t>balení</a:t>
            </a:r>
            <a:r>
              <a:rPr lang="cs-CZ" sz="2800" dirty="0"/>
              <a:t>,</a:t>
            </a:r>
          </a:p>
          <a:p>
            <a:pPr marL="457200" lvl="1" indent="0" algn="just">
              <a:buNone/>
            </a:pPr>
            <a:r>
              <a:rPr lang="cs-CZ" sz="2800" dirty="0"/>
              <a:t>o	zabezpečení </a:t>
            </a:r>
            <a:r>
              <a:rPr lang="cs-CZ" sz="2800" b="1" dirty="0"/>
              <a:t>svozu a rozvozu </a:t>
            </a:r>
            <a:r>
              <a:rPr lang="cs-CZ" sz="2800" b="1" dirty="0" smtClean="0"/>
              <a:t>zásilek</a:t>
            </a:r>
            <a:r>
              <a:rPr lang="cs-CZ" sz="2800" dirty="0" smtClean="0"/>
              <a:t>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14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304" y="778945"/>
            <a:ext cx="9209629" cy="345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558975" y="4456414"/>
            <a:ext cx="419582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 err="1"/>
              <a:t>Gateway</a:t>
            </a:r>
            <a:r>
              <a:rPr lang="cs-CZ" sz="2500" dirty="0"/>
              <a:t> logistická technologie</a:t>
            </a:r>
          </a:p>
        </p:txBody>
      </p:sp>
    </p:spTree>
    <p:extLst>
      <p:ext uri="{BB962C8B-B14F-4D97-AF65-F5344CB8AC3E}">
        <p14:creationId xmlns:p14="http://schemas.microsoft.com/office/powerpoint/2010/main" val="2403939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294</Words>
  <Application>Microsoft Office PowerPoint</Application>
  <PresentationFormat>Vlastní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9. Logistika zásobování města nákladní dopravou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2017-06-28T15:28:00Z</dcterms:modified>
</cp:coreProperties>
</file>