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319" r:id="rId5"/>
    <p:sldId id="320" r:id="rId6"/>
    <p:sldId id="321" r:id="rId7"/>
    <p:sldId id="32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7. </a:t>
            </a:r>
            <a:r>
              <a:rPr lang="cs-CZ" b="1" dirty="0"/>
              <a:t>Prognóza a modelování přepravních </a:t>
            </a:r>
            <a:r>
              <a:rPr lang="cs-CZ" b="1" dirty="0" smtClean="0"/>
              <a:t>potřeb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86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7272"/>
            <a:ext cx="10515600" cy="5529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Dopravně – inženýrské nástroje pro dopravní </a:t>
            </a:r>
            <a:r>
              <a:rPr lang="cs-CZ" sz="3200" b="1" dirty="0" smtClean="0"/>
              <a:t>modelování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Dopravní modelování nezahrnuje pouze vytvoření modelu a simulaci dopravního provozu. Existuje celá řada dopravně – inženýrské nástrojů, které lze použít k mnoha činnostem.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94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34257"/>
            <a:ext cx="10738503" cy="56427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/>
              <a:t>Souhrnně však lze tyto nástroje rozdělit do několika skupin:</a:t>
            </a:r>
          </a:p>
          <a:p>
            <a:pPr marL="0" indent="0" algn="just">
              <a:buNone/>
            </a:pPr>
            <a:endParaRPr lang="cs-CZ" dirty="0"/>
          </a:p>
          <a:p>
            <a:pPr marL="457200" lvl="1" indent="0" algn="just">
              <a:buNone/>
            </a:pPr>
            <a:r>
              <a:rPr lang="cs-CZ" sz="2800" dirty="0"/>
              <a:t>•	nástroje pro </a:t>
            </a:r>
            <a:r>
              <a:rPr lang="cs-CZ" sz="2800" b="1" dirty="0"/>
              <a:t>plánování a rozhodování </a:t>
            </a:r>
            <a:endParaRPr lang="cs-CZ" sz="2800" b="1" dirty="0" smtClean="0"/>
          </a:p>
          <a:p>
            <a:pPr marL="457200" lvl="1" indent="0" algn="just">
              <a:buNone/>
            </a:pPr>
            <a:r>
              <a:rPr lang="cs-CZ" sz="2800" dirty="0" smtClean="0"/>
              <a:t>•</a:t>
            </a:r>
            <a:r>
              <a:rPr lang="cs-CZ" sz="2800" dirty="0"/>
              <a:t>	nástroje pro </a:t>
            </a:r>
            <a:r>
              <a:rPr lang="cs-CZ" sz="2800" b="1" dirty="0"/>
              <a:t>analýzu dopravní </a:t>
            </a:r>
            <a:r>
              <a:rPr lang="cs-CZ" sz="2800" b="1" dirty="0" smtClean="0"/>
              <a:t>poptávky</a:t>
            </a:r>
            <a:r>
              <a:rPr lang="cs-CZ" sz="2800" dirty="0" smtClean="0"/>
              <a:t>, </a:t>
            </a:r>
            <a:endParaRPr lang="cs-CZ" sz="2800" dirty="0"/>
          </a:p>
          <a:p>
            <a:pPr marL="457200" lvl="1" indent="0" algn="just">
              <a:buNone/>
            </a:pPr>
            <a:r>
              <a:rPr lang="cs-CZ" sz="2800" dirty="0"/>
              <a:t>•	</a:t>
            </a:r>
            <a:r>
              <a:rPr lang="cs-CZ" sz="2800" b="1" dirty="0"/>
              <a:t>analytické výpočetní</a:t>
            </a:r>
            <a:r>
              <a:rPr lang="cs-CZ" sz="2800" dirty="0"/>
              <a:t> </a:t>
            </a:r>
            <a:r>
              <a:rPr lang="cs-CZ" sz="2800" dirty="0" smtClean="0"/>
              <a:t>nástroje,</a:t>
            </a:r>
            <a:endParaRPr lang="cs-CZ" sz="2800" dirty="0"/>
          </a:p>
          <a:p>
            <a:pPr marL="457200" lvl="1" indent="0" algn="just">
              <a:buNone/>
            </a:pPr>
            <a:r>
              <a:rPr lang="cs-CZ" sz="2800" dirty="0"/>
              <a:t>•	nástroje pro </a:t>
            </a:r>
            <a:r>
              <a:rPr lang="cs-CZ" sz="2800" b="1" dirty="0"/>
              <a:t>optimalizaci dopravních </a:t>
            </a:r>
            <a:r>
              <a:rPr lang="cs-CZ" sz="2800" b="1" dirty="0" smtClean="0"/>
              <a:t>zařízení</a:t>
            </a:r>
            <a:r>
              <a:rPr lang="cs-CZ" sz="2800" dirty="0" smtClean="0"/>
              <a:t>,</a:t>
            </a:r>
            <a:endParaRPr lang="cs-CZ" sz="2800" dirty="0"/>
          </a:p>
          <a:p>
            <a:pPr marL="457200" lvl="1" indent="0" algn="just">
              <a:buNone/>
            </a:pPr>
            <a:r>
              <a:rPr lang="cs-CZ" sz="2800" dirty="0"/>
              <a:t>•	nástroje pro</a:t>
            </a:r>
            <a:r>
              <a:rPr lang="cs-CZ" sz="2800" b="1" dirty="0"/>
              <a:t> dopravní</a:t>
            </a:r>
            <a:r>
              <a:rPr lang="cs-CZ" sz="2800" dirty="0"/>
              <a:t> </a:t>
            </a:r>
            <a:r>
              <a:rPr lang="cs-CZ" sz="2800" b="1" dirty="0" smtClean="0"/>
              <a:t>simulaci</a:t>
            </a:r>
            <a:r>
              <a:rPr lang="cs-CZ" sz="2800" dirty="0" smtClean="0"/>
              <a:t>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80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7272"/>
            <a:ext cx="10515600" cy="5529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Modelování a simulace dopravního </a:t>
            </a:r>
            <a:r>
              <a:rPr lang="cs-CZ" sz="3200" b="1" dirty="0" smtClean="0"/>
              <a:t>proudu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Dopravní modelování a simulace se využívá především v dopravním inženýrství a dopravním plánování. </a:t>
            </a:r>
            <a:r>
              <a:rPr lang="cs-CZ" b="1" dirty="0"/>
              <a:t>Cílem</a:t>
            </a:r>
            <a:r>
              <a:rPr lang="cs-CZ" dirty="0"/>
              <a:t> je vytvořit takový </a:t>
            </a:r>
            <a:r>
              <a:rPr lang="cs-CZ" u="sng" dirty="0"/>
              <a:t>model dopravy v daném území, pomocí kterého lze uplatnit při návrhu dopravní infrastruktury</a:t>
            </a:r>
            <a:r>
              <a:rPr lang="cs-CZ" dirty="0"/>
              <a:t> (geometrické a šířkové uspořádání komunikační sítě), </a:t>
            </a:r>
            <a:r>
              <a:rPr lang="cs-CZ" u="sng" dirty="0"/>
              <a:t>návrhu hromadné dopravy osob</a:t>
            </a:r>
            <a:r>
              <a:rPr lang="cs-CZ" dirty="0"/>
              <a:t> (zavedení nových linek, umístění zastávek apod.) nebo posuzování </a:t>
            </a:r>
            <a:r>
              <a:rPr lang="cs-CZ" u="sng" dirty="0"/>
              <a:t>dopadů na životní prostředí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Základem dopravních modelů je pro dané účely co nejvěrněji modelovat pohyby vozidel a jejich vzájemné ovlivňování. </a:t>
            </a:r>
            <a:r>
              <a:rPr lang="cs-CZ" b="1" dirty="0"/>
              <a:t>Hlavními kritérii </a:t>
            </a:r>
            <a:r>
              <a:rPr lang="cs-CZ" dirty="0"/>
              <a:t>jsou </a:t>
            </a:r>
            <a:r>
              <a:rPr lang="cs-CZ" u="sng" dirty="0"/>
              <a:t>rozsah modelované sítě, míra přiblížení se reálnému stavu a zobrazení detailu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47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7272"/>
            <a:ext cx="10515600" cy="5529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Dle těchto kritérií lze modely členit na</a:t>
            </a:r>
            <a:r>
              <a:rPr lang="cs-CZ" sz="3200" b="1" dirty="0" smtClean="0"/>
              <a:t>:</a:t>
            </a:r>
          </a:p>
          <a:p>
            <a:pPr marL="0" indent="0">
              <a:buNone/>
            </a:pPr>
            <a:endParaRPr lang="cs-CZ" sz="2000" b="1" dirty="0"/>
          </a:p>
          <a:p>
            <a:pPr marL="457200" lvl="1" indent="0">
              <a:buNone/>
            </a:pPr>
            <a:r>
              <a:rPr lang="cs-CZ" sz="2800" dirty="0"/>
              <a:t>•	</a:t>
            </a:r>
            <a:r>
              <a:rPr lang="cs-CZ" sz="2800" dirty="0" err="1"/>
              <a:t>makrosimulační</a:t>
            </a:r>
            <a:r>
              <a:rPr lang="cs-CZ" sz="2800" dirty="0"/>
              <a:t> modely, </a:t>
            </a:r>
          </a:p>
          <a:p>
            <a:pPr marL="457200" lvl="1" indent="0">
              <a:buNone/>
            </a:pPr>
            <a:r>
              <a:rPr lang="cs-CZ" sz="2800" dirty="0"/>
              <a:t>•	</a:t>
            </a:r>
            <a:r>
              <a:rPr lang="cs-CZ" sz="2800" dirty="0" err="1"/>
              <a:t>mesosimulační</a:t>
            </a:r>
            <a:r>
              <a:rPr lang="cs-CZ" sz="2800" dirty="0"/>
              <a:t> modely, </a:t>
            </a:r>
          </a:p>
          <a:p>
            <a:pPr marL="457200" lvl="1" indent="0">
              <a:buNone/>
            </a:pPr>
            <a:r>
              <a:rPr lang="cs-CZ" sz="2800" dirty="0"/>
              <a:t>•	</a:t>
            </a:r>
            <a:r>
              <a:rPr lang="cs-CZ" sz="2800" dirty="0" err="1"/>
              <a:t>mikrosimulační</a:t>
            </a:r>
            <a:r>
              <a:rPr lang="cs-CZ" sz="2800" dirty="0"/>
              <a:t> modely, </a:t>
            </a:r>
          </a:p>
          <a:p>
            <a:pPr marL="457200" lvl="1" indent="0">
              <a:buNone/>
            </a:pPr>
            <a:r>
              <a:rPr lang="cs-CZ" sz="2800" dirty="0"/>
              <a:t>•	</a:t>
            </a:r>
            <a:r>
              <a:rPr lang="cs-CZ" sz="2800" dirty="0" err="1"/>
              <a:t>nanosimulační</a:t>
            </a:r>
            <a:r>
              <a:rPr lang="cs-CZ" sz="2800" dirty="0"/>
              <a:t> modely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56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7272"/>
            <a:ext cx="10515600" cy="5529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/>
              <a:t>Mikroskopické simulační modely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Podstatou mikroskopické simulace (</a:t>
            </a:r>
            <a:r>
              <a:rPr lang="cs-CZ" dirty="0" err="1"/>
              <a:t>mikrosimulace</a:t>
            </a:r>
            <a:r>
              <a:rPr lang="cs-CZ" dirty="0"/>
              <a:t>) je </a:t>
            </a:r>
            <a:r>
              <a:rPr lang="cs-CZ" b="1" dirty="0"/>
              <a:t>modelování jízdy jednotlivých vozidel po dané komunikační síti, přičemž se zohledňují všechny parametry infrastruktury i dopravních prostředků, a to včetně chování řidiče</a:t>
            </a:r>
            <a:r>
              <a:rPr lang="cs-CZ" dirty="0"/>
              <a:t>. Podstata mikroskopických modelů je především v modelování pohybů každého vozidla pohybujícího se v dopravním proudu.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97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47272"/>
            <a:ext cx="10515600" cy="5529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„Car </a:t>
            </a:r>
            <a:r>
              <a:rPr lang="cs-CZ" sz="3200" b="1" dirty="0" err="1"/>
              <a:t>following</a:t>
            </a:r>
            <a:r>
              <a:rPr lang="cs-CZ" sz="3200" b="1" dirty="0"/>
              <a:t>“ model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 smtClean="0"/>
              <a:t>Nejrozšířenějším typem mikroskopických modelů je „car – </a:t>
            </a:r>
            <a:r>
              <a:rPr lang="cs-CZ" dirty="0" err="1" smtClean="0"/>
              <a:t>following</a:t>
            </a:r>
            <a:r>
              <a:rPr lang="cs-CZ" dirty="0" smtClean="0"/>
              <a:t>“ model (model sledu vozidel), který popisuje </a:t>
            </a:r>
            <a:r>
              <a:rPr lang="cs-CZ" u="sng" dirty="0" smtClean="0"/>
              <a:t>podélný pohyb a chování i-</a:t>
            </a:r>
            <a:r>
              <a:rPr lang="cs-CZ" u="sng" dirty="0" err="1" smtClean="0"/>
              <a:t>tého</a:t>
            </a:r>
            <a:r>
              <a:rPr lang="cs-CZ" u="sng" dirty="0" smtClean="0"/>
              <a:t> vozidla v dopravním proudu v závislosti na předcházejícím vozidle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Základním principem „car – </a:t>
            </a:r>
            <a:r>
              <a:rPr lang="cs-CZ" dirty="0" err="1" smtClean="0"/>
              <a:t>following</a:t>
            </a:r>
            <a:r>
              <a:rPr lang="cs-CZ" dirty="0" smtClean="0"/>
              <a:t>“ modelu je o stanovení </a:t>
            </a:r>
            <a:r>
              <a:rPr lang="cs-CZ" b="1" dirty="0" smtClean="0"/>
              <a:t>závislosti zrychlení vozidla na okolních podmínkách</a:t>
            </a:r>
            <a:r>
              <a:rPr lang="cs-CZ" dirty="0" smtClean="0"/>
              <a:t>, což v jednodušším případě znamená pouze na </a:t>
            </a:r>
            <a:r>
              <a:rPr lang="cs-CZ" b="1" dirty="0" smtClean="0"/>
              <a:t>stavu vozidla před vozidlem následovaným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41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296</Words>
  <Application>Microsoft Office PowerPoint</Application>
  <PresentationFormat>Vlastní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Technologie city logistiky: 7. Prognóza a modelování přepravních potřeb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2017-06-28T15:27:08Z</dcterms:modified>
</cp:coreProperties>
</file>