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316" r:id="rId5"/>
    <p:sldId id="317" r:id="rId6"/>
    <p:sldId id="318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1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/>
              <a:t>Technologie city logistiky: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6. </a:t>
            </a:r>
            <a:r>
              <a:rPr lang="cs-CZ" b="1" dirty="0"/>
              <a:t>Modelování provozu v dopravním úseku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09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57546"/>
            <a:ext cx="10515600" cy="551941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3500" b="1" dirty="0"/>
              <a:t>Modelování individuální automobilové dopravy je možno rozdělit do tří </a:t>
            </a:r>
            <a:r>
              <a:rPr lang="cs-CZ" sz="3500" b="1" dirty="0" smtClean="0"/>
              <a:t>fází</a:t>
            </a:r>
            <a:endParaRPr lang="cs-CZ" sz="3500" b="1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sz="2900" u="sng" dirty="0" smtClean="0"/>
              <a:t>1.Fáze</a:t>
            </a:r>
            <a:r>
              <a:rPr lang="cs-CZ" sz="2900" dirty="0" smtClean="0"/>
              <a:t> - je </a:t>
            </a:r>
            <a:r>
              <a:rPr lang="cs-CZ" sz="2900" dirty="0"/>
              <a:t>vytvořena simulovaná komunikační síť. Síť se skládá z uzlů a z úseků. Uzly představují křižovatky, zdroje a cíle dopravy a místa, kde se mění charakteristika komunikace. Úseky představují komunikace, které spojují uzly silniční sítě. </a:t>
            </a:r>
          </a:p>
          <a:p>
            <a:pPr marL="0" indent="0" algn="just">
              <a:buNone/>
            </a:pPr>
            <a:endParaRPr lang="cs-CZ" sz="2600" dirty="0"/>
          </a:p>
          <a:p>
            <a:pPr marL="0" indent="0" algn="just">
              <a:buNone/>
            </a:pPr>
            <a:r>
              <a:rPr lang="cs-CZ" sz="2900" u="sng" dirty="0" smtClean="0"/>
              <a:t>2.Fáze</a:t>
            </a:r>
            <a:r>
              <a:rPr lang="cs-CZ" sz="2900" dirty="0" smtClean="0"/>
              <a:t> – území je </a:t>
            </a:r>
            <a:r>
              <a:rPr lang="cs-CZ" sz="2900" dirty="0"/>
              <a:t>rozčleněno na oblasti, ve kterých vzniká a končí doprava. Pro takto rozčleněné oblasti je na základě dopravních průzkumů stanovena matice přepravních </a:t>
            </a:r>
            <a:r>
              <a:rPr lang="cs-CZ" sz="2900" dirty="0" smtClean="0"/>
              <a:t>vztahů.</a:t>
            </a:r>
            <a:endParaRPr lang="cs-CZ" sz="29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900" u="sng" dirty="0" smtClean="0"/>
              <a:t>3.Fáze</a:t>
            </a:r>
            <a:r>
              <a:rPr lang="cs-CZ" sz="2900" dirty="0" smtClean="0"/>
              <a:t> - na </a:t>
            </a:r>
            <a:r>
              <a:rPr lang="cs-CZ" sz="2900" dirty="0"/>
              <a:t>současnou komunikační síť </a:t>
            </a:r>
            <a:r>
              <a:rPr lang="cs-CZ" sz="2900" dirty="0" smtClean="0"/>
              <a:t>se přidělí </a:t>
            </a:r>
            <a:r>
              <a:rPr lang="cs-CZ" sz="2900" dirty="0"/>
              <a:t>jízdy podle matice přepravních vztahů. Pro každý vztah se vyhledá jedna či několik tras dle nastavených parametrů.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382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Možnosti modelu</a:t>
            </a:r>
          </a:p>
          <a:p>
            <a:pPr marL="0" indent="0">
              <a:buNone/>
            </a:pPr>
            <a:endParaRPr lang="cs-CZ" sz="2200" dirty="0"/>
          </a:p>
          <a:p>
            <a:pPr marL="457200" lvl="1" indent="0">
              <a:buNone/>
            </a:pPr>
            <a:r>
              <a:rPr lang="cs-CZ" sz="2800" dirty="0"/>
              <a:t>o	Určování dopravních intenzit na nově budovaných silnicích a určení poklesu či nárůstu dopravy na stávající silniční </a:t>
            </a:r>
            <a:r>
              <a:rPr lang="cs-CZ" sz="2800" dirty="0" smtClean="0"/>
              <a:t>síti;</a:t>
            </a:r>
            <a:endParaRPr lang="cs-CZ" sz="2800" dirty="0"/>
          </a:p>
          <a:p>
            <a:pPr marL="457200" lvl="1" indent="0">
              <a:buNone/>
            </a:pPr>
            <a:r>
              <a:rPr lang="cs-CZ" sz="2800" dirty="0"/>
              <a:t>o	Posuzování etapizace </a:t>
            </a:r>
            <a:r>
              <a:rPr lang="cs-CZ" sz="2800" dirty="0" smtClean="0"/>
              <a:t>výstavby;</a:t>
            </a:r>
            <a:endParaRPr lang="cs-CZ" sz="2800" dirty="0"/>
          </a:p>
          <a:p>
            <a:pPr marL="457200" lvl="1" indent="0">
              <a:buNone/>
            </a:pPr>
            <a:r>
              <a:rPr lang="cs-CZ" sz="2800" dirty="0"/>
              <a:t>o	Simulace výluk úseků </a:t>
            </a:r>
            <a:r>
              <a:rPr lang="cs-CZ" sz="2800" dirty="0" smtClean="0"/>
              <a:t>silnic;</a:t>
            </a:r>
            <a:endParaRPr lang="cs-CZ" sz="2800" dirty="0"/>
          </a:p>
          <a:p>
            <a:pPr marL="457200" lvl="1" indent="0">
              <a:buNone/>
            </a:pPr>
            <a:r>
              <a:rPr lang="cs-CZ" sz="2800" dirty="0"/>
              <a:t>o	Posouzení vlivu organizace dopravy - </a:t>
            </a:r>
            <a:r>
              <a:rPr lang="cs-CZ" sz="2800" dirty="0" err="1"/>
              <a:t>Zjednosměrnění</a:t>
            </a:r>
            <a:r>
              <a:rPr lang="cs-CZ" sz="2800" dirty="0"/>
              <a:t> a uzavření úseků, Zakázaná odbočení některých směrů na křižovatkách, </a:t>
            </a:r>
            <a:r>
              <a:rPr lang="cs-CZ" sz="2800" dirty="0" smtClean="0"/>
              <a:t>apod.;</a:t>
            </a:r>
            <a:endParaRPr lang="cs-CZ" sz="2800" dirty="0"/>
          </a:p>
          <a:p>
            <a:pPr marL="457200" lvl="1" indent="0">
              <a:buNone/>
            </a:pPr>
            <a:r>
              <a:rPr lang="cs-CZ" sz="2800" dirty="0"/>
              <a:t>o	Určení tranzitní, cílové a výchozí dopravy k libovolnému </a:t>
            </a:r>
            <a:r>
              <a:rPr lang="cs-CZ" sz="2800" dirty="0" smtClean="0"/>
              <a:t>území; </a:t>
            </a:r>
            <a:endParaRPr lang="cs-CZ" sz="2800" dirty="0"/>
          </a:p>
          <a:p>
            <a:pPr marL="457200" lvl="1" indent="0">
              <a:buNone/>
            </a:pPr>
            <a:r>
              <a:rPr lang="cs-CZ" sz="2800" dirty="0"/>
              <a:t>o	Určení celkových dopravních </a:t>
            </a:r>
            <a:r>
              <a:rPr lang="cs-CZ" sz="2800" dirty="0" smtClean="0"/>
              <a:t>charakteristik.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512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21933"/>
            <a:ext cx="10738503" cy="53550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Základní pojmy: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u="sng" dirty="0"/>
              <a:t>Jízdní pruh</a:t>
            </a:r>
            <a:r>
              <a:rPr lang="cs-CZ" dirty="0"/>
              <a:t> – základní část jízdního pásu určená pro jeden jízdní proud silničních vozidel nebo hlavní dopravní pruh jednopruhové pozemní komunikace.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u="sng" dirty="0"/>
              <a:t>Dopravní pruh</a:t>
            </a:r>
            <a:r>
              <a:rPr lang="cs-CZ" dirty="0"/>
              <a:t> – zpevněná část koruny pozemní komunikace určená pro jeden dopravní proud silničních vozidel nebo chodců.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u="sng" dirty="0"/>
              <a:t>Dopravní proud</a:t>
            </a:r>
            <a:r>
              <a:rPr lang="cs-CZ" dirty="0"/>
              <a:t> – sled všech vozidel (nebo chodců) pohybujících se na pruhu buď za sebou, nebo v pruzích vedle sebe v jednom směru. Může se skládat z více jízdních nebo chodeckých proudů.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893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21933"/>
            <a:ext cx="10738503" cy="53550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u="sng" dirty="0"/>
              <a:t>Intenzita dopravního proudu</a:t>
            </a:r>
            <a:r>
              <a:rPr lang="cs-CZ" dirty="0"/>
              <a:t> – počet silničních vozidel nebo chodců, kteří projdou určitým profilem pozemní komunikace nebo jeho částí za zvolené časové období v jednom dopravním směru.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u="sng" dirty="0"/>
              <a:t>Intenzita špičkové hodiny</a:t>
            </a:r>
            <a:r>
              <a:rPr lang="cs-CZ" dirty="0"/>
              <a:t> – maximální intenzita (vozidel, pěších, cyklistů), která projde pozorovaným profilem komunikace za hodinu.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u="sng" dirty="0"/>
              <a:t>Skladba dopravního proudu</a:t>
            </a:r>
            <a:r>
              <a:rPr lang="cs-CZ" dirty="0"/>
              <a:t> - vyjadřuje podíl jednotlivých typů vozidel z jejich celkového součtu v určeném čase a úseku pozorované komunikace.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942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21933"/>
            <a:ext cx="10738503" cy="53550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Hustota dopravního proudu</a:t>
            </a:r>
            <a:r>
              <a:rPr lang="cs-CZ" dirty="0"/>
              <a:t> – je počet vozidel (chodců) na určitém úseku komunikace v daném čase.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/>
              <a:t>Rychlost dopravního proudu</a:t>
            </a:r>
            <a:r>
              <a:rPr lang="cs-CZ" dirty="0"/>
              <a:t> – střední hodnota rychlosti vozidel (chodců) ve vybraném profilu (okamžitá rychlost).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/>
              <a:t>Jednotkové vozidlo</a:t>
            </a:r>
            <a:r>
              <a:rPr lang="cs-CZ" dirty="0"/>
              <a:t> – teoretické vozidlo vyjadřující přepočet všech vozidel na jeho hodnotu. Je vyjádřeno charakteristickými (zejména jízdními) vlastnosti osobního vozidla.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828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348</Words>
  <Application>Microsoft Office PowerPoint</Application>
  <PresentationFormat>Vlastní</PresentationFormat>
  <Paragraphs>46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Office</vt:lpstr>
      <vt:lpstr>Technologie city logistiky: 6. Modelování provozu v dopravním úseku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65</cp:revision>
  <dcterms:created xsi:type="dcterms:W3CDTF">2017-05-10T10:51:34Z</dcterms:created>
  <dcterms:modified xsi:type="dcterms:W3CDTF">2017-06-28T15:26:43Z</dcterms:modified>
</cp:coreProperties>
</file>