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314" r:id="rId5"/>
    <p:sldId id="315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5</a:t>
            </a:r>
            <a:r>
              <a:rPr lang="cs-CZ" b="1" dirty="0" smtClean="0"/>
              <a:t>. </a:t>
            </a:r>
            <a:r>
              <a:rPr lang="cs-CZ" b="1" dirty="0"/>
              <a:t>Vymezení dopravní obslužnosti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70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29465"/>
            <a:ext cx="10515600" cy="54474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Vliv dopravy na rozvoj osídlení a měst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V závislosti na novém fenoménu šedesátých let, kdy je pozastaven růst měst ve smyslu územního rozšiřování a navíc se objevují tendence dekoncentrace, uvádějí geografové sídel (např. </a:t>
            </a:r>
            <a:r>
              <a:rPr lang="cs-CZ" dirty="0" err="1"/>
              <a:t>Berg</a:t>
            </a:r>
            <a:r>
              <a:rPr lang="cs-CZ" dirty="0"/>
              <a:t>, </a:t>
            </a:r>
            <a:r>
              <a:rPr lang="cs-CZ" dirty="0" err="1"/>
              <a:t>Drewett</a:t>
            </a:r>
            <a:r>
              <a:rPr lang="cs-CZ" dirty="0"/>
              <a:t>, </a:t>
            </a:r>
            <a:r>
              <a:rPr lang="cs-CZ" dirty="0" err="1"/>
              <a:t>Klaassen</a:t>
            </a:r>
            <a:r>
              <a:rPr lang="cs-CZ" dirty="0"/>
              <a:t>, Rosi, </a:t>
            </a:r>
            <a:r>
              <a:rPr lang="cs-CZ" dirty="0" err="1"/>
              <a:t>Vijveberg</a:t>
            </a:r>
            <a:r>
              <a:rPr lang="cs-CZ" dirty="0"/>
              <a:t>, 1982, </a:t>
            </a:r>
            <a:r>
              <a:rPr lang="cs-CZ" dirty="0" err="1"/>
              <a:t>Cheshire</a:t>
            </a:r>
            <a:r>
              <a:rPr lang="cs-CZ" dirty="0"/>
              <a:t> a </a:t>
            </a:r>
            <a:r>
              <a:rPr lang="cs-CZ" dirty="0" err="1"/>
              <a:t>Hay</a:t>
            </a:r>
            <a:r>
              <a:rPr lang="cs-CZ" dirty="0"/>
              <a:t> 1989, M. </a:t>
            </a:r>
            <a:r>
              <a:rPr lang="cs-CZ" dirty="0" err="1"/>
              <a:t>Tosics</a:t>
            </a:r>
            <a:r>
              <a:rPr lang="cs-CZ" dirty="0"/>
              <a:t> 1989) „všeobecnou teorii moderního urbánního rozvoje“.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Tato </a:t>
            </a:r>
            <a:r>
              <a:rPr lang="cs-CZ" dirty="0"/>
              <a:t>teorie vychází z předpokladu, že rozvoj měst se uskutečňuje v jednotlivých po sobě následujících fázích urbánního rozvoje: </a:t>
            </a:r>
            <a:r>
              <a:rPr lang="cs-CZ" b="1" dirty="0"/>
              <a:t>urbanizace, </a:t>
            </a:r>
            <a:r>
              <a:rPr lang="cs-CZ" b="1" dirty="0" err="1"/>
              <a:t>suburbanizace</a:t>
            </a:r>
            <a:r>
              <a:rPr lang="cs-CZ" b="1" dirty="0"/>
              <a:t>, </a:t>
            </a:r>
            <a:r>
              <a:rPr lang="cs-CZ" b="1" dirty="0" err="1"/>
              <a:t>desurbanizace</a:t>
            </a:r>
            <a:r>
              <a:rPr lang="cs-CZ" b="1" dirty="0"/>
              <a:t> a </a:t>
            </a:r>
            <a:r>
              <a:rPr lang="cs-CZ" b="1" dirty="0" err="1"/>
              <a:t>reurbanizace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93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Dopravní </a:t>
            </a:r>
            <a:r>
              <a:rPr lang="cs-CZ" sz="3200" b="1" dirty="0" smtClean="0"/>
              <a:t>obslužnost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Podle </a:t>
            </a:r>
            <a:r>
              <a:rPr lang="cs-CZ" u="sng" dirty="0"/>
              <a:t>zákona č. 194/2010 Sb. o veřejných službách v přepravě cestujících</a:t>
            </a:r>
            <a:r>
              <a:rPr lang="cs-CZ" dirty="0"/>
              <a:t> a o změně dalších zákonů se dopravní obslužností rozumí </a:t>
            </a:r>
            <a:r>
              <a:rPr lang="cs-CZ" b="1" dirty="0" smtClean="0"/>
              <a:t>zabezpečení dopravy po všechny dny v týdnu především do škol a školských za řízení, k orgánům veřejné moci, do zaměstnání, do zdravotnických zařízení poskytujících základní zdravotní péči a k uspokojení kulturních, rekreačních a společenských potřeb, včetně dopravy zpět</a:t>
            </a:r>
            <a:r>
              <a:rPr lang="cs-CZ" dirty="0" smtClean="0"/>
              <a:t>, </a:t>
            </a:r>
            <a:r>
              <a:rPr lang="cs-CZ" dirty="0"/>
              <a:t>přispívající k trvale udržitelnému rozvoji územního obvodu.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58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39739"/>
            <a:ext cx="10738503" cy="54372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Ve většině měst a jejich spádových oblastech jsou součástmi dopravního systému City </a:t>
            </a:r>
            <a:r>
              <a:rPr lang="cs-CZ" b="1" dirty="0" err="1"/>
              <a:t>Logistics</a:t>
            </a:r>
            <a:r>
              <a:rPr lang="cs-CZ" b="1" dirty="0"/>
              <a:t> čtyři základní druhy osobní dopravy</a:t>
            </a:r>
            <a:r>
              <a:rPr lang="cs-CZ" b="1" dirty="0" smtClean="0"/>
              <a:t>: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457200" lvl="1" indent="0" algn="just">
              <a:buNone/>
            </a:pPr>
            <a:r>
              <a:rPr lang="cs-CZ" sz="2800" dirty="0"/>
              <a:t>•	Městská hromadná doprava;</a:t>
            </a:r>
          </a:p>
          <a:p>
            <a:pPr marL="457200" lvl="1" indent="0" algn="just">
              <a:buNone/>
            </a:pPr>
            <a:r>
              <a:rPr lang="cs-CZ" sz="2800" dirty="0"/>
              <a:t>•	Linková pravidelná autobusová doprava;</a:t>
            </a:r>
          </a:p>
          <a:p>
            <a:pPr marL="457200" lvl="1" indent="0" algn="just">
              <a:buNone/>
            </a:pPr>
            <a:r>
              <a:rPr lang="cs-CZ" sz="2800" dirty="0"/>
              <a:t>•	Individuální automobilová doprava;</a:t>
            </a:r>
          </a:p>
          <a:p>
            <a:pPr marL="457200" lvl="1" indent="0" algn="just">
              <a:buNone/>
            </a:pPr>
            <a:r>
              <a:rPr lang="cs-CZ" sz="2800" dirty="0"/>
              <a:t>•	Železniční osobní doprava.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3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39739"/>
            <a:ext cx="10738503" cy="54372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Integrovaný dopravní systém (IDS) </a:t>
            </a:r>
            <a:r>
              <a:rPr lang="cs-CZ" dirty="0"/>
              <a:t>je systém dopravní obsluhy určitého uceleného </a:t>
            </a:r>
            <a:r>
              <a:rPr lang="cs-CZ" u="sng" dirty="0"/>
              <a:t>území veřejnou dopravou</a:t>
            </a:r>
            <a:r>
              <a:rPr lang="cs-CZ" dirty="0"/>
              <a:t> zahrnující </a:t>
            </a:r>
            <a:r>
              <a:rPr lang="cs-CZ" u="sng" dirty="0"/>
              <a:t>více druhů dopravy</a:t>
            </a:r>
            <a:r>
              <a:rPr lang="cs-CZ" dirty="0"/>
              <a:t> nebo </a:t>
            </a:r>
            <a:r>
              <a:rPr lang="cs-CZ" u="sng" dirty="0"/>
              <a:t>linky více dopravců</a:t>
            </a:r>
            <a:r>
              <a:rPr lang="cs-CZ" dirty="0"/>
              <a:t>, jestliže jsou cestující v rámci tohoto systému přepravováni podle </a:t>
            </a:r>
            <a:r>
              <a:rPr lang="cs-CZ" u="sng" dirty="0"/>
              <a:t>jednotných přepravních a tarifních podmínek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dirty="0"/>
              <a:t>Doprava bývá v rámci IDS zajišťována různými dopravními prostředky. Integrace může zahrnovat i návaznosti na cyklistickou nebo automobilovou dopravou formou </a:t>
            </a:r>
            <a:r>
              <a:rPr lang="cs-CZ" b="1" dirty="0"/>
              <a:t>P+R, B+R nebo K+R</a:t>
            </a:r>
            <a:r>
              <a:rPr lang="cs-CZ" dirty="0"/>
              <a:t>. Na dopravě v rámci IDS se mohou účastnit různí dopravci, přičemž </a:t>
            </a:r>
            <a:r>
              <a:rPr lang="cs-CZ" u="sng" dirty="0"/>
              <a:t>jízdní řády</a:t>
            </a:r>
            <a:r>
              <a:rPr lang="cs-CZ" dirty="0"/>
              <a:t> jednotlivých linek v rámci IDS by měly být </a:t>
            </a:r>
            <a:r>
              <a:rPr lang="cs-CZ" u="sng" dirty="0"/>
              <a:t>optimalizovány</a:t>
            </a:r>
            <a:r>
              <a:rPr lang="cs-CZ" dirty="0"/>
              <a:t>, a to bez ohledu na to, který dopravce dotyčnou linku provozuje. Cestující v integrované dopravě používají jednotné jízdenky, které lze použít v celém systému bez ohledu na dopravce a použitý dopravní prostředek.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18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341</Words>
  <Application>Microsoft Office PowerPoint</Application>
  <PresentationFormat>Vlastní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Technologie city logistiky: 5. Vymezení dopravní obslužnosti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2017-06-28T15:26:16Z</dcterms:modified>
</cp:coreProperties>
</file>