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308" r:id="rId4"/>
    <p:sldId id="309" r:id="rId5"/>
    <p:sldId id="310" r:id="rId6"/>
    <p:sldId id="311" r:id="rId7"/>
    <p:sldId id="312" r:id="rId8"/>
    <p:sldId id="31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-12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/>
              <a:t>Technologie city logistiky: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4. </a:t>
            </a:r>
            <a:r>
              <a:rPr lang="cs-CZ" b="1" dirty="0"/>
              <a:t>Systémové pojetí městské dopravy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831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21933"/>
            <a:ext cx="10515600" cy="53550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/>
              <a:t>V dopravním systému měst se nejvíce zohledňují tyto parametry:</a:t>
            </a:r>
          </a:p>
          <a:p>
            <a:pPr marL="0" indent="0" algn="just">
              <a:buNone/>
            </a:pPr>
            <a:endParaRPr lang="cs-CZ" sz="2000" dirty="0"/>
          </a:p>
          <a:p>
            <a:pPr lvl="1" algn="just"/>
            <a:r>
              <a:rPr lang="cs-CZ" sz="2800" dirty="0" smtClean="0"/>
              <a:t>kapacita </a:t>
            </a:r>
            <a:r>
              <a:rPr lang="cs-CZ" sz="2800" dirty="0"/>
              <a:t>dopravní cesty vyjádřená počtem aut, která se na této dopravní cestě nacházejí v klidu nebo pomalé jízdě, např. při dopravních </a:t>
            </a:r>
            <a:r>
              <a:rPr lang="cs-CZ" sz="2800" dirty="0" smtClean="0"/>
              <a:t>kongescích;</a:t>
            </a:r>
          </a:p>
          <a:p>
            <a:pPr lvl="1" algn="just"/>
            <a:r>
              <a:rPr lang="cs-CZ" sz="2800" dirty="0" smtClean="0"/>
              <a:t>intenzita </a:t>
            </a:r>
            <a:r>
              <a:rPr lang="cs-CZ" sz="2800" dirty="0"/>
              <a:t>vozidel při průjezdu od jedné křižovatky ke druhé;</a:t>
            </a:r>
          </a:p>
          <a:p>
            <a:pPr lvl="1" algn="just"/>
            <a:r>
              <a:rPr lang="cs-CZ" sz="2800" dirty="0" smtClean="0"/>
              <a:t>rychlost </a:t>
            </a:r>
            <a:r>
              <a:rPr lang="cs-CZ" sz="2800" dirty="0"/>
              <a:t>pohybu vozidel mezi křižovatkami;</a:t>
            </a:r>
          </a:p>
          <a:p>
            <a:pPr lvl="1" algn="just"/>
            <a:r>
              <a:rPr lang="cs-CZ" sz="2800" dirty="0" smtClean="0"/>
              <a:t>parametry </a:t>
            </a:r>
            <a:r>
              <a:rPr lang="cs-CZ" sz="2800" dirty="0"/>
              <a:t>ulic (šířka, oblouky, zúžení, přechody pro chodce aj.;</a:t>
            </a:r>
          </a:p>
          <a:p>
            <a:pPr lvl="1" algn="just"/>
            <a:r>
              <a:rPr lang="cs-CZ" sz="2800" dirty="0" smtClean="0"/>
              <a:t>kapacita </a:t>
            </a:r>
            <a:r>
              <a:rPr lang="cs-CZ" sz="2800" dirty="0"/>
              <a:t>parkovacích míst, a to podél ulic, ale i v hromadných garážích.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465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21933"/>
            <a:ext cx="10515600" cy="53550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 smtClean="0"/>
              <a:t>Parkoviště</a:t>
            </a:r>
          </a:p>
          <a:p>
            <a:pPr marL="0" indent="0" algn="just">
              <a:buNone/>
            </a:pPr>
            <a:endParaRPr lang="cs-CZ" sz="2000" b="1" dirty="0"/>
          </a:p>
          <a:p>
            <a:pPr marL="0" indent="0" algn="just">
              <a:buNone/>
            </a:pPr>
            <a:r>
              <a:rPr lang="cs-CZ" dirty="0"/>
              <a:t>Parkoviště jsou z hlediska </a:t>
            </a:r>
            <a:r>
              <a:rPr lang="cs-CZ" u="sng" dirty="0"/>
              <a:t>teorie systémů typickým integračním prvkem</a:t>
            </a:r>
            <a:r>
              <a:rPr lang="cs-CZ" dirty="0"/>
              <a:t>. Vstupními veličinami jsou </a:t>
            </a:r>
            <a:r>
              <a:rPr lang="cs-CZ" b="1" dirty="0"/>
              <a:t>přijíždějící a odjíždějící vozidla</a:t>
            </a:r>
            <a:r>
              <a:rPr lang="cs-CZ" dirty="0"/>
              <a:t>, výstupní veličinou je </a:t>
            </a:r>
            <a:r>
              <a:rPr lang="cs-CZ" b="1" dirty="0"/>
              <a:t>zásoba aut na parkovišti</a:t>
            </a:r>
            <a:r>
              <a:rPr lang="cs-CZ" dirty="0"/>
              <a:t>. Parkoviště lze </a:t>
            </a:r>
            <a:r>
              <a:rPr lang="cs-CZ" u="sng" dirty="0"/>
              <a:t>podle účelu</a:t>
            </a:r>
            <a:r>
              <a:rPr lang="cs-CZ" dirty="0"/>
              <a:t> rozdělit na několik druhů</a:t>
            </a:r>
            <a:r>
              <a:rPr lang="cs-CZ" dirty="0" smtClean="0"/>
              <a:t>:</a:t>
            </a:r>
          </a:p>
          <a:p>
            <a:pPr marL="0" indent="0" algn="just">
              <a:buNone/>
            </a:pPr>
            <a:endParaRPr lang="cs-CZ" sz="2000" dirty="0"/>
          </a:p>
          <a:p>
            <a:pPr lvl="1" algn="just"/>
            <a:r>
              <a:rPr lang="cs-CZ" sz="2800" dirty="0" smtClean="0"/>
              <a:t>parkoviště </a:t>
            </a:r>
            <a:r>
              <a:rPr lang="cs-CZ" sz="2800" dirty="0"/>
              <a:t>v obytných čtvrtích </a:t>
            </a:r>
          </a:p>
          <a:p>
            <a:pPr lvl="1" algn="just"/>
            <a:r>
              <a:rPr lang="cs-CZ" sz="2800" dirty="0" smtClean="0"/>
              <a:t>firemní </a:t>
            </a:r>
            <a:r>
              <a:rPr lang="cs-CZ" sz="2800" dirty="0"/>
              <a:t>parkoviště pro zaměstnance a klienty </a:t>
            </a:r>
          </a:p>
          <a:p>
            <a:pPr lvl="1" algn="just"/>
            <a:r>
              <a:rPr lang="cs-CZ" sz="2800" dirty="0" smtClean="0"/>
              <a:t>parkoviště </a:t>
            </a:r>
            <a:r>
              <a:rPr lang="cs-CZ" sz="2800" dirty="0"/>
              <a:t>před veřejnými budovami </a:t>
            </a:r>
          </a:p>
          <a:p>
            <a:pPr lvl="1" algn="just"/>
            <a:r>
              <a:rPr lang="cs-CZ" sz="2800" dirty="0" smtClean="0"/>
              <a:t>záchytná </a:t>
            </a:r>
            <a:r>
              <a:rPr lang="cs-CZ" sz="2800" dirty="0"/>
              <a:t>parkoviště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040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21933"/>
            <a:ext cx="10515600" cy="53550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•	</a:t>
            </a:r>
            <a:r>
              <a:rPr lang="cs-CZ" b="1" dirty="0"/>
              <a:t>parkování</a:t>
            </a:r>
            <a:r>
              <a:rPr lang="cs-CZ" dirty="0"/>
              <a:t> - umístění vozidla v klidovém stavu mimo jízdní pruhy komunikace po dobu, kdy se vozidlo nepoužívá</a:t>
            </a:r>
          </a:p>
          <a:p>
            <a:pPr marL="457200" lvl="1" indent="0" algn="just">
              <a:buNone/>
            </a:pPr>
            <a:r>
              <a:rPr lang="cs-CZ" dirty="0"/>
              <a:t>- krátkodobé parkování 	t ≤ 2 hod</a:t>
            </a:r>
          </a:p>
          <a:p>
            <a:pPr marL="457200" lvl="1" indent="0" algn="just">
              <a:buNone/>
            </a:pPr>
            <a:r>
              <a:rPr lang="cs-CZ" dirty="0"/>
              <a:t>- dlouhodobé parkování	t &gt; 2 hod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dirty="0"/>
              <a:t>•	</a:t>
            </a:r>
            <a:r>
              <a:rPr lang="cs-CZ" b="1" dirty="0"/>
              <a:t>odstavování</a:t>
            </a:r>
            <a:r>
              <a:rPr lang="cs-CZ" dirty="0"/>
              <a:t> - umístění vozidla v klidovém stavu mimo jízdní pruhy komunikace v místě bydliště / v místě sídla provozovatele vozidla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dirty="0"/>
              <a:t>•	</a:t>
            </a:r>
            <a:r>
              <a:rPr lang="cs-CZ" b="1" dirty="0"/>
              <a:t>stání</a:t>
            </a:r>
            <a:r>
              <a:rPr lang="cs-CZ" dirty="0"/>
              <a:t> - plocha potřebná k odstavování (odstavné stání) nebo parkování vozidla (parkovací stání) včetně nezbytných postranních vzdáleností. Podél ulic mohou být stání pro vozidla podélná, šikmá nebo kolmá.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459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21933"/>
            <a:ext cx="10515600" cy="53550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 smtClean="0"/>
              <a:t>Křižovatky</a:t>
            </a:r>
          </a:p>
          <a:p>
            <a:pPr marL="0" indent="0" algn="just">
              <a:buNone/>
            </a:pPr>
            <a:endParaRPr lang="cs-CZ" sz="2000" b="1" dirty="0"/>
          </a:p>
          <a:p>
            <a:pPr marL="0" indent="0" algn="just">
              <a:buNone/>
            </a:pPr>
            <a:r>
              <a:rPr lang="cs-CZ" dirty="0"/>
              <a:t>Křižovatky jsou důležitým prvkem dopravního systému města. Z hlediska </a:t>
            </a:r>
            <a:r>
              <a:rPr lang="cs-CZ" u="sng" dirty="0"/>
              <a:t>teorie grafů se křižovatky stávají dopravními uzly</a:t>
            </a:r>
            <a:r>
              <a:rPr lang="cs-CZ" dirty="0"/>
              <a:t> v rámci dopravního systému města, ve kterých se </a:t>
            </a:r>
            <a:r>
              <a:rPr lang="cs-CZ" u="sng" dirty="0"/>
              <a:t>stýkají jednotlivé pozemní komunikace</a:t>
            </a:r>
            <a:r>
              <a:rPr lang="cs-CZ" dirty="0"/>
              <a:t>. Mají svojí kapacitu, vstupní a výstupní hrany a </a:t>
            </a:r>
            <a:r>
              <a:rPr lang="cs-CZ" b="1" dirty="0" smtClean="0"/>
              <a:t>specifické vlastnosti</a:t>
            </a:r>
            <a:r>
              <a:rPr lang="cs-CZ" dirty="0" smtClean="0"/>
              <a:t>. </a:t>
            </a:r>
            <a:r>
              <a:rPr lang="cs-CZ" dirty="0"/>
              <a:t>Křižovatky mohou mít různý tvar a různé provedení. </a:t>
            </a:r>
            <a:endParaRPr lang="cs-CZ" dirty="0" smtClean="0"/>
          </a:p>
          <a:p>
            <a:pPr marL="0" indent="0" algn="just">
              <a:buNone/>
            </a:pPr>
            <a:r>
              <a:rPr lang="cs-CZ" u="sng" dirty="0" smtClean="0"/>
              <a:t>Nejčastější jsou</a:t>
            </a:r>
            <a:r>
              <a:rPr lang="cs-CZ" dirty="0" smtClean="0"/>
              <a:t>:</a:t>
            </a:r>
          </a:p>
          <a:p>
            <a:pPr lvl="1" algn="just"/>
            <a:r>
              <a:rPr lang="cs-CZ" sz="2800" dirty="0" smtClean="0"/>
              <a:t>křižovatky </a:t>
            </a:r>
            <a:r>
              <a:rPr lang="cs-CZ" sz="2800" dirty="0"/>
              <a:t>s vedlejší silnicí, </a:t>
            </a:r>
            <a:endParaRPr lang="cs-CZ" sz="2800" dirty="0" smtClean="0"/>
          </a:p>
          <a:p>
            <a:pPr lvl="1" algn="just"/>
            <a:r>
              <a:rPr lang="cs-CZ" sz="2800" dirty="0" smtClean="0"/>
              <a:t>okružní křižovatky,</a:t>
            </a:r>
          </a:p>
          <a:p>
            <a:pPr lvl="1" algn="just"/>
            <a:r>
              <a:rPr lang="cs-CZ" sz="2800" dirty="0" smtClean="0"/>
              <a:t>křižovatky </a:t>
            </a:r>
            <a:r>
              <a:rPr lang="cs-CZ" sz="2800" dirty="0"/>
              <a:t>řízené semafory.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475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21933"/>
            <a:ext cx="10515600" cy="53550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 smtClean="0"/>
              <a:t>Ulice</a:t>
            </a:r>
          </a:p>
          <a:p>
            <a:pPr marL="0" indent="0" algn="just">
              <a:buNone/>
            </a:pPr>
            <a:endParaRPr lang="cs-CZ" sz="2000" b="1" dirty="0"/>
          </a:p>
          <a:p>
            <a:pPr marL="0" indent="0" algn="just">
              <a:buNone/>
            </a:pPr>
            <a:r>
              <a:rPr lang="cs-CZ" dirty="0"/>
              <a:t>Ulice se skládá z jednoho nebo více </a:t>
            </a:r>
            <a:r>
              <a:rPr lang="cs-CZ" u="sng" dirty="0"/>
              <a:t>průjezdných pruhů a příslušného počtu parkovacích míst</a:t>
            </a:r>
            <a:r>
              <a:rPr lang="cs-CZ" dirty="0"/>
              <a:t> (může nabývat hodnoty 0). V dopravním systému plní </a:t>
            </a:r>
            <a:r>
              <a:rPr lang="cs-CZ" b="1" dirty="0"/>
              <a:t>funkci zásobníku</a:t>
            </a:r>
            <a:r>
              <a:rPr lang="cs-CZ" dirty="0"/>
              <a:t>, kterým „protéká“ určité množství vozidel, přičemž se v něm udržuje určitá zásoba vozidel (vozidla v klidu). Provoz ovlivňuje šířka pruhu, především v situacích, kdy jsou na obou okrajích zaparkovaná vozidla. Mají svoji </a:t>
            </a:r>
            <a:r>
              <a:rPr lang="cs-CZ" u="sng" dirty="0"/>
              <a:t>průchodnost</a:t>
            </a:r>
            <a:r>
              <a:rPr lang="cs-CZ" dirty="0"/>
              <a:t> (tranzitní schopnost) a také jejich </a:t>
            </a:r>
            <a:r>
              <a:rPr lang="cs-CZ" u="sng" dirty="0"/>
              <a:t>kapacitu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076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21933"/>
            <a:ext cx="10515600" cy="53550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/>
              <a:t>Řízení </a:t>
            </a:r>
            <a:r>
              <a:rPr lang="cs-CZ" sz="3200" b="1" dirty="0" smtClean="0"/>
              <a:t>provozu</a:t>
            </a:r>
          </a:p>
          <a:p>
            <a:pPr marL="0" indent="0" algn="just">
              <a:buNone/>
            </a:pPr>
            <a:endParaRPr lang="cs-CZ" sz="2000" b="1" dirty="0"/>
          </a:p>
          <a:p>
            <a:pPr marL="0" indent="0" algn="just">
              <a:buNone/>
            </a:pPr>
            <a:r>
              <a:rPr lang="cs-CZ" dirty="0"/>
              <a:t>Řízení městské dopravy lze dělit podle časového působení (časové dekompozice) na </a:t>
            </a:r>
            <a:r>
              <a:rPr lang="cs-CZ" u="sng" dirty="0"/>
              <a:t>řízení v reálném čase, řízení operativní, řízení taktické a řízení strategické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492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06175"/>
            <a:ext cx="10515600" cy="557078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b="1" dirty="0"/>
              <a:t>Řízení v reálném čase </a:t>
            </a:r>
            <a:r>
              <a:rPr lang="cs-CZ" dirty="0"/>
              <a:t>představuje okamžité řízení provozu, např. semaforem na křižovatce, světelnou signalizací kapacity parkoviště nebo manuálně jednosměrného provozu objížďky.</a:t>
            </a:r>
          </a:p>
          <a:p>
            <a:pPr marL="0" indent="0" algn="just">
              <a:buNone/>
            </a:pPr>
            <a:endParaRPr lang="cs-CZ" sz="2200" dirty="0"/>
          </a:p>
          <a:p>
            <a:pPr marL="0" indent="0" algn="just">
              <a:buNone/>
            </a:pPr>
            <a:r>
              <a:rPr lang="cs-CZ" b="1" dirty="0"/>
              <a:t>Řízení operativní </a:t>
            </a:r>
            <a:r>
              <a:rPr lang="cs-CZ" dirty="0"/>
              <a:t>znamená předem plánovaný režim dopravy, např. denní přeměnu směru jízdních pruhů, změnu intervalů (signálních dob) na semaforech v odpoledních špičkách, </a:t>
            </a:r>
            <a:r>
              <a:rPr lang="cs-CZ" dirty="0" smtClean="0"/>
              <a:t>apod.</a:t>
            </a:r>
            <a:endParaRPr lang="cs-CZ" dirty="0"/>
          </a:p>
          <a:p>
            <a:pPr marL="0" indent="0" algn="just">
              <a:buNone/>
            </a:pPr>
            <a:endParaRPr lang="cs-CZ" sz="2200" dirty="0"/>
          </a:p>
          <a:p>
            <a:pPr marL="0" indent="0" algn="just">
              <a:buNone/>
            </a:pPr>
            <a:r>
              <a:rPr lang="cs-CZ" b="1" dirty="0"/>
              <a:t>Řízení taktické </a:t>
            </a:r>
            <a:r>
              <a:rPr lang="cs-CZ" dirty="0"/>
              <a:t>představuje reorganizaci dopravního systému ve střednědobém horizontu, např. sezónní uzavírku ulic z důvodu </a:t>
            </a:r>
            <a:r>
              <a:rPr lang="cs-CZ" dirty="0" smtClean="0"/>
              <a:t>údržby, apod.</a:t>
            </a:r>
            <a:endParaRPr lang="cs-CZ" dirty="0"/>
          </a:p>
          <a:p>
            <a:pPr marL="0" indent="0" algn="just">
              <a:buNone/>
            </a:pPr>
            <a:endParaRPr lang="cs-CZ" sz="2200" dirty="0"/>
          </a:p>
          <a:p>
            <a:pPr marL="0" indent="0" algn="just">
              <a:buNone/>
            </a:pPr>
            <a:r>
              <a:rPr lang="cs-CZ" b="1" dirty="0"/>
              <a:t>Strategické řízení </a:t>
            </a:r>
            <a:r>
              <a:rPr lang="cs-CZ" dirty="0"/>
              <a:t>zahrnuje zásadní reorganizaci řízení dopravy na základě systémového řešení s využitím informačních systémů a s využitím modelování a </a:t>
            </a:r>
            <a:r>
              <a:rPr lang="cs-CZ" dirty="0" smtClean="0"/>
              <a:t>simulací.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584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432</Words>
  <Application>Microsoft Office PowerPoint</Application>
  <PresentationFormat>Vlastní</PresentationFormat>
  <Paragraphs>44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Technologie city logistiky: 4. Systémové pojetí městské dopravy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Stopka Ondrej</cp:lastModifiedBy>
  <cp:revision>65</cp:revision>
  <dcterms:created xsi:type="dcterms:W3CDTF">2017-05-10T10:51:34Z</dcterms:created>
  <dcterms:modified xsi:type="dcterms:W3CDTF">2017-06-28T15:25:47Z</dcterms:modified>
</cp:coreProperties>
</file>