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303" r:id="rId5"/>
    <p:sldId id="304" r:id="rId6"/>
    <p:sldId id="305" r:id="rId7"/>
    <p:sldId id="306" r:id="rId8"/>
    <p:sldId id="30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1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28.6.2017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Technologie city logistiky: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3. </a:t>
            </a:r>
            <a:r>
              <a:rPr lang="cs-CZ" b="1" dirty="0"/>
              <a:t>Doprava jako systém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487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04126"/>
            <a:ext cx="10515600" cy="5272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Dopravní systém města</a:t>
            </a:r>
          </a:p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Podle </a:t>
            </a:r>
            <a:r>
              <a:rPr lang="cs-CZ" u="sng" dirty="0"/>
              <a:t>polohy zdroje</a:t>
            </a:r>
            <a:r>
              <a:rPr lang="cs-CZ" dirty="0"/>
              <a:t>, resp. aktivity, která vyvolává přepravní nároky, a </a:t>
            </a:r>
            <a:r>
              <a:rPr lang="cs-CZ" u="sng" dirty="0"/>
              <a:t>polohy cíle</a:t>
            </a:r>
            <a:r>
              <a:rPr lang="cs-CZ" dirty="0"/>
              <a:t>, resp. aktivity, která přijímá přepravní nárok, lze dopravu dělit na:</a:t>
            </a:r>
          </a:p>
          <a:p>
            <a:pPr marL="457200" lvl="1" indent="0" algn="just">
              <a:buNone/>
            </a:pPr>
            <a:r>
              <a:rPr lang="cs-CZ" sz="2800" dirty="0"/>
              <a:t>•	</a:t>
            </a:r>
            <a:r>
              <a:rPr lang="cs-CZ" sz="2800" b="1" dirty="0"/>
              <a:t>tranzitní</a:t>
            </a:r>
            <a:r>
              <a:rPr lang="cs-CZ" sz="2800" dirty="0"/>
              <a:t> dopravu (objízdnou a průjezdnou) - tj. zdroj i cíl dopravy jsou mimo dané území;</a:t>
            </a:r>
          </a:p>
          <a:p>
            <a:pPr marL="457200" lvl="1" indent="0" algn="just">
              <a:buNone/>
            </a:pPr>
            <a:r>
              <a:rPr lang="cs-CZ" sz="2800" dirty="0"/>
              <a:t>•	</a:t>
            </a:r>
            <a:r>
              <a:rPr lang="cs-CZ" sz="2800" b="1" dirty="0"/>
              <a:t>vnější</a:t>
            </a:r>
            <a:r>
              <a:rPr lang="cs-CZ" sz="2800" dirty="0"/>
              <a:t> dopravu (cílovou a zdrojovou) - tj. zdroj je uvnitř a cíl mimo dané území, nebo naopak;</a:t>
            </a:r>
          </a:p>
          <a:p>
            <a:pPr marL="457200" lvl="1" indent="0" algn="just">
              <a:buNone/>
            </a:pPr>
            <a:r>
              <a:rPr lang="cs-CZ" sz="2800" dirty="0"/>
              <a:t>•	</a:t>
            </a:r>
            <a:r>
              <a:rPr lang="cs-CZ" sz="2800" b="1" dirty="0"/>
              <a:t>vnitřní</a:t>
            </a:r>
            <a:r>
              <a:rPr lang="cs-CZ" sz="2800" dirty="0"/>
              <a:t> dopravu - tj. zdroj i cíl dopravy jsou situovány uvnitř daného území.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201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Nabídka kapacity komunikací ve městě neodpovídá současné poptávce. Vlivem přetížení pozemních komunikací ve městech dochází ke kolizím jednotlivých složek povrchové osobní a nákladní dopravy (a to jak dynamické, tak i statické) a pěšího provozu.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Při </a:t>
            </a:r>
            <a:r>
              <a:rPr lang="cs-CZ" dirty="0"/>
              <a:t>řešení tohoto problému lze použít řadu </a:t>
            </a:r>
            <a:r>
              <a:rPr lang="cs-CZ" b="1" dirty="0"/>
              <a:t>organizačních a regulačních opatření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4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04126"/>
            <a:ext cx="10515600" cy="52728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K dlouhodobějším opatřením pro organizaci dopravy ve městech patří</a:t>
            </a:r>
            <a:r>
              <a:rPr lang="cs-CZ" sz="3200" b="1" dirty="0" smtClean="0"/>
              <a:t>:</a:t>
            </a:r>
          </a:p>
          <a:p>
            <a:pPr marL="0" indent="0">
              <a:buNone/>
            </a:pPr>
            <a:endParaRPr lang="cs-CZ" sz="3200" b="1" dirty="0"/>
          </a:p>
          <a:p>
            <a:pPr lvl="1"/>
            <a:r>
              <a:rPr lang="cs-CZ" sz="2800" dirty="0" smtClean="0"/>
              <a:t>organizace </a:t>
            </a:r>
            <a:r>
              <a:rPr lang="cs-CZ" sz="2800" dirty="0"/>
              <a:t>dopravy na silniční </a:t>
            </a:r>
            <a:r>
              <a:rPr lang="cs-CZ" sz="2800" dirty="0" smtClean="0"/>
              <a:t>síti,</a:t>
            </a:r>
          </a:p>
          <a:p>
            <a:pPr lvl="1"/>
            <a:r>
              <a:rPr lang="cs-CZ" sz="2800" dirty="0" smtClean="0"/>
              <a:t>organizace </a:t>
            </a:r>
            <a:r>
              <a:rPr lang="cs-CZ" sz="2800" dirty="0"/>
              <a:t>dopravních pohybů na </a:t>
            </a:r>
            <a:r>
              <a:rPr lang="cs-CZ" sz="2800" dirty="0" smtClean="0"/>
              <a:t>křižovatkách,</a:t>
            </a:r>
            <a:endParaRPr lang="cs-CZ" sz="2800" dirty="0"/>
          </a:p>
          <a:p>
            <a:pPr lvl="1"/>
            <a:r>
              <a:rPr lang="cs-CZ" sz="2800" dirty="0" smtClean="0"/>
              <a:t>opatření </a:t>
            </a:r>
            <a:r>
              <a:rPr lang="cs-CZ" sz="2800" dirty="0"/>
              <a:t>ke zvýšení homogenity dopravního </a:t>
            </a:r>
            <a:r>
              <a:rPr lang="cs-CZ" sz="2800" dirty="0" smtClean="0"/>
              <a:t>proudu,</a:t>
            </a:r>
            <a:endParaRPr lang="cs-CZ" sz="2800" dirty="0"/>
          </a:p>
          <a:p>
            <a:pPr lvl="1"/>
            <a:r>
              <a:rPr lang="cs-CZ" sz="2800" dirty="0" smtClean="0"/>
              <a:t>opatření </a:t>
            </a:r>
            <a:r>
              <a:rPr lang="cs-CZ" sz="2800" dirty="0"/>
              <a:t>ke zvýšení homogenity </a:t>
            </a:r>
            <a:r>
              <a:rPr lang="cs-CZ" sz="2800" dirty="0" smtClean="0"/>
              <a:t>provozu,</a:t>
            </a:r>
            <a:endParaRPr lang="cs-CZ" sz="2800" dirty="0"/>
          </a:p>
          <a:p>
            <a:pPr lvl="1"/>
            <a:r>
              <a:rPr lang="cs-CZ" sz="2800" dirty="0" smtClean="0"/>
              <a:t>prostředky </a:t>
            </a:r>
            <a:r>
              <a:rPr lang="cs-CZ" sz="2800" dirty="0"/>
              <a:t>preference MHD nebo vozidel </a:t>
            </a:r>
            <a:r>
              <a:rPr lang="cs-CZ" sz="2800" dirty="0" smtClean="0"/>
              <a:t>IZS.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93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6555" y="904126"/>
            <a:ext cx="10515600" cy="52728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Ke krátkodobým regulačním opatřením na silniční síti </a:t>
            </a:r>
            <a:r>
              <a:rPr lang="cs-CZ" sz="3200" b="1" dirty="0" smtClean="0"/>
              <a:t>patří:</a:t>
            </a:r>
          </a:p>
          <a:p>
            <a:pPr marL="0" indent="0" algn="just">
              <a:buNone/>
            </a:pPr>
            <a:endParaRPr lang="cs-CZ" sz="3200" b="1" dirty="0"/>
          </a:p>
          <a:p>
            <a:pPr lvl="1" algn="just"/>
            <a:r>
              <a:rPr lang="cs-CZ" sz="2800" dirty="0" smtClean="0"/>
              <a:t>opatření </a:t>
            </a:r>
            <a:r>
              <a:rPr lang="cs-CZ" sz="2800" dirty="0"/>
              <a:t>k rozložení dopravních špiček (časová i prostorová),</a:t>
            </a:r>
          </a:p>
          <a:p>
            <a:pPr lvl="1" algn="just"/>
            <a:r>
              <a:rPr lang="cs-CZ" sz="2800" dirty="0" smtClean="0"/>
              <a:t>zřízení </a:t>
            </a:r>
            <a:r>
              <a:rPr lang="cs-CZ" sz="2800" dirty="0"/>
              <a:t>dočasných objížďkových tras,</a:t>
            </a:r>
          </a:p>
          <a:p>
            <a:pPr lvl="1" algn="just"/>
            <a:r>
              <a:rPr lang="cs-CZ" sz="2800" dirty="0" smtClean="0"/>
              <a:t>opatření </a:t>
            </a:r>
            <a:r>
              <a:rPr lang="cs-CZ" sz="2800" dirty="0"/>
              <a:t>na zvládnutí mimořádné krátkodobé koncentrace dopravy.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437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6555" y="904126"/>
            <a:ext cx="10515600" cy="52728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Dopravní vazby ve městě a jejich vztah k City logistice</a:t>
            </a:r>
          </a:p>
          <a:p>
            <a:pPr marL="0" indent="0" algn="just">
              <a:buNone/>
            </a:pPr>
            <a:endParaRPr lang="cs-CZ" sz="2000" b="1" dirty="0" smtClean="0"/>
          </a:p>
          <a:p>
            <a:pPr marL="0" indent="0" algn="just">
              <a:buNone/>
            </a:pPr>
            <a:r>
              <a:rPr lang="cs-CZ" dirty="0" smtClean="0"/>
              <a:t>V </a:t>
            </a:r>
            <a:r>
              <a:rPr lang="cs-CZ" dirty="0"/>
              <a:t>přepravě osob, nákladů a informací vznikají určité vazby, které propojují dopravu městskou s meziměstskou, s meziregionální vnitrostátní dopravou a dopravou mezinárodní. </a:t>
            </a:r>
            <a:r>
              <a:rPr lang="cs-CZ" u="sng" dirty="0"/>
              <a:t>Mezi základní dopravní vazby ve městě patří</a:t>
            </a:r>
            <a:r>
              <a:rPr lang="cs-CZ" dirty="0"/>
              <a:t>: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dirty="0"/>
              <a:t>•	dopravní vazby vztahu k </a:t>
            </a:r>
            <a:r>
              <a:rPr lang="cs-CZ" b="1" dirty="0"/>
              <a:t>zaměstnavatelskému sektoru</a:t>
            </a:r>
            <a:r>
              <a:rPr lang="cs-CZ" dirty="0"/>
              <a:t>,</a:t>
            </a:r>
          </a:p>
          <a:p>
            <a:pPr marL="0" indent="0" algn="just">
              <a:buNone/>
            </a:pPr>
            <a:r>
              <a:rPr lang="cs-CZ" dirty="0"/>
              <a:t>•	dopravní vazby k občanské </a:t>
            </a:r>
            <a:r>
              <a:rPr lang="cs-CZ" b="1" dirty="0"/>
              <a:t>vybavenosti</a:t>
            </a:r>
            <a:r>
              <a:rPr lang="cs-CZ" dirty="0"/>
              <a:t>,</a:t>
            </a:r>
          </a:p>
          <a:p>
            <a:pPr marL="0" indent="0" algn="just">
              <a:buNone/>
            </a:pPr>
            <a:r>
              <a:rPr lang="cs-CZ" dirty="0"/>
              <a:t>•	dopravní vazby k </a:t>
            </a:r>
            <a:r>
              <a:rPr lang="cs-CZ" b="1" dirty="0"/>
              <a:t>rekreaci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004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6555" y="904126"/>
            <a:ext cx="10515600" cy="52728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Tvorba dopravního systému města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 smtClean="0"/>
              <a:t>Dopravní systém města tvoří:</a:t>
            </a:r>
          </a:p>
          <a:p>
            <a:pPr marL="457200" lvl="1" indent="0" algn="just">
              <a:buNone/>
            </a:pPr>
            <a:r>
              <a:rPr lang="cs-CZ" sz="2800" dirty="0" smtClean="0"/>
              <a:t>o</a:t>
            </a:r>
            <a:r>
              <a:rPr lang="cs-CZ" sz="2800" dirty="0"/>
              <a:t>	dopravní sítě,</a:t>
            </a:r>
          </a:p>
          <a:p>
            <a:pPr marL="457200" lvl="1" indent="0" algn="just">
              <a:buNone/>
            </a:pPr>
            <a:r>
              <a:rPr lang="cs-CZ" sz="2800" dirty="0"/>
              <a:t>o	organizace </a:t>
            </a:r>
            <a:r>
              <a:rPr lang="cs-CZ" sz="2800" dirty="0" smtClean="0"/>
              <a:t>dopravy, </a:t>
            </a:r>
          </a:p>
          <a:p>
            <a:pPr marL="457200" lvl="1" indent="0" algn="just">
              <a:buNone/>
            </a:pPr>
            <a:r>
              <a:rPr lang="cs-CZ" sz="2800" dirty="0" smtClean="0"/>
              <a:t>o</a:t>
            </a:r>
            <a:r>
              <a:rPr lang="cs-CZ" sz="2800" dirty="0"/>
              <a:t>	dopravní prostředky.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124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6555" y="678094"/>
            <a:ext cx="10515600" cy="549886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b="1" dirty="0"/>
              <a:t>Postup řešení dopravního systému města lze shrnout do čtyř kroků</a:t>
            </a:r>
            <a:r>
              <a:rPr lang="cs-CZ" sz="3200" b="1" dirty="0" smtClean="0"/>
              <a:t>: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457200" lvl="1" indent="0" algn="just">
              <a:buNone/>
            </a:pPr>
            <a:r>
              <a:rPr lang="cs-CZ" sz="2800" dirty="0"/>
              <a:t>1)	</a:t>
            </a:r>
            <a:r>
              <a:rPr lang="cs-CZ" sz="2800" b="1" dirty="0"/>
              <a:t>optimalizace</a:t>
            </a:r>
            <a:r>
              <a:rPr lang="cs-CZ" sz="2800" dirty="0"/>
              <a:t> funkčního uspořádání města, která povede k eliminaci zbytné dopravy všech stupňů;</a:t>
            </a:r>
          </a:p>
          <a:p>
            <a:pPr marL="457200" lvl="1" indent="0" algn="just">
              <a:buNone/>
            </a:pPr>
            <a:r>
              <a:rPr lang="cs-CZ" sz="2800" dirty="0"/>
              <a:t>2)	</a:t>
            </a:r>
            <a:r>
              <a:rPr lang="cs-CZ" sz="2800" b="1" dirty="0"/>
              <a:t>rekonstrukce</a:t>
            </a:r>
            <a:r>
              <a:rPr lang="cs-CZ" sz="2800" dirty="0"/>
              <a:t> stávajících prvků současného dopravního systému, návrh a výstavba nových prvků dopravního systému;</a:t>
            </a:r>
          </a:p>
          <a:p>
            <a:pPr marL="457200" lvl="1" indent="0" algn="just">
              <a:buNone/>
            </a:pPr>
            <a:r>
              <a:rPr lang="cs-CZ" sz="2800" dirty="0"/>
              <a:t>3)	</a:t>
            </a:r>
            <a:r>
              <a:rPr lang="cs-CZ" sz="2800" b="1" dirty="0"/>
              <a:t>organizační opatření</a:t>
            </a:r>
            <a:r>
              <a:rPr lang="cs-CZ" sz="2800" dirty="0"/>
              <a:t> a </a:t>
            </a:r>
            <a:r>
              <a:rPr lang="cs-CZ" sz="2800" b="1" dirty="0"/>
              <a:t>řízení</a:t>
            </a:r>
            <a:r>
              <a:rPr lang="cs-CZ" sz="2800" dirty="0"/>
              <a:t> dopravy, které povede k optimalizaci využití dopravních koridorů;</a:t>
            </a:r>
          </a:p>
          <a:p>
            <a:pPr marL="457200" lvl="1" indent="0" algn="just">
              <a:buNone/>
            </a:pPr>
            <a:r>
              <a:rPr lang="cs-CZ" sz="2800" dirty="0"/>
              <a:t>4)	</a:t>
            </a:r>
            <a:r>
              <a:rPr lang="cs-CZ" sz="2800" b="1" dirty="0"/>
              <a:t>regulace</a:t>
            </a:r>
            <a:r>
              <a:rPr lang="cs-CZ" sz="2800" dirty="0"/>
              <a:t> a </a:t>
            </a:r>
            <a:r>
              <a:rPr lang="cs-CZ" sz="2800" b="1" dirty="0"/>
              <a:t>omezování</a:t>
            </a:r>
            <a:r>
              <a:rPr lang="cs-CZ" sz="2800" dirty="0"/>
              <a:t> některých druhů dopravy.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76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253</Words>
  <Application>Microsoft Office PowerPoint</Application>
  <PresentationFormat>Vlastní</PresentationFormat>
  <Paragraphs>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city logistiky: 3. Doprava jako systém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65</cp:revision>
  <dcterms:created xsi:type="dcterms:W3CDTF">2017-05-10T10:51:34Z</dcterms:created>
  <dcterms:modified xsi:type="dcterms:W3CDTF">2017-06-28T15:25:22Z</dcterms:modified>
</cp:coreProperties>
</file>