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98" r:id="rId5"/>
    <p:sldId id="299" r:id="rId6"/>
    <p:sldId id="300" r:id="rId7"/>
    <p:sldId id="301" r:id="rId8"/>
    <p:sldId id="30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2. </a:t>
            </a:r>
            <a:r>
              <a:rPr lang="cs-CZ" b="1" dirty="0"/>
              <a:t>Silniční doprava světových měst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62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85627"/>
            <a:ext cx="10515600" cy="5591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Městská </a:t>
            </a:r>
            <a:r>
              <a:rPr lang="cs-CZ" b="1" dirty="0"/>
              <a:t>nákladní doprava </a:t>
            </a:r>
            <a:r>
              <a:rPr lang="cs-CZ" dirty="0"/>
              <a:t>se stává významnou otázkou v oblasti městského plánování. Vzhledem k vzrůstajícímu výskytu dopravních kongescí, environmentálních dopadů a nemalé spotřebě energie má tento problém zvyšující se význam.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City logistika zahrnuje řešení problematiky přepravy materiálu, také zboží, obsluhu skladů, včetně obchodní sítě, provozování vnitřního systému dopravy, dopravní obsluhu malých a středních podniků a osobní dopravu.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Základní problém ve velkých </a:t>
            </a:r>
            <a:r>
              <a:rPr lang="cs-CZ" sz="3200" b="1" dirty="0" smtClean="0"/>
              <a:t>městech</a:t>
            </a:r>
          </a:p>
          <a:p>
            <a:pPr marL="0" indent="0">
              <a:buNone/>
            </a:pPr>
            <a:endParaRPr lang="cs-CZ" sz="2000" b="1" dirty="0"/>
          </a:p>
          <a:p>
            <a:pPr marL="457200" lvl="1" indent="0" algn="just">
              <a:buNone/>
            </a:pPr>
            <a:r>
              <a:rPr lang="cs-CZ" sz="2800" dirty="0"/>
              <a:t>•	Absence nutné segregace mezi osobní a nákladní dopravou</a:t>
            </a:r>
          </a:p>
          <a:p>
            <a:pPr marL="457200" lvl="1" indent="0" algn="just">
              <a:buNone/>
            </a:pPr>
            <a:r>
              <a:rPr lang="cs-CZ" sz="2800" dirty="0"/>
              <a:t>•	Vozidla sdílejí stejnou síť</a:t>
            </a:r>
          </a:p>
          <a:p>
            <a:pPr marL="457200" lvl="1" indent="0" algn="just">
              <a:buNone/>
            </a:pPr>
            <a:r>
              <a:rPr lang="cs-CZ" sz="2800" dirty="0"/>
              <a:t>•	Nedostatečné dopravní plánování dopravy - politika!</a:t>
            </a:r>
          </a:p>
          <a:p>
            <a:pPr marL="457200" lvl="1" indent="0" algn="just">
              <a:buNone/>
            </a:pPr>
            <a:r>
              <a:rPr lang="cs-CZ" sz="2800" dirty="0"/>
              <a:t>•	Kongesce ovlivňující dopravní provoz,</a:t>
            </a:r>
          </a:p>
          <a:p>
            <a:pPr marL="457200" lvl="1" indent="0" algn="just">
              <a:buNone/>
            </a:pPr>
            <a:r>
              <a:rPr lang="cs-CZ" sz="2800" dirty="0"/>
              <a:t>•	Problémy s dopravní politikou,</a:t>
            </a:r>
          </a:p>
          <a:p>
            <a:pPr marL="457200" lvl="1" indent="0" algn="just">
              <a:buNone/>
            </a:pPr>
            <a:r>
              <a:rPr lang="cs-CZ" sz="2800" dirty="0"/>
              <a:t>•	Problémy s parkováním, nakládkou a vykládkou,</a:t>
            </a:r>
          </a:p>
          <a:p>
            <a:pPr marL="457200" lvl="1" indent="0" algn="just">
              <a:buNone/>
            </a:pPr>
            <a:r>
              <a:rPr lang="cs-CZ" sz="2800" dirty="0"/>
              <a:t>•	Problémy se zákazníky a příjmem zboží – vykládka a sběr, čas dodání a sběru, a pod.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58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Tento problém může být řešen různými </a:t>
            </a:r>
            <a:r>
              <a:rPr lang="cs-CZ" b="1" dirty="0"/>
              <a:t>regulačními opatřeními</a:t>
            </a:r>
            <a:r>
              <a:rPr lang="cs-CZ" dirty="0"/>
              <a:t>, která se snaží navzájem oddělit kolidující složky:</a:t>
            </a:r>
          </a:p>
          <a:p>
            <a:pPr marL="0" indent="0" algn="just">
              <a:buNone/>
            </a:pPr>
            <a:endParaRPr lang="cs-CZ" sz="2000" dirty="0"/>
          </a:p>
          <a:p>
            <a:pPr lvl="1" algn="just"/>
            <a:r>
              <a:rPr lang="cs-CZ" sz="2800" b="1" dirty="0" smtClean="0"/>
              <a:t>prostorově</a:t>
            </a:r>
            <a:r>
              <a:rPr lang="cs-CZ" sz="2800" dirty="0" smtClean="0"/>
              <a:t> - vyhrazováním vybraných komunikací, nebo alespoň jízdních pruhů jen pro městskou hromadnou dopravu. Výstavbou nadzemních a podzemních parkovacích garáží, zákazy vjezdu pro těžší nákladní vozidla, zákazy zastavení a stání, vyhrazené parkování, atd.</a:t>
            </a:r>
          </a:p>
          <a:p>
            <a:pPr lvl="1" algn="just"/>
            <a:r>
              <a:rPr lang="cs-CZ" sz="2800" b="1" dirty="0" smtClean="0"/>
              <a:t>časově</a:t>
            </a:r>
            <a:r>
              <a:rPr lang="cs-CZ" sz="2800" dirty="0" smtClean="0"/>
              <a:t> </a:t>
            </a:r>
            <a:r>
              <a:rPr lang="cs-CZ" sz="2800" dirty="0"/>
              <a:t>- některé městské části se snaží vytěsnit nákladní dopravu s větší tonáží do nočních a brzkých ranních hodin, nebo ji úplně zakázat, dále časově omezené parkování.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430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Příklady řešení City logistiky v oblasti silniční dopravy v zahraničních městech</a:t>
            </a:r>
          </a:p>
          <a:p>
            <a:pPr marL="0" indent="0" algn="just">
              <a:buNone/>
            </a:pPr>
            <a:endParaRPr lang="cs-CZ" sz="2000" dirty="0"/>
          </a:p>
          <a:p>
            <a:pPr marL="514350" indent="-514350" algn="just">
              <a:buAutoNum type="alphaUcParenR"/>
            </a:pPr>
            <a:r>
              <a:rPr lang="cs-CZ" u="sng" dirty="0" smtClean="0"/>
              <a:t>Specializované </a:t>
            </a:r>
            <a:r>
              <a:rPr lang="cs-CZ" u="sng" dirty="0"/>
              <a:t>objekty</a:t>
            </a:r>
            <a:r>
              <a:rPr lang="cs-CZ" dirty="0"/>
              <a:t> (městské distribuční </a:t>
            </a:r>
            <a:r>
              <a:rPr lang="cs-CZ" dirty="0" smtClean="0"/>
              <a:t>centrum) - Berlín</a:t>
            </a:r>
            <a:r>
              <a:rPr lang="cs-CZ" dirty="0"/>
              <a:t>, Brémy, </a:t>
            </a:r>
            <a:r>
              <a:rPr lang="cs-CZ" dirty="0" smtClean="0"/>
              <a:t>Mnichov, atd.;</a:t>
            </a:r>
          </a:p>
          <a:p>
            <a:pPr marL="514350" indent="-514350" algn="just">
              <a:buAutoNum type="alphaUcParenR"/>
            </a:pPr>
            <a:r>
              <a:rPr lang="cs-CZ" u="sng" dirty="0" smtClean="0"/>
              <a:t>Omezení </a:t>
            </a:r>
            <a:r>
              <a:rPr lang="cs-CZ" u="sng" dirty="0"/>
              <a:t>nebo povolení vjezdu vozidlům do center </a:t>
            </a:r>
            <a:r>
              <a:rPr lang="cs-CZ" u="sng" dirty="0" smtClean="0"/>
              <a:t>měst </a:t>
            </a:r>
            <a:r>
              <a:rPr lang="cs-CZ" dirty="0" smtClean="0"/>
              <a:t>- Vjezd </a:t>
            </a:r>
            <a:r>
              <a:rPr lang="cs-CZ" dirty="0"/>
              <a:t>vozidel do určitých částí města může být povolen pouze pro určité </a:t>
            </a:r>
            <a:r>
              <a:rPr lang="cs-CZ" b="1" dirty="0" smtClean="0"/>
              <a:t>typy</a:t>
            </a:r>
            <a:r>
              <a:rPr lang="cs-CZ" dirty="0" smtClean="0"/>
              <a:t> vozidel</a:t>
            </a:r>
            <a:r>
              <a:rPr lang="cs-CZ" dirty="0"/>
              <a:t>, pouze v určitých </a:t>
            </a:r>
            <a:r>
              <a:rPr lang="cs-CZ" b="1" dirty="0"/>
              <a:t>časových intervalech</a:t>
            </a:r>
            <a:r>
              <a:rPr lang="cs-CZ" dirty="0"/>
              <a:t>, nebo na základě vydané </a:t>
            </a:r>
            <a:r>
              <a:rPr lang="cs-CZ" b="1" dirty="0"/>
              <a:t>licence</a:t>
            </a:r>
            <a:r>
              <a:rPr lang="cs-CZ" dirty="0"/>
              <a:t>. </a:t>
            </a:r>
            <a:r>
              <a:rPr lang="cs-CZ" dirty="0" smtClean="0"/>
              <a:t>Podle </a:t>
            </a:r>
            <a:r>
              <a:rPr lang="cs-CZ" dirty="0"/>
              <a:t>typu vozidla - </a:t>
            </a:r>
            <a:r>
              <a:rPr lang="cs-CZ" b="1" dirty="0"/>
              <a:t>velikost</a:t>
            </a:r>
            <a:r>
              <a:rPr lang="cs-CZ" dirty="0"/>
              <a:t>, </a:t>
            </a:r>
            <a:r>
              <a:rPr lang="cs-CZ" b="1" dirty="0"/>
              <a:t>hmotnost</a:t>
            </a:r>
            <a:r>
              <a:rPr lang="cs-CZ" dirty="0"/>
              <a:t>, </a:t>
            </a:r>
            <a:r>
              <a:rPr lang="cs-CZ" b="1" dirty="0"/>
              <a:t>množství produkovaných emisí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03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C) </a:t>
            </a:r>
            <a:r>
              <a:rPr lang="cs-CZ" u="sng" dirty="0"/>
              <a:t>Ekologické zóny</a:t>
            </a:r>
            <a:r>
              <a:rPr lang="cs-CZ" dirty="0"/>
              <a:t> (omezení ekologickými </a:t>
            </a:r>
            <a:r>
              <a:rPr lang="cs-CZ" dirty="0" smtClean="0"/>
              <a:t>standardy) - Itálie </a:t>
            </a:r>
            <a:r>
              <a:rPr lang="cs-CZ" dirty="0"/>
              <a:t>- Řím, Švédsko - Stockholm, Göteborg, Malmö, Lund, Velká Británie - Londýn, Španělsko - Madrid, Francie - Paříž, Dánsko - Kodaň, Itálie - Milán.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D) </a:t>
            </a:r>
            <a:r>
              <a:rPr lang="cs-CZ" u="sng" dirty="0"/>
              <a:t>Mapa pro řidiče nákladních </a:t>
            </a:r>
            <a:r>
              <a:rPr lang="cs-CZ" u="sng" dirty="0" smtClean="0"/>
              <a:t>vozidel</a:t>
            </a:r>
            <a:r>
              <a:rPr lang="cs-CZ" dirty="0" smtClean="0"/>
              <a:t> - vytvoření </a:t>
            </a:r>
            <a:r>
              <a:rPr lang="cs-CZ" dirty="0"/>
              <a:t>mapy pro řidiče nákladních vozidel pomáhá při navigaci a orientaci ve městě. Mapa obsahuje informace např. o</a:t>
            </a:r>
            <a:r>
              <a:rPr lang="cs-CZ" dirty="0" smtClean="0"/>
              <a:t>:</a:t>
            </a:r>
            <a:endParaRPr lang="cs-CZ" dirty="0"/>
          </a:p>
          <a:p>
            <a:pPr marL="457200" lvl="1" indent="0" algn="just">
              <a:buNone/>
            </a:pPr>
            <a:r>
              <a:rPr lang="cs-CZ" sz="2800" dirty="0"/>
              <a:t>•	omezení jízdy vozidel podle hmotnosti, </a:t>
            </a:r>
          </a:p>
          <a:p>
            <a:pPr marL="457200" lvl="1" indent="0" algn="just">
              <a:buNone/>
            </a:pPr>
            <a:r>
              <a:rPr lang="cs-CZ" sz="2800" dirty="0"/>
              <a:t>•	výskyt zásobovacích ramp, </a:t>
            </a:r>
          </a:p>
          <a:p>
            <a:pPr marL="457200" lvl="1" indent="0" algn="just">
              <a:buNone/>
            </a:pPr>
            <a:r>
              <a:rPr lang="cs-CZ" sz="2800" dirty="0"/>
              <a:t>•	zákazy vjezdu nákladních vozidel, </a:t>
            </a:r>
          </a:p>
          <a:p>
            <a:pPr marL="457200" lvl="1" indent="0" algn="just">
              <a:buNone/>
            </a:pPr>
            <a:r>
              <a:rPr lang="cs-CZ" sz="2800" dirty="0"/>
              <a:t>•	preferované trasy atd.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18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200" y="551142"/>
            <a:ext cx="5332287" cy="454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3418200" y="5319714"/>
            <a:ext cx="471039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dirty="0" smtClean="0"/>
              <a:t>Mapa </a:t>
            </a:r>
            <a:r>
              <a:rPr lang="cs-CZ" sz="2500" dirty="0"/>
              <a:t>pro řidiče nákladních vozidel</a:t>
            </a:r>
          </a:p>
        </p:txBody>
      </p:sp>
    </p:spTree>
    <p:extLst>
      <p:ext uri="{BB962C8B-B14F-4D97-AF65-F5344CB8AC3E}">
        <p14:creationId xmlns:p14="http://schemas.microsoft.com/office/powerpoint/2010/main" val="16714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/>
              <a:t>E) Zpoplatnění dopravní </a:t>
            </a:r>
            <a:r>
              <a:rPr lang="cs-CZ" u="sng" dirty="0" smtClean="0"/>
              <a:t>infrastruktury</a:t>
            </a:r>
            <a:r>
              <a:rPr lang="cs-CZ" dirty="0" smtClean="0"/>
              <a:t> - dokáže </a:t>
            </a:r>
            <a:r>
              <a:rPr lang="cs-CZ" dirty="0"/>
              <a:t>převést externí náklady za výstavbu infrastruktury a externí náklady vznikající provozem vozidel (náklady za znečištění životního prostředí, náklady za kongesce a náklady za dopravní nehody) přímo na provozovatele nebo vlastníky </a:t>
            </a:r>
            <a:r>
              <a:rPr lang="cs-CZ" dirty="0" smtClean="0"/>
              <a:t>vozidel.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Existuje více typů zpoplatnění a existuje také více technologií a způsobů, jak jej </a:t>
            </a:r>
            <a:r>
              <a:rPr lang="cs-CZ" dirty="0" smtClean="0"/>
              <a:t>realizovat:</a:t>
            </a:r>
          </a:p>
          <a:p>
            <a:pPr lvl="1" algn="just"/>
            <a:r>
              <a:rPr lang="cs-CZ" sz="2800" b="1" dirty="0" smtClean="0"/>
              <a:t>manuální</a:t>
            </a:r>
            <a:r>
              <a:rPr lang="cs-CZ" sz="2800" dirty="0" smtClean="0"/>
              <a:t>;</a:t>
            </a:r>
          </a:p>
          <a:p>
            <a:pPr lvl="1" algn="just"/>
            <a:r>
              <a:rPr lang="cs-CZ" sz="2800" b="1" dirty="0" smtClean="0"/>
              <a:t>automatizované systémy</a:t>
            </a:r>
            <a:r>
              <a:rPr lang="cs-CZ" sz="2800" dirty="0" smtClean="0"/>
              <a:t>;</a:t>
            </a:r>
          </a:p>
          <a:p>
            <a:pPr lvl="1" algn="just"/>
            <a:r>
              <a:rPr lang="cs-CZ" sz="2800" b="1" dirty="0" smtClean="0"/>
              <a:t>nejmodernější </a:t>
            </a:r>
            <a:r>
              <a:rPr lang="cs-CZ" sz="2800" b="1" dirty="0"/>
              <a:t>technologie </a:t>
            </a:r>
            <a:r>
              <a:rPr lang="cs-CZ" sz="2800" dirty="0"/>
              <a:t>pro kontrolu a vymáhání využívající rádiové a satelitní spojení.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08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413</Words>
  <Application>Microsoft Office PowerPoint</Application>
  <PresentationFormat>Vlastní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city logistiky: 2. Silniční doprava světových měst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2017-06-28T15:24:56Z</dcterms:modified>
</cp:coreProperties>
</file>