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2" r:id="rId4"/>
    <p:sldId id="347" r:id="rId5"/>
    <p:sldId id="348" r:id="rId6"/>
    <p:sldId id="349" r:id="rId7"/>
    <p:sldId id="35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817034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Technologie city logistiky: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12. </a:t>
            </a:r>
            <a:r>
              <a:rPr lang="it-IT" b="1" dirty="0" err="1"/>
              <a:t>Analýza</a:t>
            </a:r>
            <a:r>
              <a:rPr lang="it-IT" b="1" dirty="0"/>
              <a:t> a model </a:t>
            </a:r>
            <a:r>
              <a:rPr lang="it-IT" b="1" dirty="0" err="1"/>
              <a:t>pohybu</a:t>
            </a:r>
            <a:r>
              <a:rPr lang="it-IT" b="1" dirty="0"/>
              <a:t> </a:t>
            </a:r>
            <a:r>
              <a:rPr lang="it-IT" b="1" dirty="0" err="1"/>
              <a:t>obyvatelstva</a:t>
            </a:r>
            <a:r>
              <a:rPr lang="it-IT" b="1" dirty="0"/>
              <a:t> a </a:t>
            </a:r>
            <a:r>
              <a:rPr lang="it-IT" b="1" dirty="0" err="1"/>
              <a:t>analýza</a:t>
            </a:r>
            <a:r>
              <a:rPr lang="it-IT" b="1" dirty="0"/>
              <a:t> </a:t>
            </a:r>
            <a:r>
              <a:rPr lang="it-IT" b="1" dirty="0" err="1"/>
              <a:t>propojenosti</a:t>
            </a:r>
            <a:r>
              <a:rPr lang="it-IT" b="1" dirty="0"/>
              <a:t> a </a:t>
            </a:r>
            <a:r>
              <a:rPr lang="it-IT" b="1" dirty="0" err="1"/>
              <a:t>vhodnosti</a:t>
            </a:r>
            <a:r>
              <a:rPr lang="it-IT" b="1" dirty="0"/>
              <a:t> </a:t>
            </a:r>
            <a:r>
              <a:rPr lang="it-IT" b="1" dirty="0" err="1"/>
              <a:t>metod</a:t>
            </a:r>
            <a:r>
              <a:rPr lang="it-IT" b="1" dirty="0"/>
              <a:t> </a:t>
            </a:r>
            <a:r>
              <a:rPr lang="it-IT" b="1" dirty="0" err="1"/>
              <a:t>kartografie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53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26724"/>
            <a:ext cx="10515600" cy="5550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Způsoby zjištění intenzity </a:t>
            </a:r>
            <a:r>
              <a:rPr lang="cs-CZ" b="1" dirty="0" smtClean="0"/>
              <a:t>dopravy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Intenzita dopravy na pozemní komunikaci se zjišťuje těmito způsoby:</a:t>
            </a:r>
          </a:p>
          <a:p>
            <a:pPr marL="457200" lvl="1" indent="0">
              <a:buNone/>
            </a:pPr>
            <a:r>
              <a:rPr lang="cs-CZ" sz="2800" dirty="0"/>
              <a:t>1.	Využitím výsledků předchozích dopravních průzkumů.</a:t>
            </a:r>
          </a:p>
          <a:p>
            <a:pPr marL="457200" lvl="1" indent="0">
              <a:buNone/>
            </a:pPr>
            <a:r>
              <a:rPr lang="cs-CZ" sz="2800" dirty="0"/>
              <a:t>2.	Provedením a vyhodnocením dopravního průzkumu.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164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719191"/>
            <a:ext cx="10738503" cy="5457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V podmínkách ČR jsou dostupné zejména tyto zdroje formací o intenzitě dopravy:</a:t>
            </a:r>
          </a:p>
          <a:p>
            <a:pPr marL="457200" lvl="1" indent="0" algn="just">
              <a:buNone/>
            </a:pPr>
            <a:r>
              <a:rPr lang="cs-CZ" sz="2800" dirty="0"/>
              <a:t>o	Dlouhodobé sčítání </a:t>
            </a:r>
            <a:r>
              <a:rPr lang="cs-CZ" sz="2800" dirty="0" smtClean="0"/>
              <a:t>dopravy; </a:t>
            </a:r>
            <a:endParaRPr lang="cs-CZ" sz="2800" dirty="0"/>
          </a:p>
          <a:p>
            <a:pPr marL="457200" lvl="1" indent="0" algn="just">
              <a:buNone/>
            </a:pPr>
            <a:r>
              <a:rPr lang="cs-CZ" sz="2800" dirty="0"/>
              <a:t>o	Celostátní sčítání </a:t>
            </a:r>
            <a:r>
              <a:rPr lang="cs-CZ" sz="2800" dirty="0" smtClean="0"/>
              <a:t>dopravy;</a:t>
            </a:r>
            <a:endParaRPr lang="cs-CZ" sz="2800" dirty="0"/>
          </a:p>
          <a:p>
            <a:pPr marL="457200" lvl="1" indent="0" algn="just">
              <a:buNone/>
            </a:pPr>
            <a:r>
              <a:rPr lang="cs-CZ" sz="2800" dirty="0"/>
              <a:t>o	Využití výsledků jiných dopravních </a:t>
            </a:r>
            <a:r>
              <a:rPr lang="cs-CZ" sz="2800" dirty="0" smtClean="0"/>
              <a:t>průzkumů.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398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719191"/>
            <a:ext cx="10738503" cy="5457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Způsoby průzkumu intenzit dopravy</a:t>
            </a:r>
          </a:p>
          <a:p>
            <a:pPr marL="0" indent="0" algn="just">
              <a:buNone/>
            </a:pPr>
            <a:endParaRPr lang="cs-CZ" dirty="0" smtClean="0"/>
          </a:p>
          <a:p>
            <a:pPr lvl="1" algn="just"/>
            <a:r>
              <a:rPr lang="cs-CZ" sz="2800" b="1" dirty="0" smtClean="0"/>
              <a:t>ruční </a:t>
            </a:r>
            <a:endParaRPr lang="cs-CZ" sz="2800" b="1" dirty="0"/>
          </a:p>
          <a:p>
            <a:pPr lvl="1" algn="just"/>
            <a:r>
              <a:rPr lang="cs-CZ" sz="2800" dirty="0" smtClean="0"/>
              <a:t>průzkum </a:t>
            </a:r>
            <a:r>
              <a:rPr lang="cs-CZ" sz="2800" b="1" dirty="0"/>
              <a:t>pomocí technických zařízení</a:t>
            </a:r>
            <a:r>
              <a:rPr lang="cs-CZ" sz="2800" dirty="0"/>
              <a:t> - </a:t>
            </a:r>
            <a:r>
              <a:rPr lang="cs-CZ" sz="2800" u="sng" dirty="0"/>
              <a:t>detektory</a:t>
            </a:r>
            <a:r>
              <a:rPr lang="cs-CZ" sz="2800" dirty="0"/>
              <a:t> zabudované nebo připevněné k vozovce – hadice, indukční smyčky; </a:t>
            </a:r>
            <a:r>
              <a:rPr lang="cs-CZ" sz="2800" u="sng" dirty="0"/>
              <a:t>radarové a infračervené detektory</a:t>
            </a:r>
            <a:r>
              <a:rPr lang="cs-CZ" sz="2800" dirty="0"/>
              <a:t> – umístěné v blízkosti vozovky (některé typy umožňují zaznamenat i intenzitu cyklistické a pěší dopravy); </a:t>
            </a:r>
            <a:r>
              <a:rPr lang="cs-CZ" sz="2800" u="sng" dirty="0" err="1"/>
              <a:t>videodetekce</a:t>
            </a:r>
            <a:r>
              <a:rPr lang="cs-CZ" sz="2800" dirty="0"/>
              <a:t> – pořízení záznamu a analýza provozu systému pro automatické vyhodnocení obrazu; </a:t>
            </a:r>
            <a:r>
              <a:rPr lang="cs-CZ" sz="2800" u="sng" dirty="0"/>
              <a:t>kombinovaný</a:t>
            </a:r>
            <a:r>
              <a:rPr lang="cs-CZ" sz="2800" dirty="0"/>
              <a:t> (například videozáznam provozu s následným ručním vyhodnocením).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79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719191"/>
            <a:ext cx="10738503" cy="5457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Geografické informační </a:t>
            </a:r>
            <a:r>
              <a:rPr lang="cs-CZ" sz="3200" b="1" dirty="0" smtClean="0"/>
              <a:t>systémy</a:t>
            </a:r>
          </a:p>
          <a:p>
            <a:pPr marL="0" indent="0" algn="just">
              <a:buNone/>
            </a:pPr>
            <a:endParaRPr lang="cs-CZ" sz="3200" b="1" dirty="0"/>
          </a:p>
          <a:p>
            <a:pPr marL="0" indent="0" algn="just">
              <a:buNone/>
            </a:pPr>
            <a:r>
              <a:rPr lang="cs-CZ" dirty="0" smtClean="0"/>
              <a:t>GIS (</a:t>
            </a:r>
            <a:r>
              <a:rPr lang="cs-CZ" dirty="0" err="1" smtClean="0"/>
              <a:t>Geographic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Systems) a digitální mapy prožívají v současné době skutečný boom. GIS jsou počítačově založené informační systémy, které slouží k ukládání, zpracování a analýze </a:t>
            </a:r>
            <a:r>
              <a:rPr lang="cs-CZ" dirty="0" err="1" smtClean="0"/>
              <a:t>geodat</a:t>
            </a:r>
            <a:r>
              <a:rPr lang="cs-CZ" dirty="0" smtClean="0"/>
              <a:t>, tj. dat svázaných s určitým místem na zemském povrchu. Od ostatních systémů se liší tím, že dokáží pracovat s polohou jednotlivých objektů. Tyto objekty pak mohou mít kromě souřadnic přiřazeny i další vlastnosti, záleží na účelu využití.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226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719191"/>
            <a:ext cx="10738503" cy="5457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Územní plánování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Územní </a:t>
            </a:r>
            <a:r>
              <a:rPr lang="cs-CZ" dirty="0"/>
              <a:t>plánování je specifický druh plánování, označovaný někdy také jako řízení změn prostředí. Soustředí se především na </a:t>
            </a:r>
            <a:r>
              <a:rPr lang="cs-CZ" u="sng" dirty="0"/>
              <a:t>změny hmotných složek tohoto území</a:t>
            </a:r>
            <a:r>
              <a:rPr lang="cs-CZ" dirty="0"/>
              <a:t>. Soustavně a komplexně </a:t>
            </a:r>
            <a:r>
              <a:rPr lang="cs-CZ" u="sng" dirty="0"/>
              <a:t>řeší jeho funkční využití, stanoví zásady jeho organizace a věcně a časově koordinuje výstavby</a:t>
            </a:r>
            <a:r>
              <a:rPr lang="cs-CZ" dirty="0"/>
              <a:t> a jiné činnosti ovlivňující jeho </a:t>
            </a:r>
            <a:r>
              <a:rPr lang="cs-CZ" u="sng" dirty="0"/>
              <a:t>rozvoj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706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54805"/>
            <a:ext cx="10738503" cy="53425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u="sng" dirty="0"/>
              <a:t>Lze definovat tři kategorie nástrojů územního plánování</a:t>
            </a:r>
            <a:r>
              <a:rPr lang="cs-CZ" sz="3200" u="sng" dirty="0" smtClean="0"/>
              <a:t>:</a:t>
            </a:r>
          </a:p>
          <a:p>
            <a:pPr marL="0" indent="0" algn="just">
              <a:buNone/>
            </a:pPr>
            <a:endParaRPr lang="cs-CZ" sz="3200" u="sng" dirty="0"/>
          </a:p>
          <a:p>
            <a:pPr lvl="1" algn="just"/>
            <a:r>
              <a:rPr lang="cs-CZ" sz="2800" dirty="0" smtClean="0"/>
              <a:t>Územně </a:t>
            </a:r>
            <a:r>
              <a:rPr lang="cs-CZ" sz="2800" dirty="0"/>
              <a:t>plánovací </a:t>
            </a:r>
            <a:r>
              <a:rPr lang="cs-CZ" sz="2800" b="1" dirty="0" smtClean="0"/>
              <a:t>podklady</a:t>
            </a:r>
            <a:r>
              <a:rPr lang="cs-CZ" sz="2800" dirty="0" smtClean="0"/>
              <a:t>;</a:t>
            </a:r>
            <a:endParaRPr lang="cs-CZ" sz="2800" dirty="0"/>
          </a:p>
          <a:p>
            <a:pPr lvl="1" algn="just"/>
            <a:r>
              <a:rPr lang="cs-CZ" sz="2800" dirty="0" smtClean="0"/>
              <a:t>Územně </a:t>
            </a:r>
            <a:r>
              <a:rPr lang="cs-CZ" sz="2800" dirty="0"/>
              <a:t>plánovací </a:t>
            </a:r>
            <a:r>
              <a:rPr lang="cs-CZ" sz="2800" b="1" dirty="0" smtClean="0"/>
              <a:t>dokumentace</a:t>
            </a:r>
            <a:r>
              <a:rPr lang="cs-CZ" sz="2800" dirty="0" smtClean="0"/>
              <a:t>;</a:t>
            </a:r>
            <a:endParaRPr lang="cs-CZ" sz="2800" dirty="0"/>
          </a:p>
          <a:p>
            <a:pPr lvl="1" algn="just"/>
            <a:r>
              <a:rPr lang="cs-CZ" sz="2800" dirty="0"/>
              <a:t>Územní </a:t>
            </a:r>
            <a:r>
              <a:rPr lang="cs-CZ" sz="2800" b="1" dirty="0" smtClean="0"/>
              <a:t>rozhodnutí</a:t>
            </a:r>
            <a:r>
              <a:rPr lang="cs-CZ" sz="2800" dirty="0" smtClean="0"/>
              <a:t>.</a:t>
            </a:r>
            <a:endParaRPr lang="cs-CZ" sz="2800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492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271</Words>
  <Application>Microsoft Office PowerPoint</Application>
  <PresentationFormat>Vlastní</PresentationFormat>
  <Paragraphs>32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Technologie city logistiky: 12. Analýza a model pohybu obyvatelstva a analýza propojenosti a vhodnosti metod kartografie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65</cp:revision>
  <dcterms:created xsi:type="dcterms:W3CDTF">2017-05-10T10:51:34Z</dcterms:created>
  <dcterms:modified xsi:type="dcterms:W3CDTF">2017-06-28T15:29:12Z</dcterms:modified>
</cp:coreProperties>
</file>