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341" r:id="rId5"/>
    <p:sldId id="342" r:id="rId6"/>
    <p:sldId id="343" r:id="rId7"/>
    <p:sldId id="346" r:id="rId8"/>
    <p:sldId id="34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11. </a:t>
            </a:r>
            <a:r>
              <a:rPr lang="it-IT" b="1" dirty="0" err="1"/>
              <a:t>Sběr</a:t>
            </a:r>
            <a:r>
              <a:rPr lang="it-IT" b="1" dirty="0"/>
              <a:t> </a:t>
            </a:r>
            <a:r>
              <a:rPr lang="it-IT" b="1" dirty="0" err="1"/>
              <a:t>dat</a:t>
            </a:r>
            <a:r>
              <a:rPr lang="it-IT" b="1" dirty="0"/>
              <a:t> a </a:t>
            </a:r>
            <a:r>
              <a:rPr lang="it-IT" b="1" dirty="0" err="1"/>
              <a:t>analýza</a:t>
            </a:r>
            <a:r>
              <a:rPr lang="it-IT" b="1" dirty="0"/>
              <a:t> </a:t>
            </a:r>
            <a:r>
              <a:rPr lang="it-IT" b="1" dirty="0" err="1" smtClean="0"/>
              <a:t>prostupnosti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951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3852"/>
            <a:ext cx="10515600" cy="5283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Posuzování výkonnosti místních komunikací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u="sng" dirty="0" smtClean="0"/>
              <a:t>Místní </a:t>
            </a:r>
            <a:r>
              <a:rPr lang="cs-CZ" u="sng" dirty="0"/>
              <a:t>komunikace</a:t>
            </a:r>
            <a:r>
              <a:rPr lang="cs-CZ" dirty="0"/>
              <a:t> se navrhují na </a:t>
            </a:r>
            <a:r>
              <a:rPr lang="cs-CZ" b="1" dirty="0"/>
              <a:t>intenzitu špičkové hodiny </a:t>
            </a:r>
            <a:r>
              <a:rPr lang="cs-CZ" dirty="0"/>
              <a:t>stanovené přepočtem podle </a:t>
            </a:r>
            <a:r>
              <a:rPr lang="cs-CZ" b="1" dirty="0"/>
              <a:t>denního rozdělení intenzit</a:t>
            </a:r>
            <a:r>
              <a:rPr lang="cs-CZ" dirty="0"/>
              <a:t>. Celodenní intenzity pro návrhové období se stanoví na základě dopravního modelu, prognózou dosavadních dat – extrapolací lineární nebo nelineární funkce, metodou jednotného nebo průměrného koeficientu růstu, případně použitím celostátně stanovených koeficientů růstu, resp. vývoje dopravy.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 hlediska posuzování výkonnosti se místní komunikace pro motorovou dopravu rozdělují do čtyř (funkčních) skupin: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sz="2800" dirty="0"/>
              <a:t>•	komunikace v přechodových úsecích, úseky mezi vnější silniční sítí a průtahy silnic zastavěným územím obcí (funkční skupiny A </a:t>
            </a:r>
            <a:r>
              <a:rPr lang="cs-CZ" sz="2800" dirty="0" err="1"/>
              <a:t>a</a:t>
            </a:r>
            <a:r>
              <a:rPr lang="cs-CZ" sz="2800" dirty="0"/>
              <a:t> B),</a:t>
            </a:r>
          </a:p>
          <a:p>
            <a:pPr marL="457200" lvl="1" indent="0">
              <a:buNone/>
            </a:pPr>
            <a:r>
              <a:rPr lang="cs-CZ" sz="2800" dirty="0"/>
              <a:t>•	komunikace funkční skupiny A,</a:t>
            </a:r>
          </a:p>
          <a:p>
            <a:pPr marL="457200" lvl="1" indent="0">
              <a:buNone/>
            </a:pPr>
            <a:r>
              <a:rPr lang="cs-CZ" sz="2800" dirty="0"/>
              <a:t>•	komunikace funkční skupiny B,</a:t>
            </a:r>
          </a:p>
          <a:p>
            <a:pPr marL="457200" lvl="1" indent="0">
              <a:buNone/>
            </a:pPr>
            <a:r>
              <a:rPr lang="cs-CZ" sz="2800" dirty="0"/>
              <a:t>•	komunikace funkční skupiny C.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4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3852"/>
            <a:ext cx="10515600" cy="5283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Zásady posuzování výkonnosti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u="sng" dirty="0"/>
              <a:t>S</a:t>
            </a:r>
            <a:r>
              <a:rPr lang="cs-CZ" u="sng" dirty="0" smtClean="0"/>
              <a:t>tanovení </a:t>
            </a:r>
            <a:r>
              <a:rPr lang="cs-CZ" u="sng" dirty="0"/>
              <a:t>kapacity</a:t>
            </a:r>
            <a:r>
              <a:rPr lang="cs-CZ" dirty="0"/>
              <a:t> (návrhové intenzity – výkonnosti) místních komunikací pro vozidla podle normy je vypočteno podle stanovených zásad a sestaveno do tabulkových přehledů pro funkční skupiny A, B a C. </a:t>
            </a:r>
          </a:p>
          <a:p>
            <a:pPr marL="0" indent="0" algn="just">
              <a:buNone/>
            </a:pPr>
            <a:r>
              <a:rPr lang="cs-CZ" dirty="0"/>
              <a:t>Princip výpočtu spočívá v úpravách základní hodinové nebo celodenní intenzity (kapacity) opravnými součiniteli, které mají vliv na výkonnost daného úseku místní komunikace.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81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3852"/>
            <a:ext cx="10515600" cy="5283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/>
              <a:t>Základní hodnoty přípustných intenzit místních komunikací funkční skupiny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802567"/>
              </p:ext>
            </p:extLst>
          </p:nvPr>
        </p:nvGraphicFramePr>
        <p:xfrm>
          <a:off x="2034282" y="1387012"/>
          <a:ext cx="7777537" cy="4388133"/>
        </p:xfrm>
        <a:graphic>
          <a:graphicData uri="http://schemas.openxmlformats.org/drawingml/2006/table">
            <a:tbl>
              <a:tblPr/>
              <a:tblGrid>
                <a:gridCol w="1148205"/>
                <a:gridCol w="1148205"/>
                <a:gridCol w="1114435"/>
                <a:gridCol w="590988"/>
                <a:gridCol w="523447"/>
                <a:gridCol w="1131320"/>
                <a:gridCol w="1030008"/>
                <a:gridCol w="1030008"/>
                <a:gridCol w="60921"/>
              </a:tblGrid>
              <a:tr h="53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Přípustné intenzity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 dirty="0" smtClean="0">
                          <a:effectLst/>
                          <a:latin typeface="Times New Roman"/>
                          <a:ea typeface="Times New Roman"/>
                        </a:rPr>
                        <a:t>Dobrá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9663">
                <a:tc rowSpan="2">
                  <a:txBody>
                    <a:bodyPr/>
                    <a:lstStyle/>
                    <a:p>
                      <a:pPr marL="508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1" dirty="0" smtClean="0">
                          <a:effectLst/>
                          <a:latin typeface="Times New Roman"/>
                          <a:ea typeface="Times New Roman"/>
                        </a:rPr>
                        <a:t>Funkční třída</a:t>
                      </a:r>
                      <a:endParaRPr lang="cs-CZ" sz="15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3810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effectLst/>
                          <a:latin typeface="Times New Roman"/>
                          <a:ea typeface="Times New Roman"/>
                        </a:rPr>
                        <a:t>v obou jízdních směrech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obsluha a kompletní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 dirty="0" smtClean="0">
                          <a:effectLst/>
                          <a:latin typeface="Times New Roman"/>
                          <a:ea typeface="Times New Roman"/>
                        </a:rPr>
                        <a:t>Šatná </a:t>
                      </a:r>
                      <a:r>
                        <a:rPr lang="cs-CZ" sz="1500" b="1" dirty="0">
                          <a:effectLst/>
                          <a:latin typeface="Times New Roman"/>
                          <a:ea typeface="Times New Roman"/>
                        </a:rPr>
                        <a:t>obsluha nízká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8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(voz/h)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vybavenost při stupni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vybavenost při stupni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19">
                <a:tc rowSpan="2">
                  <a:txBody>
                    <a:bodyPr/>
                    <a:lstStyle/>
                    <a:p>
                      <a:pPr marL="165100">
                        <a:spcAft>
                          <a:spcPts val="0"/>
                        </a:spcAft>
                      </a:pP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8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R="39370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effectLst/>
                          <a:latin typeface="Times New Roman"/>
                          <a:ea typeface="Times New Roman"/>
                        </a:rPr>
                        <a:t>motorizace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effectLst/>
                          <a:latin typeface="Times New Roman"/>
                          <a:ea typeface="Times New Roman"/>
                        </a:rPr>
                        <a:t>motorizace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6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hodinová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317500" algn="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denní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1:3,5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368300" algn="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1:2,5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79400" algn="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1:3,5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79400" algn="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1:2,5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3687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9100" algn="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3000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1600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1200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900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36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C obsl.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9100" algn="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2000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36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C (D)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9100" algn="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  <a:latin typeface="Times New Roman"/>
                          <a:ea typeface="Times New Roman"/>
                        </a:rPr>
                        <a:t>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Times New Roman"/>
                          <a:ea typeface="Times New Roman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4D0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3852"/>
            <a:ext cx="10515600" cy="5283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Dopravní </a:t>
            </a:r>
            <a:r>
              <a:rPr lang="cs-CZ" sz="3200" b="1" dirty="0" smtClean="0"/>
              <a:t>průzkumy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dirty="0" smtClean="0"/>
              <a:t>Současné objemy dopravy, intenzity dopravních a přepravních proudů, dopravní poměry na stávajících dopravních zařízeních a zároveň pochopení všech souvislostí, které způsobují dopravu a její růst jsou zjišťovány dopravními průzkumy a rozbory. Jejich dokonalá znalost je výchozím podkladem pro dopravní plánování.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39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9192"/>
            <a:ext cx="10515600" cy="5457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1.) Podle velikosti území a počtu stanovišť</a:t>
            </a:r>
          </a:p>
          <a:p>
            <a:pPr marL="457200" lvl="1" indent="0">
              <a:buNone/>
            </a:pPr>
            <a:r>
              <a:rPr lang="cs-CZ" sz="2800" dirty="0"/>
              <a:t>a.) generální průzkum</a:t>
            </a:r>
          </a:p>
          <a:p>
            <a:pPr marL="457200" lvl="1" indent="0">
              <a:buNone/>
            </a:pPr>
            <a:r>
              <a:rPr lang="cs-CZ" sz="2800" dirty="0"/>
              <a:t>b.) celostátní sčítání dopravy (zajišťuje údaje o intenzitě dopravy a skladbě dopravního proudu)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2.) Zajišťování charakteristiky dopravy</a:t>
            </a:r>
          </a:p>
          <a:p>
            <a:pPr marL="457200" lvl="1" indent="0">
              <a:buNone/>
            </a:pPr>
            <a:r>
              <a:rPr lang="cs-CZ" sz="2800" dirty="0"/>
              <a:t>a.) směrový průzkum </a:t>
            </a:r>
          </a:p>
          <a:p>
            <a:pPr marL="457200" lvl="1" indent="0">
              <a:buNone/>
            </a:pPr>
            <a:r>
              <a:rPr lang="cs-CZ" sz="2800" dirty="0"/>
              <a:t>b.) průzkum intenzity </a:t>
            </a:r>
          </a:p>
          <a:p>
            <a:pPr marL="457200" lvl="1" indent="0">
              <a:buNone/>
            </a:pPr>
            <a:r>
              <a:rPr lang="cs-CZ" sz="2800" dirty="0"/>
              <a:t>c.) průzkum rychlosti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29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23982"/>
            <a:ext cx="10515600" cy="56529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u="sng" dirty="0" smtClean="0"/>
              <a:t>3.) </a:t>
            </a:r>
            <a:r>
              <a:rPr lang="cs-CZ" sz="3000" u="sng" dirty="0"/>
              <a:t>podle druhu sledované dopravy</a:t>
            </a:r>
          </a:p>
          <a:p>
            <a:pPr marL="457200" lvl="1" indent="0">
              <a:buNone/>
            </a:pPr>
            <a:r>
              <a:rPr lang="cs-CZ" sz="3000" dirty="0"/>
              <a:t>a.) průzkum silniční dopravy </a:t>
            </a:r>
          </a:p>
          <a:p>
            <a:pPr marL="457200" lvl="1" indent="0">
              <a:buNone/>
            </a:pPr>
            <a:r>
              <a:rPr lang="cs-CZ" sz="3000" dirty="0"/>
              <a:t>b.) průzkum pěšího provozu</a:t>
            </a:r>
          </a:p>
          <a:p>
            <a:pPr marL="457200" lvl="1" indent="0">
              <a:buNone/>
            </a:pPr>
            <a:r>
              <a:rPr lang="cs-CZ" sz="3000" dirty="0"/>
              <a:t>c.) průzkum cyklistického provozu </a:t>
            </a:r>
          </a:p>
          <a:p>
            <a:pPr marL="457200" lvl="1" indent="0">
              <a:buNone/>
            </a:pPr>
            <a:r>
              <a:rPr lang="cs-CZ" sz="3000" dirty="0"/>
              <a:t>d.) průzkum MHD</a:t>
            </a:r>
          </a:p>
          <a:p>
            <a:pPr marL="457200" lvl="1" indent="0">
              <a:buNone/>
            </a:pPr>
            <a:r>
              <a:rPr lang="cs-CZ" sz="3000" dirty="0"/>
              <a:t>e.) průzkum na průjezdných silnicích a dálnic </a:t>
            </a:r>
          </a:p>
          <a:p>
            <a:pPr marL="457200" lvl="1" indent="0">
              <a:buNone/>
            </a:pPr>
            <a:r>
              <a:rPr lang="cs-CZ" sz="3000" dirty="0"/>
              <a:t>f.) </a:t>
            </a:r>
            <a:r>
              <a:rPr lang="cs-CZ" sz="3000" dirty="0" smtClean="0"/>
              <a:t>ověřovací </a:t>
            </a:r>
            <a:r>
              <a:rPr lang="cs-CZ" sz="3000" dirty="0"/>
              <a:t>průzkum</a:t>
            </a:r>
          </a:p>
          <a:p>
            <a:pPr marL="457200" lvl="1" indent="0">
              <a:buNone/>
            </a:pPr>
            <a:r>
              <a:rPr lang="cs-CZ" sz="3000" dirty="0"/>
              <a:t>g.) účelový průzkum</a:t>
            </a:r>
          </a:p>
          <a:p>
            <a:pPr marL="457200" lvl="1" indent="0">
              <a:buNone/>
            </a:pPr>
            <a:r>
              <a:rPr lang="cs-CZ" sz="3000" dirty="0"/>
              <a:t>h.) speciální průzkumy (křižovatkový)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u="sng" dirty="0"/>
              <a:t>Formy provádění průzkumu</a:t>
            </a:r>
          </a:p>
          <a:p>
            <a:pPr marL="457200" lvl="1" indent="0">
              <a:buNone/>
            </a:pPr>
            <a:r>
              <a:rPr lang="cs-CZ" sz="2800" dirty="0"/>
              <a:t>a.) </a:t>
            </a:r>
            <a:r>
              <a:rPr lang="cs-CZ" sz="2800" dirty="0" smtClean="0"/>
              <a:t>pozorováním 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b.) ústním dotazem</a:t>
            </a:r>
          </a:p>
          <a:p>
            <a:pPr marL="457200" lvl="1" indent="0">
              <a:buNone/>
            </a:pPr>
            <a:r>
              <a:rPr lang="cs-CZ" sz="2800" dirty="0"/>
              <a:t>c.) anketa</a:t>
            </a:r>
          </a:p>
          <a:p>
            <a:pPr marL="457200" lvl="1" indent="0">
              <a:buNone/>
            </a:pPr>
            <a:r>
              <a:rPr lang="cs-CZ" sz="2800" dirty="0"/>
              <a:t>d.) dopravně sociologické průzkumy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15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390</Words>
  <Application>Microsoft Office PowerPoint</Application>
  <PresentationFormat>Vlastní</PresentationFormat>
  <Paragraphs>158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11. Sběr dat a analýza prostupnosti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2017-06-28T15:28:52Z</dcterms:modified>
</cp:coreProperties>
</file>