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5" r:id="rId3"/>
    <p:sldId id="286" r:id="rId4"/>
    <p:sldId id="333" r:id="rId5"/>
    <p:sldId id="334" r:id="rId6"/>
    <p:sldId id="335" r:id="rId7"/>
    <p:sldId id="336" r:id="rId8"/>
    <p:sldId id="337" r:id="rId9"/>
    <p:sldId id="338" r:id="rId10"/>
    <p:sldId id="339" r:id="rId11"/>
    <p:sldId id="340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>
        <p:scale>
          <a:sx n="93" d="100"/>
          <a:sy n="93" d="100"/>
        </p:scale>
        <p:origin x="-12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/>
              <a:t>Technologie city logistiky: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10. </a:t>
            </a:r>
            <a:r>
              <a:rPr lang="cs-CZ" b="1" dirty="0"/>
              <a:t>Technologie obsluhy města nákladní dopravou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144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647273"/>
            <a:ext cx="10738503" cy="55296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u="sng" dirty="0"/>
              <a:t>Regulace vjezdu nákladních </a:t>
            </a:r>
            <a:r>
              <a:rPr lang="cs-CZ" sz="3200" u="sng" dirty="0" smtClean="0"/>
              <a:t>vozidel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264" y="1194549"/>
            <a:ext cx="6017937" cy="4192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délník 1"/>
          <p:cNvSpPr/>
          <p:nvPr/>
        </p:nvSpPr>
        <p:spPr>
          <a:xfrm>
            <a:off x="3631261" y="5388575"/>
            <a:ext cx="5221942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500" dirty="0"/>
              <a:t>Florencie – regulace na základě licence</a:t>
            </a:r>
          </a:p>
        </p:txBody>
      </p:sp>
    </p:spTree>
    <p:extLst>
      <p:ext uri="{BB962C8B-B14F-4D97-AF65-F5344CB8AC3E}">
        <p14:creationId xmlns:p14="http://schemas.microsoft.com/office/powerpoint/2010/main" val="204701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73303"/>
            <a:ext cx="10738503" cy="530366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3200" u="sng" dirty="0"/>
              <a:t>Informační a telematické </a:t>
            </a:r>
            <a:r>
              <a:rPr lang="cs-CZ" sz="3200" u="sng" dirty="0" smtClean="0"/>
              <a:t>technologie</a:t>
            </a:r>
          </a:p>
          <a:p>
            <a:pPr marL="0" indent="0" algn="just">
              <a:buNone/>
            </a:pPr>
            <a:r>
              <a:rPr lang="cs-CZ" sz="3000" dirty="0"/>
              <a:t>•	webové stránky,</a:t>
            </a:r>
          </a:p>
          <a:p>
            <a:pPr marL="0" indent="0" algn="just">
              <a:buNone/>
            </a:pPr>
            <a:r>
              <a:rPr lang="cs-CZ" sz="3000" dirty="0"/>
              <a:t>•	on-line plánovače tras,</a:t>
            </a:r>
          </a:p>
          <a:p>
            <a:pPr marL="0" indent="0" algn="just">
              <a:buNone/>
            </a:pPr>
            <a:r>
              <a:rPr lang="cs-CZ" sz="3000" dirty="0"/>
              <a:t>•	komunikace řidič – sklad,  řidič </a:t>
            </a:r>
            <a:r>
              <a:rPr lang="cs-CZ" sz="3000" dirty="0" smtClean="0"/>
              <a:t>– distribuční centrum,</a:t>
            </a:r>
            <a:endParaRPr lang="cs-CZ" sz="3000" dirty="0"/>
          </a:p>
          <a:p>
            <a:pPr marL="0" indent="0" algn="just">
              <a:buNone/>
            </a:pPr>
            <a:r>
              <a:rPr lang="cs-CZ" sz="3000" dirty="0"/>
              <a:t>•	informační systémy skladu a </a:t>
            </a:r>
            <a:r>
              <a:rPr lang="cs-CZ" sz="3000" dirty="0" smtClean="0"/>
              <a:t>distribučního centra,</a:t>
            </a:r>
            <a:endParaRPr lang="cs-CZ" sz="3000" dirty="0"/>
          </a:p>
          <a:p>
            <a:pPr marL="0" indent="0" algn="just">
              <a:buNone/>
            </a:pPr>
            <a:r>
              <a:rPr lang="cs-CZ" sz="3000" dirty="0"/>
              <a:t>•	řízení vozového parku,</a:t>
            </a:r>
          </a:p>
          <a:p>
            <a:pPr marL="0" indent="0" algn="just">
              <a:buNone/>
            </a:pPr>
            <a:r>
              <a:rPr lang="cs-CZ" sz="3000" dirty="0"/>
              <a:t>•	poskytování informací v reálném čase o dopravních </a:t>
            </a:r>
            <a:r>
              <a:rPr lang="cs-CZ" sz="3000" dirty="0" smtClean="0"/>
              <a:t>podmínkách,</a:t>
            </a:r>
            <a:endParaRPr lang="cs-CZ" sz="3000" dirty="0"/>
          </a:p>
          <a:p>
            <a:pPr marL="0" indent="0" algn="just">
              <a:buNone/>
            </a:pPr>
            <a:r>
              <a:rPr lang="cs-CZ" sz="3000" dirty="0"/>
              <a:t>•	optimalizace jízd apod.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sz="3200" u="sng" dirty="0" smtClean="0"/>
              <a:t>Zpoplatnění </a:t>
            </a:r>
            <a:r>
              <a:rPr lang="cs-CZ" sz="3200" u="sng" dirty="0"/>
              <a:t>komunikací a infrastruktury; Noční dodávky; Mapa pro nákladní </a:t>
            </a:r>
            <a:r>
              <a:rPr lang="cs-CZ" sz="3200" u="sng" dirty="0" smtClean="0"/>
              <a:t>vozidla…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706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32899"/>
            <a:ext cx="10515600" cy="49440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/>
              <a:t>Přístupy k City logistice a nákladní dopravě ve </a:t>
            </a:r>
            <a:r>
              <a:rPr lang="cs-CZ" sz="3200" b="1" dirty="0" smtClean="0"/>
              <a:t>městech</a:t>
            </a:r>
          </a:p>
          <a:p>
            <a:pPr marL="0" indent="0" algn="just">
              <a:buNone/>
            </a:pPr>
            <a:endParaRPr lang="cs-CZ" sz="3200" b="1" dirty="0"/>
          </a:p>
          <a:p>
            <a:pPr marL="0" indent="0" algn="just">
              <a:buNone/>
            </a:pPr>
            <a:r>
              <a:rPr lang="cs-CZ" dirty="0"/>
              <a:t>Pojem city logistika představuje aplikaci logistických přístupů na pohyb zboží (zásilek) a lidí v městských podmínkách. Charakterizuje proces </a:t>
            </a:r>
            <a:r>
              <a:rPr lang="cs-CZ" u="sng" dirty="0"/>
              <a:t>optimalizace logistických a dopravních procesů v městské aglomeraci</a:t>
            </a:r>
            <a:r>
              <a:rPr lang="cs-CZ" dirty="0"/>
              <a:t> za účasti </a:t>
            </a:r>
            <a:r>
              <a:rPr lang="cs-CZ" u="sng" dirty="0"/>
              <a:t>soukromého a veřejného sektoru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26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565079"/>
            <a:ext cx="10738503" cy="561188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3200" b="1" dirty="0"/>
              <a:t>Jak již bylo zmíněno, city logistické systémy (technologie) v nákladní dopravě v Evropě jsou často složeny z kombinací následujících city logistických přístupů:</a:t>
            </a:r>
          </a:p>
          <a:p>
            <a:pPr marL="0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sz="2800" dirty="0"/>
              <a:t>•	městské distribuční centrum,</a:t>
            </a:r>
          </a:p>
          <a:p>
            <a:pPr marL="457200" lvl="1" indent="0">
              <a:buNone/>
            </a:pPr>
            <a:r>
              <a:rPr lang="cs-CZ" sz="2800" dirty="0"/>
              <a:t>•	optimalizace zásobovacích vozidel a využití ekologických vozidel,</a:t>
            </a:r>
          </a:p>
          <a:p>
            <a:pPr marL="457200" lvl="1" indent="0">
              <a:buNone/>
            </a:pPr>
            <a:r>
              <a:rPr lang="cs-CZ" sz="2800" dirty="0"/>
              <a:t>•	distribuce zboží jinými druhy dopravních prostředků,</a:t>
            </a:r>
          </a:p>
          <a:p>
            <a:pPr marL="457200" lvl="1" indent="0">
              <a:buNone/>
            </a:pPr>
            <a:r>
              <a:rPr lang="cs-CZ" sz="2800" dirty="0"/>
              <a:t>•	regulace vjezdu nákladních vozidel,</a:t>
            </a:r>
          </a:p>
          <a:p>
            <a:pPr marL="457200" lvl="1" indent="0">
              <a:buNone/>
            </a:pPr>
            <a:r>
              <a:rPr lang="cs-CZ" sz="2800" dirty="0"/>
              <a:t>•	zpoplatnění komunikací a infrastruktury,</a:t>
            </a:r>
          </a:p>
          <a:p>
            <a:pPr marL="457200" lvl="1" indent="0">
              <a:buNone/>
            </a:pPr>
            <a:r>
              <a:rPr lang="cs-CZ" sz="2800" dirty="0"/>
              <a:t>•	noční dodávky,</a:t>
            </a:r>
          </a:p>
          <a:p>
            <a:pPr marL="457200" lvl="1" indent="0">
              <a:buNone/>
            </a:pPr>
            <a:r>
              <a:rPr lang="cs-CZ" sz="2800" dirty="0" smtClean="0"/>
              <a:t>•	optimalizace využití infrastruktury,</a:t>
            </a:r>
          </a:p>
          <a:p>
            <a:pPr marL="457200" lvl="1" indent="0">
              <a:buNone/>
            </a:pPr>
            <a:r>
              <a:rPr lang="cs-CZ" sz="2800" dirty="0" smtClean="0"/>
              <a:t>•</a:t>
            </a:r>
            <a:r>
              <a:rPr lang="cs-CZ" sz="2800" dirty="0"/>
              <a:t>	mapa pro nákladní vozidla,</a:t>
            </a:r>
          </a:p>
          <a:p>
            <a:pPr marL="457200" lvl="1" indent="0">
              <a:buNone/>
            </a:pPr>
            <a:r>
              <a:rPr lang="cs-CZ" sz="2800" dirty="0"/>
              <a:t>•	partnerství pro nákladní dopravu,</a:t>
            </a:r>
          </a:p>
          <a:p>
            <a:pPr marL="457200" lvl="1" indent="0">
              <a:buNone/>
            </a:pPr>
            <a:r>
              <a:rPr lang="cs-CZ" sz="2800" dirty="0"/>
              <a:t>•	alternativní řešení pro distribuci zásilek,</a:t>
            </a:r>
          </a:p>
          <a:p>
            <a:pPr marL="457200" lvl="1" indent="0">
              <a:buNone/>
            </a:pPr>
            <a:r>
              <a:rPr lang="cs-CZ" sz="2800" dirty="0"/>
              <a:t>•	informační a telematické technologie.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92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73303"/>
            <a:ext cx="10738503" cy="53036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Výše uvedené city logistické přístupy jsou pro získání vyšší efektivity </a:t>
            </a:r>
            <a:r>
              <a:rPr lang="cs-CZ" b="1" dirty="0"/>
              <a:t>kombinovány mezi sebou</a:t>
            </a:r>
            <a:r>
              <a:rPr lang="cs-CZ" dirty="0"/>
              <a:t>, tak aby dokázaly řešit definované problémy měst. Vhodná kombinace opatření může </a:t>
            </a:r>
            <a:r>
              <a:rPr lang="cs-CZ" u="sng" dirty="0"/>
              <a:t>snížit negativní dopady nákladní dopravy na životní prostředí</a:t>
            </a:r>
            <a:r>
              <a:rPr lang="cs-CZ" dirty="0"/>
              <a:t>, </a:t>
            </a:r>
            <a:r>
              <a:rPr lang="cs-CZ" u="sng" dirty="0"/>
              <a:t>redukovat kongesci způsobenou nákladní dopravou</a:t>
            </a:r>
            <a:r>
              <a:rPr lang="cs-CZ" dirty="0"/>
              <a:t> a počet nákladních vozidel v definované oblasti při zachování </a:t>
            </a:r>
            <a:r>
              <a:rPr lang="cs-CZ" u="sng" dirty="0"/>
              <a:t>ekonomického růstu oblasti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686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73303"/>
            <a:ext cx="10738503" cy="53036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u="sng" dirty="0" smtClean="0"/>
              <a:t>Distribuční centrum</a:t>
            </a:r>
          </a:p>
          <a:p>
            <a:pPr marL="0" indent="0" algn="just">
              <a:buNone/>
            </a:pPr>
            <a:endParaRPr lang="cs-CZ" u="sng" dirty="0"/>
          </a:p>
          <a:p>
            <a:pPr marL="0" indent="0" algn="just">
              <a:buNone/>
            </a:pPr>
            <a:endParaRPr lang="cs-CZ" u="sng" dirty="0" smtClean="0"/>
          </a:p>
          <a:p>
            <a:pPr marL="0" indent="0" algn="just">
              <a:buNone/>
            </a:pPr>
            <a:endParaRPr lang="cs-CZ" u="sng" dirty="0"/>
          </a:p>
          <a:p>
            <a:pPr marL="0" indent="0" algn="just">
              <a:buNone/>
            </a:pPr>
            <a:endParaRPr lang="cs-CZ" u="sng" dirty="0" smtClean="0"/>
          </a:p>
          <a:p>
            <a:pPr marL="0" indent="0" algn="just">
              <a:buNone/>
            </a:pPr>
            <a:endParaRPr lang="cs-CZ" u="sng" dirty="0"/>
          </a:p>
          <a:p>
            <a:pPr marL="0" indent="0" algn="just">
              <a:buNone/>
            </a:pPr>
            <a:endParaRPr lang="cs-CZ" u="sng" dirty="0" smtClean="0"/>
          </a:p>
          <a:p>
            <a:pPr marL="0" indent="0" algn="just">
              <a:buNone/>
            </a:pPr>
            <a:endParaRPr lang="cs-CZ" u="sng" dirty="0"/>
          </a:p>
          <a:p>
            <a:pPr marL="0" indent="0" algn="just">
              <a:buNone/>
            </a:pPr>
            <a:endParaRPr lang="cs-CZ" sz="2500" u="sng" dirty="0" smtClean="0"/>
          </a:p>
          <a:p>
            <a:pPr marL="0" indent="0" algn="ctr">
              <a:buNone/>
            </a:pPr>
            <a:r>
              <a:rPr lang="cs-CZ" sz="2500" dirty="0"/>
              <a:t>Pohyby zásobovacích vozidel s a bez DC</a:t>
            </a:r>
            <a:endParaRPr lang="cs-CZ" sz="2500" u="sng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973" y="1477762"/>
            <a:ext cx="5814541" cy="368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54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73303"/>
            <a:ext cx="10738503" cy="53036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i="1" dirty="0"/>
              <a:t>Konkrétní cíle, kterých může být dosaženo zavedením DC, jsou:</a:t>
            </a:r>
          </a:p>
          <a:p>
            <a:pPr marL="457200" lvl="1" indent="0" algn="just">
              <a:buNone/>
            </a:pPr>
            <a:r>
              <a:rPr lang="cs-CZ" sz="2800" dirty="0"/>
              <a:t>•	redukce počtu nákladních vozidel v definované oblasti,</a:t>
            </a:r>
          </a:p>
          <a:p>
            <a:pPr marL="457200" lvl="1" indent="0" algn="just">
              <a:buNone/>
            </a:pPr>
            <a:r>
              <a:rPr lang="cs-CZ" sz="2800" dirty="0"/>
              <a:t>•	redukce celkového počtu jízd nákladních </a:t>
            </a:r>
            <a:r>
              <a:rPr lang="cs-CZ" sz="2800" dirty="0" smtClean="0"/>
              <a:t>vozidel,</a:t>
            </a:r>
            <a:endParaRPr lang="cs-CZ" sz="2800" dirty="0"/>
          </a:p>
          <a:p>
            <a:pPr marL="457200" lvl="1" indent="0" algn="just">
              <a:buNone/>
            </a:pPr>
            <a:r>
              <a:rPr lang="cs-CZ" sz="2800" dirty="0"/>
              <a:t>•	redukce kongescí, snížení produkce emisí exhalací a hluku,</a:t>
            </a:r>
          </a:p>
          <a:p>
            <a:pPr marL="457200" lvl="1" indent="0" algn="just">
              <a:buNone/>
            </a:pPr>
            <a:r>
              <a:rPr lang="cs-CZ" sz="2800" dirty="0"/>
              <a:t>•	zvýšení atraktivity oblasti a zvýšení spolehlivosti zásobování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906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73303"/>
            <a:ext cx="10738503" cy="53036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u="sng" dirty="0"/>
              <a:t>Využití alternativních </a:t>
            </a:r>
            <a:r>
              <a:rPr lang="cs-CZ" sz="3200" u="sng" dirty="0" smtClean="0"/>
              <a:t>paliv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Jednou z dalších možností jak snížit dopady dopravy na životní prostředí je využití alternativních paliv, o kterých lze říci, že jsou šetrnější k životnímu prostředí než konvenční fosilní paliva. Mezi alternativní paliva patří </a:t>
            </a:r>
            <a:r>
              <a:rPr lang="cs-CZ" b="1" dirty="0"/>
              <a:t>LPG </a:t>
            </a:r>
            <a:r>
              <a:rPr lang="cs-CZ" dirty="0"/>
              <a:t>(propan butan), </a:t>
            </a:r>
            <a:r>
              <a:rPr lang="cs-CZ" b="1" dirty="0"/>
              <a:t>CNG </a:t>
            </a:r>
            <a:r>
              <a:rPr lang="cs-CZ" dirty="0"/>
              <a:t>(stlačený zemní plyn), </a:t>
            </a:r>
            <a:r>
              <a:rPr lang="cs-CZ" b="1" dirty="0"/>
              <a:t>biopaliva </a:t>
            </a:r>
            <a:r>
              <a:rPr lang="cs-CZ" dirty="0"/>
              <a:t>(</a:t>
            </a:r>
            <a:r>
              <a:rPr lang="cs-CZ" dirty="0" err="1"/>
              <a:t>bioethanol</a:t>
            </a:r>
            <a:r>
              <a:rPr lang="cs-CZ" dirty="0"/>
              <a:t>, rostlinné oleje, bionafta), </a:t>
            </a:r>
            <a:r>
              <a:rPr lang="cs-CZ" b="1" dirty="0"/>
              <a:t>vodík</a:t>
            </a:r>
            <a:r>
              <a:rPr lang="cs-CZ" dirty="0"/>
              <a:t>, </a:t>
            </a:r>
            <a:r>
              <a:rPr lang="cs-CZ" b="1" dirty="0"/>
              <a:t>elektrická energie </a:t>
            </a:r>
            <a:r>
              <a:rPr lang="cs-CZ" dirty="0"/>
              <a:t>a </a:t>
            </a:r>
            <a:r>
              <a:rPr lang="cs-CZ" b="1" dirty="0"/>
              <a:t>hybridní pohony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992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73303"/>
            <a:ext cx="10738503" cy="53036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u="sng" dirty="0"/>
              <a:t>Distribuce zboží nekonvenčními druhy dopravních </a:t>
            </a:r>
            <a:r>
              <a:rPr lang="cs-CZ" sz="3200" u="sng" dirty="0" smtClean="0"/>
              <a:t>prostředků</a:t>
            </a:r>
          </a:p>
          <a:p>
            <a:pPr marL="0" indent="0" algn="just">
              <a:buNone/>
            </a:pPr>
            <a:endParaRPr lang="cs-CZ" dirty="0"/>
          </a:p>
          <a:p>
            <a:pPr lvl="1" algn="just"/>
            <a:r>
              <a:rPr lang="cs-CZ" sz="2800" dirty="0"/>
              <a:t>Nákladní </a:t>
            </a:r>
            <a:r>
              <a:rPr lang="cs-CZ" sz="2800" dirty="0" smtClean="0"/>
              <a:t>tramvaje</a:t>
            </a:r>
          </a:p>
          <a:p>
            <a:pPr lvl="1" algn="just"/>
            <a:r>
              <a:rPr lang="cs-CZ" sz="2800" dirty="0"/>
              <a:t>Jízdní kola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36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0966" y="1124949"/>
            <a:ext cx="7851058" cy="3216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bdélník 7"/>
          <p:cNvSpPr/>
          <p:nvPr/>
        </p:nvSpPr>
        <p:spPr>
          <a:xfrm>
            <a:off x="4779051" y="4610796"/>
            <a:ext cx="2389821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500" dirty="0"/>
              <a:t>Nákladní tramvaj</a:t>
            </a:r>
          </a:p>
        </p:txBody>
      </p:sp>
    </p:spTree>
    <p:extLst>
      <p:ext uri="{BB962C8B-B14F-4D97-AF65-F5344CB8AC3E}">
        <p14:creationId xmlns:p14="http://schemas.microsoft.com/office/powerpoint/2010/main" val="307626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266</Words>
  <Application>Microsoft Office PowerPoint</Application>
  <PresentationFormat>Vlastní</PresentationFormat>
  <Paragraphs>67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Office</vt:lpstr>
      <vt:lpstr>Technologie city logistiky: 10. Technologie obsluhy města nákladní dopravou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Stopka Ondrej</cp:lastModifiedBy>
  <cp:revision>65</cp:revision>
  <dcterms:created xsi:type="dcterms:W3CDTF">2017-05-10T10:51:34Z</dcterms:created>
  <dcterms:modified xsi:type="dcterms:W3CDTF">2017-06-28T15:28:23Z</dcterms:modified>
</cp:coreProperties>
</file>