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5" r:id="rId7"/>
    <p:sldId id="296" r:id="rId8"/>
    <p:sldId id="29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Problematika City </a:t>
            </a:r>
            <a:r>
              <a:rPr lang="cs-CZ" b="1" dirty="0" err="1" smtClean="0"/>
              <a:t>Logistics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Co je to City logistika?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dirty="0"/>
              <a:t>Definice City logistiky vyplývá z definice </a:t>
            </a:r>
            <a:r>
              <a:rPr lang="cs-CZ" dirty="0" smtClean="0"/>
              <a:t>logistiky.</a:t>
            </a:r>
          </a:p>
          <a:p>
            <a:pPr marL="0" indent="0" algn="just">
              <a:buNone/>
            </a:pPr>
            <a:r>
              <a:rPr lang="cs-CZ" b="1" dirty="0" smtClean="0"/>
              <a:t>Logistika</a:t>
            </a:r>
            <a:r>
              <a:rPr lang="cs-CZ" dirty="0" smtClean="0"/>
              <a:t> </a:t>
            </a:r>
            <a:r>
              <a:rPr lang="cs-CZ" dirty="0"/>
              <a:t>je interdisciplinární věda, která se zabývá koordinací, harmonizací, propojením a optimalizací toku surovin, materiálu, polotovarů, výrobků a služeb, ale také toků informací a financí z hlediska uspokojení zákazník s optimálním vynaložením prostředků.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City logistika </a:t>
            </a:r>
            <a:r>
              <a:rPr lang="cs-CZ" dirty="0"/>
              <a:t>je pak proces </a:t>
            </a:r>
            <a:r>
              <a:rPr lang="cs-CZ" u="sng" dirty="0"/>
              <a:t>optimalizace logistických a dopravních aktivit, kterého se účastní soukromé společnosti s podporou pokročilých informačních systémů na území města s ohledem na životní prostředí </a:t>
            </a:r>
            <a:r>
              <a:rPr lang="cs-CZ" dirty="0"/>
              <a:t>(vznik kongescí, bezpečnost a úspory energie). Jedním z úkolů city logistiky je tedy zajistit </a:t>
            </a:r>
            <a:r>
              <a:rPr lang="cs-CZ" b="1" dirty="0"/>
              <a:t>komplexní dopravní obslužnost </a:t>
            </a:r>
            <a:r>
              <a:rPr lang="cs-CZ" dirty="0"/>
              <a:t>ve městě a jeho přilehlých aglomeracích.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Podstata komplexní dopravní obslužnosti</a:t>
            </a:r>
          </a:p>
          <a:p>
            <a:pPr marL="0" indent="0" algn="just">
              <a:buNone/>
            </a:pPr>
            <a:endParaRPr lang="cs-CZ" sz="1000" b="1" dirty="0"/>
          </a:p>
          <a:p>
            <a:pPr marL="0" indent="0" algn="just">
              <a:buNone/>
            </a:pPr>
            <a:r>
              <a:rPr lang="cs-CZ" dirty="0"/>
              <a:t>Komplexní dopravní obslužnost území zahrnuje uspokojování přepravních potřeb obyvatel a podnikatelských subjektů v daném území, tedy přepravu osob i zboží. Nesystémově organizovaný přepravní řetězec na území, nebo města způsobuje vznik problémů, jako jsou dopravní kongesce, znečišťování životního prostředí a výpadky dalších služeb. To vše má za následek snižování kvality a možností využívání daného území a v neposlední řadě i množství sociálních a společenských problémů.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Vzájemná propojenost systému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dirty="0"/>
              <a:t>V řešení problémů nákladní dopravy jsou zainteresovány tři hlavní strany:</a:t>
            </a:r>
          </a:p>
          <a:p>
            <a:pPr marL="0" indent="0" algn="just">
              <a:buNone/>
            </a:pPr>
            <a:endParaRPr lang="cs-CZ" dirty="0"/>
          </a:p>
          <a:p>
            <a:pPr lvl="1" algn="just"/>
            <a:r>
              <a:rPr lang="cs-CZ" sz="2800" b="1" dirty="0" smtClean="0"/>
              <a:t>Koncoví </a:t>
            </a:r>
            <a:r>
              <a:rPr lang="cs-CZ" sz="2800" b="1" dirty="0"/>
              <a:t>uživatelé </a:t>
            </a:r>
            <a:r>
              <a:rPr lang="cs-CZ" sz="2800" dirty="0"/>
              <a:t>(podnikatelé a jiné fyzické či právnické </a:t>
            </a:r>
            <a:r>
              <a:rPr lang="cs-CZ" sz="2800" dirty="0" smtClean="0"/>
              <a:t>osoby);</a:t>
            </a:r>
          </a:p>
          <a:p>
            <a:pPr lvl="1" algn="just"/>
            <a:r>
              <a:rPr lang="cs-CZ" sz="2800" b="1" dirty="0" smtClean="0"/>
              <a:t>Dopravci </a:t>
            </a:r>
            <a:r>
              <a:rPr lang="cs-CZ" sz="2800" dirty="0"/>
              <a:t>se zejména snaží minimalizovat své náklady spojené nakládkou, přepravou, překládkou, vykládkou, skladováním, balením a manipulací zboží tak, aby sami mohli maximalizovat svůj zisk, a byli schopni vyhovět požadavkům koncových zákazníků. </a:t>
            </a:r>
          </a:p>
          <a:p>
            <a:pPr lvl="1" algn="just"/>
            <a:r>
              <a:rPr lang="cs-CZ" sz="2800" b="1" dirty="0" smtClean="0"/>
              <a:t>Státní </a:t>
            </a:r>
            <a:r>
              <a:rPr lang="cs-CZ" sz="2800" b="1" dirty="0"/>
              <a:t>správa a samospráva města </a:t>
            </a:r>
            <a:r>
              <a:rPr lang="cs-CZ" sz="2800" dirty="0"/>
              <a:t>se snaží zajišťovat vyšší ekonomický rozvoj oblasti nebo města, zaměstnanost obyvatel a životní úroveň.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058" y="604642"/>
            <a:ext cx="5796767" cy="4465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068879" y="5237521"/>
            <a:ext cx="716984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dirty="0" smtClean="0"/>
              <a:t>Vzájemná </a:t>
            </a:r>
            <a:r>
              <a:rPr lang="cs-CZ" sz="2500" dirty="0"/>
              <a:t>propojenost systému v rámci City logistiky</a:t>
            </a:r>
          </a:p>
        </p:txBody>
      </p:sp>
    </p:spTree>
    <p:extLst>
      <p:ext uri="{BB962C8B-B14F-4D97-AF65-F5344CB8AC3E}">
        <p14:creationId xmlns:p14="http://schemas.microsoft.com/office/powerpoint/2010/main" val="400488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Základní koncept city logistiky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Koncept city logistiky skrývá potenciál pro řešení těchto komplexních logistických problémů. City logistika je proces celkově </a:t>
            </a:r>
            <a:r>
              <a:rPr lang="cs-CZ" u="sng" dirty="0"/>
              <a:t>optimalizující logistické a přepravní operace</a:t>
            </a:r>
            <a:r>
              <a:rPr lang="cs-CZ" dirty="0"/>
              <a:t> všech soukromých firem ve městě nebo v určité oblasti. Je brán zvláštní zřetel na </a:t>
            </a:r>
            <a:r>
              <a:rPr lang="cs-CZ" u="sng" dirty="0"/>
              <a:t>životní prostředí, snižování dopravních kongescí a snižování spotřeby p</a:t>
            </a:r>
            <a:r>
              <a:rPr lang="cs-CZ" dirty="0"/>
              <a:t>aliva. Jednak nasazením úsporných vozidel a jednak snižováním počtu ujetých kilometrů.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5100" b="1" dirty="0"/>
              <a:t>City logistické koncepty</a:t>
            </a:r>
          </a:p>
          <a:p>
            <a:pPr marL="0" indent="0" algn="just">
              <a:buNone/>
            </a:pPr>
            <a:endParaRPr lang="cs-CZ" sz="3200" b="1" dirty="0"/>
          </a:p>
          <a:p>
            <a:pPr marL="0" indent="0" algn="just">
              <a:buNone/>
            </a:pPr>
            <a:r>
              <a:rPr lang="cs-CZ" sz="4600" dirty="0"/>
              <a:t>•	Pokročilý informační systém</a:t>
            </a:r>
          </a:p>
          <a:p>
            <a:pPr marL="0" indent="0" algn="just">
              <a:buNone/>
            </a:pPr>
            <a:r>
              <a:rPr lang="cs-CZ" sz="4600" dirty="0"/>
              <a:t>•	Spolupráce přepravců optimalizující logistické operace</a:t>
            </a:r>
          </a:p>
          <a:p>
            <a:pPr marL="0" indent="0" algn="just">
              <a:buNone/>
            </a:pPr>
            <a:r>
              <a:rPr lang="cs-CZ" sz="4600" dirty="0"/>
              <a:t>•	Veřejný logistický terminál – městské distribuční centrum</a:t>
            </a:r>
          </a:p>
          <a:p>
            <a:pPr marL="0" indent="0" algn="just">
              <a:buNone/>
            </a:pPr>
            <a:r>
              <a:rPr lang="cs-CZ" sz="4600" dirty="0"/>
              <a:t>•	Kontrola využívání kapacity nákladních automobilů</a:t>
            </a:r>
          </a:p>
          <a:p>
            <a:pPr marL="0" indent="0" algn="just">
              <a:buNone/>
            </a:pPr>
            <a:r>
              <a:rPr lang="cs-CZ" sz="4600" dirty="0"/>
              <a:t>•	Podzemní dopravní systémy</a:t>
            </a:r>
          </a:p>
          <a:p>
            <a:pPr marL="0" indent="0" algn="just">
              <a:buNone/>
            </a:pPr>
            <a:r>
              <a:rPr lang="cs-CZ" sz="4600" dirty="0"/>
              <a:t>•	Optimalizace vozidel pro zásobování</a:t>
            </a:r>
          </a:p>
          <a:p>
            <a:pPr marL="0" indent="0" algn="just">
              <a:buNone/>
            </a:pPr>
            <a:r>
              <a:rPr lang="cs-CZ" sz="4600" dirty="0"/>
              <a:t>•	Distribuce jinými druhy dopravních prostředků (např. kolejové vozidla)</a:t>
            </a:r>
          </a:p>
          <a:p>
            <a:pPr marL="0" indent="0" algn="just">
              <a:buNone/>
            </a:pPr>
            <a:r>
              <a:rPr lang="cs-CZ" sz="4600" dirty="0"/>
              <a:t>•	Omezení vjezdu vybraných typ ů automobilů do oblasti</a:t>
            </a:r>
          </a:p>
          <a:p>
            <a:pPr marL="0" indent="0" algn="just">
              <a:buNone/>
            </a:pPr>
            <a:r>
              <a:rPr lang="cs-CZ" sz="4600" dirty="0"/>
              <a:t>•	Zpoplatnění dopravní infrastruktury</a:t>
            </a:r>
          </a:p>
          <a:p>
            <a:pPr marL="0" indent="0" algn="just">
              <a:buNone/>
            </a:pPr>
            <a:r>
              <a:rPr lang="cs-CZ" sz="4600" dirty="0"/>
              <a:t>•	Noční zásobování</a:t>
            </a:r>
          </a:p>
          <a:p>
            <a:pPr marL="0" indent="0" algn="just">
              <a:buNone/>
            </a:pPr>
            <a:r>
              <a:rPr lang="cs-CZ" sz="4600" dirty="0"/>
              <a:t>•	Řízení využití prostoru měst</a:t>
            </a:r>
          </a:p>
          <a:p>
            <a:pPr marL="0" indent="0" algn="just">
              <a:buNone/>
            </a:pPr>
            <a:r>
              <a:rPr lang="cs-CZ" sz="4600" dirty="0"/>
              <a:t>•	Management mobility, logistika firem</a:t>
            </a:r>
          </a:p>
          <a:p>
            <a:pPr marL="0" indent="0" algn="just">
              <a:buNone/>
            </a:pPr>
            <a:r>
              <a:rPr lang="cs-CZ" sz="4600" dirty="0"/>
              <a:t>•	Mapa pro nákladní </a:t>
            </a:r>
            <a:r>
              <a:rPr lang="cs-CZ" sz="4600" dirty="0" smtClean="0"/>
              <a:t>vozidla</a:t>
            </a:r>
            <a:r>
              <a:rPr lang="cs-CZ" sz="4600" dirty="0"/>
              <a:t> a </a:t>
            </a:r>
            <a:r>
              <a:rPr lang="cs-CZ" sz="4600" dirty="0" smtClean="0"/>
              <a:t>alternativní </a:t>
            </a:r>
            <a:r>
              <a:rPr lang="cs-CZ" sz="4600" dirty="0"/>
              <a:t>distribuce zásilek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367</Words>
  <Application>Microsoft Office PowerPoint</Application>
  <PresentationFormat>Vlastní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city logistiky: 1. Problematika City Logistics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2017-06-28T15:24:37Z</dcterms:modified>
</cp:coreProperties>
</file>