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326" r:id="rId3"/>
    <p:sldId id="327" r:id="rId4"/>
    <p:sldId id="329" r:id="rId5"/>
    <p:sldId id="328" r:id="rId6"/>
    <p:sldId id="330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9" autoAdjust="0"/>
    <p:restoredTop sz="94660"/>
  </p:normalViewPr>
  <p:slideViewPr>
    <p:cSldViewPr snapToGrid="0">
      <p:cViewPr varScale="1">
        <p:scale>
          <a:sx n="53" d="100"/>
          <a:sy n="53" d="100"/>
        </p:scale>
        <p:origin x="114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 smtClean="0"/>
              <a:t>9. Mikroorganismy</a:t>
            </a:r>
            <a:br>
              <a:rPr lang="cs-CZ" b="1" dirty="0" smtClean="0"/>
            </a:br>
            <a:r>
              <a:rPr lang="cs-CZ" b="1" dirty="0" smtClean="0"/>
              <a:t>ve vnitřním prostředí budov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6829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Mikrobiální mikroklima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b="1" dirty="0"/>
              <a:t>Mikrobiální mikroklima</a:t>
            </a:r>
            <a:r>
              <a:rPr lang="cs-CZ" dirty="0"/>
              <a:t> je tvořeno mikroorganismy – bakteriemi, viry a plísněmi, které se vyskytují ve vnitřním prostředí budov. </a:t>
            </a:r>
            <a:endParaRPr lang="cs-CZ" dirty="0" smtClean="0"/>
          </a:p>
          <a:p>
            <a:pPr algn="just"/>
            <a:r>
              <a:rPr lang="cs-CZ" b="1" dirty="0" smtClean="0"/>
              <a:t>Bakterie </a:t>
            </a:r>
            <a:r>
              <a:rPr lang="cs-CZ" dirty="0"/>
              <a:t>jsou mikroskopické jednobuněčné mikroorganismy různé velikosti. Průměrná velikost bakterií se pohybuje kolem 0,3 - 2,0 </a:t>
            </a:r>
            <a:r>
              <a:rPr lang="el-GR" dirty="0"/>
              <a:t>μ</a:t>
            </a:r>
            <a:r>
              <a:rPr lang="cs-CZ" dirty="0"/>
              <a:t>m. </a:t>
            </a:r>
            <a:endParaRPr lang="cs-CZ" dirty="0" smtClean="0"/>
          </a:p>
          <a:p>
            <a:pPr algn="just"/>
            <a:r>
              <a:rPr lang="cs-CZ" b="1" dirty="0" smtClean="0"/>
              <a:t>Viry </a:t>
            </a:r>
            <a:r>
              <a:rPr lang="cs-CZ" dirty="0"/>
              <a:t>jsou nebuněčné organismy s vnějším bílkovinovým obalem uzavírajícím nukleovou kyselinu.</a:t>
            </a:r>
          </a:p>
          <a:p>
            <a:pPr algn="just"/>
            <a:r>
              <a:rPr lang="cs-CZ" b="1" dirty="0"/>
              <a:t>Roztoči </a:t>
            </a:r>
            <a:r>
              <a:rPr lang="cs-CZ" dirty="0"/>
              <a:t>je řada drobných členovců z třídy pavoukovců, jejichž články těla splynuly do jediného celku. </a:t>
            </a:r>
          </a:p>
          <a:p>
            <a:pPr algn="just"/>
            <a:r>
              <a:rPr lang="cs-CZ" b="1" dirty="0" smtClean="0"/>
              <a:t>Plísně </a:t>
            </a:r>
            <a:r>
              <a:rPr lang="cs-CZ" dirty="0"/>
              <a:t>jsou mikroskopické mikroorganismy, </a:t>
            </a:r>
            <a:r>
              <a:rPr lang="cs-CZ" dirty="0" err="1"/>
              <a:t>mikromycetami</a:t>
            </a:r>
            <a:r>
              <a:rPr lang="cs-CZ" dirty="0"/>
              <a:t>, patogenní houby, resp. mikroskopické vláknité houby </a:t>
            </a:r>
            <a:r>
              <a:rPr lang="cs-CZ" dirty="0" smtClean="0"/>
              <a:t>vytvářené </a:t>
            </a:r>
            <a:r>
              <a:rPr lang="cs-CZ" dirty="0"/>
              <a:t>spletí vláken.</a:t>
            </a:r>
          </a:p>
          <a:p>
            <a:pPr algn="just"/>
            <a:endParaRPr lang="cs-CZ" sz="2800" b="1" dirty="0"/>
          </a:p>
          <a:p>
            <a:pPr algn="just"/>
            <a:endParaRPr lang="cs-CZ" sz="2800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5218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Mikrobiální mikroklima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/>
          </a:bodyPr>
          <a:lstStyle/>
          <a:p>
            <a:pPr algn="just"/>
            <a:r>
              <a:rPr lang="cs-CZ" b="1" dirty="0"/>
              <a:t>Podle způsobu vstupu </a:t>
            </a:r>
            <a:r>
              <a:rPr lang="cs-CZ" dirty="0"/>
              <a:t>do interiéru rozlišujeme tři zdroje mikroorganismů</a:t>
            </a:r>
            <a:r>
              <a:rPr lang="cs-CZ" dirty="0" smtClean="0"/>
              <a:t>:</a:t>
            </a:r>
          </a:p>
          <a:p>
            <a:pPr algn="just"/>
            <a:endParaRPr lang="cs-CZ" dirty="0"/>
          </a:p>
          <a:p>
            <a:pPr lvl="1" algn="just"/>
            <a:r>
              <a:rPr lang="cs-CZ" sz="2800" dirty="0" smtClean="0"/>
              <a:t>Venkovní </a:t>
            </a:r>
            <a:r>
              <a:rPr lang="cs-CZ" sz="2800" dirty="0"/>
              <a:t>ovzduší jako zdroj </a:t>
            </a:r>
            <a:r>
              <a:rPr lang="cs-CZ" sz="2800" dirty="0" smtClean="0"/>
              <a:t>mikroorganismů</a:t>
            </a:r>
          </a:p>
          <a:p>
            <a:pPr lvl="1" algn="just"/>
            <a:endParaRPr lang="cs-CZ" sz="2800" dirty="0"/>
          </a:p>
          <a:p>
            <a:pPr lvl="1" algn="just"/>
            <a:r>
              <a:rPr lang="cs-CZ" sz="2800" dirty="0" smtClean="0"/>
              <a:t>Vzduchotechnické </a:t>
            </a:r>
            <a:r>
              <a:rPr lang="cs-CZ" sz="2800" dirty="0"/>
              <a:t>zařízení budov jako zdroj </a:t>
            </a:r>
            <a:r>
              <a:rPr lang="cs-CZ" sz="2800" dirty="0" smtClean="0"/>
              <a:t>mikroorganismů</a:t>
            </a:r>
          </a:p>
          <a:p>
            <a:pPr lvl="1" algn="just"/>
            <a:endParaRPr lang="cs-CZ" sz="2800" dirty="0"/>
          </a:p>
          <a:p>
            <a:pPr lvl="1" algn="just"/>
            <a:r>
              <a:rPr lang="cs-CZ" sz="2800" dirty="0" smtClean="0"/>
              <a:t>Člověk </a:t>
            </a:r>
            <a:r>
              <a:rPr lang="cs-CZ" sz="2800" dirty="0"/>
              <a:t>jako zdroj mikroorganismů</a:t>
            </a:r>
          </a:p>
          <a:p>
            <a:pPr algn="just"/>
            <a:endParaRPr lang="cs-CZ" sz="2800" b="1" dirty="0"/>
          </a:p>
          <a:p>
            <a:pPr algn="just"/>
            <a:endParaRPr lang="cs-CZ" sz="2800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4929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Mikrobiální mikroklima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b="1" dirty="0"/>
              <a:t>Největší výskyt </a:t>
            </a:r>
            <a:r>
              <a:rPr lang="cs-CZ" dirty="0"/>
              <a:t>mikroorganismů v interiérech oproti venkovnímu prostředí je </a:t>
            </a:r>
            <a:r>
              <a:rPr lang="cs-CZ" b="1" dirty="0"/>
              <a:t>v zimě. </a:t>
            </a:r>
            <a:endParaRPr lang="cs-CZ" b="1" dirty="0" smtClean="0"/>
          </a:p>
          <a:p>
            <a:pPr algn="just"/>
            <a:endParaRPr lang="cs-CZ" b="1" dirty="0" smtClean="0"/>
          </a:p>
          <a:p>
            <a:pPr algn="just"/>
            <a:r>
              <a:rPr lang="cs-CZ" dirty="0" smtClean="0"/>
              <a:t>Většina </a:t>
            </a:r>
            <a:r>
              <a:rPr lang="cs-CZ" dirty="0"/>
              <a:t>mikroorganismů pro svůj život a rozmnožování nutně potřebuje </a:t>
            </a:r>
            <a:r>
              <a:rPr lang="cs-CZ" b="1" dirty="0"/>
              <a:t>vysokou vlhkost a teplotu. </a:t>
            </a:r>
            <a:endParaRPr lang="cs-CZ" b="1" dirty="0" smtClean="0"/>
          </a:p>
          <a:p>
            <a:pPr algn="just"/>
            <a:endParaRPr lang="cs-CZ" b="1" dirty="0" smtClean="0"/>
          </a:p>
          <a:p>
            <a:pPr algn="just"/>
            <a:r>
              <a:rPr lang="cs-CZ" dirty="0" smtClean="0"/>
              <a:t>Stavební </a:t>
            </a:r>
            <a:r>
              <a:rPr lang="cs-CZ" dirty="0"/>
              <a:t>a technické objekty nejsou optimálním životním prostředím pro mikroby, přesto se zde objevuje mnoho rodů mikrobů</a:t>
            </a:r>
            <a:r>
              <a:rPr lang="cs-CZ" dirty="0" smtClean="0"/>
              <a:t>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Tito </a:t>
            </a:r>
            <a:r>
              <a:rPr lang="cs-CZ" dirty="0"/>
              <a:t>mikrobi potřebují pro svůj život výjimečné prostředí, </a:t>
            </a:r>
            <a:r>
              <a:rPr lang="cs-CZ" dirty="0" smtClean="0"/>
              <a:t>řadíme </a:t>
            </a:r>
            <a:r>
              <a:rPr lang="cs-CZ" dirty="0"/>
              <a:t>je proto mezi tzv. </a:t>
            </a:r>
            <a:r>
              <a:rPr lang="cs-CZ" b="1" dirty="0" err="1"/>
              <a:t>extrémofily</a:t>
            </a:r>
            <a:r>
              <a:rPr lang="cs-CZ" b="1" dirty="0"/>
              <a:t>.</a:t>
            </a:r>
            <a:endParaRPr lang="cs-CZ" sz="2800" b="1" dirty="0"/>
          </a:p>
          <a:p>
            <a:pPr algn="just"/>
            <a:endParaRPr lang="cs-CZ" sz="2800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841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Mikrobiální mikroklima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 Vybrané druhy </a:t>
            </a:r>
            <a:r>
              <a:rPr lang="cs-CZ" b="1" dirty="0" err="1"/>
              <a:t>extrémofilních</a:t>
            </a:r>
            <a:r>
              <a:rPr lang="cs-CZ" b="1" dirty="0"/>
              <a:t> </a:t>
            </a:r>
            <a:r>
              <a:rPr lang="cs-CZ" b="1" dirty="0" smtClean="0"/>
              <a:t>organismů</a:t>
            </a:r>
            <a:r>
              <a:rPr lang="cs-CZ" dirty="0" smtClean="0"/>
              <a:t>:</a:t>
            </a:r>
          </a:p>
          <a:p>
            <a:pPr lvl="1" algn="just"/>
            <a:r>
              <a:rPr lang="cs-CZ" b="1" dirty="0" err="1" smtClean="0"/>
              <a:t>Termofily</a:t>
            </a:r>
            <a:r>
              <a:rPr lang="cs-CZ" b="1" dirty="0" smtClean="0"/>
              <a:t> – </a:t>
            </a:r>
            <a:r>
              <a:rPr lang="cs-CZ" dirty="0" smtClean="0"/>
              <a:t>vysoká teploty</a:t>
            </a:r>
          </a:p>
          <a:p>
            <a:pPr lvl="1" algn="just"/>
            <a:r>
              <a:rPr lang="cs-CZ" b="1" dirty="0" err="1" smtClean="0"/>
              <a:t>Psychrofily</a:t>
            </a:r>
            <a:r>
              <a:rPr lang="cs-CZ" b="1" dirty="0" smtClean="0"/>
              <a:t> </a:t>
            </a:r>
            <a:r>
              <a:rPr lang="cs-CZ" b="1" dirty="0"/>
              <a:t>- </a:t>
            </a:r>
            <a:r>
              <a:rPr lang="cs-CZ" dirty="0"/>
              <a:t>Nízká teplota</a:t>
            </a:r>
          </a:p>
          <a:p>
            <a:pPr lvl="1" algn="just"/>
            <a:r>
              <a:rPr lang="cs-CZ" b="1" dirty="0" err="1" smtClean="0"/>
              <a:t>Adidofily</a:t>
            </a:r>
            <a:r>
              <a:rPr lang="cs-CZ" b="1" dirty="0" smtClean="0"/>
              <a:t> </a:t>
            </a:r>
            <a:r>
              <a:rPr lang="cs-CZ" b="1" dirty="0"/>
              <a:t>- </a:t>
            </a:r>
            <a:r>
              <a:rPr lang="cs-CZ" dirty="0"/>
              <a:t>Kyselé prostředí (nízké pH)</a:t>
            </a:r>
          </a:p>
          <a:p>
            <a:pPr lvl="1" algn="just"/>
            <a:r>
              <a:rPr lang="cs-CZ" b="1" dirty="0" err="1" smtClean="0"/>
              <a:t>Alkalofily</a:t>
            </a:r>
            <a:r>
              <a:rPr lang="cs-CZ" b="1" dirty="0" smtClean="0"/>
              <a:t> </a:t>
            </a:r>
            <a:r>
              <a:rPr lang="cs-CZ" b="1" dirty="0"/>
              <a:t>- </a:t>
            </a:r>
            <a:r>
              <a:rPr lang="cs-CZ" dirty="0"/>
              <a:t>Zásadité prostředí (vysoké pH)</a:t>
            </a:r>
          </a:p>
          <a:p>
            <a:pPr lvl="1" algn="just"/>
            <a:r>
              <a:rPr lang="cs-CZ" b="1" dirty="0" err="1" smtClean="0"/>
              <a:t>Halofily</a:t>
            </a:r>
            <a:r>
              <a:rPr lang="cs-CZ" b="1" dirty="0" smtClean="0"/>
              <a:t> </a:t>
            </a:r>
            <a:r>
              <a:rPr lang="cs-CZ" b="1" dirty="0"/>
              <a:t>- </a:t>
            </a:r>
            <a:r>
              <a:rPr lang="cs-CZ" dirty="0"/>
              <a:t>Velká koncentrace solí</a:t>
            </a:r>
          </a:p>
          <a:p>
            <a:pPr lvl="1" algn="just"/>
            <a:r>
              <a:rPr lang="cs-CZ" b="1" dirty="0" err="1" smtClean="0"/>
              <a:t>Barofily</a:t>
            </a:r>
            <a:r>
              <a:rPr lang="cs-CZ" b="1" dirty="0" smtClean="0"/>
              <a:t> </a:t>
            </a:r>
            <a:r>
              <a:rPr lang="cs-CZ" b="1" dirty="0"/>
              <a:t>- </a:t>
            </a:r>
            <a:r>
              <a:rPr lang="cs-CZ" dirty="0"/>
              <a:t>Vysoký tlak</a:t>
            </a:r>
          </a:p>
          <a:p>
            <a:pPr lvl="1" algn="just"/>
            <a:r>
              <a:rPr lang="cs-CZ" b="1" dirty="0" err="1" smtClean="0"/>
              <a:t>Oligofily</a:t>
            </a:r>
            <a:r>
              <a:rPr lang="cs-CZ" b="1" dirty="0" smtClean="0"/>
              <a:t> </a:t>
            </a:r>
            <a:r>
              <a:rPr lang="cs-CZ" b="1" dirty="0"/>
              <a:t>- </a:t>
            </a:r>
            <a:r>
              <a:rPr lang="cs-CZ" dirty="0"/>
              <a:t>Malá koncentrace organického substrátu</a:t>
            </a:r>
          </a:p>
          <a:p>
            <a:pPr lvl="1" algn="just"/>
            <a:r>
              <a:rPr lang="cs-CZ" b="1" dirty="0" err="1" smtClean="0"/>
              <a:t>Osmofily</a:t>
            </a:r>
            <a:r>
              <a:rPr lang="cs-CZ" b="1" dirty="0" smtClean="0"/>
              <a:t> </a:t>
            </a:r>
            <a:r>
              <a:rPr lang="cs-CZ" b="1" dirty="0"/>
              <a:t>- </a:t>
            </a:r>
            <a:r>
              <a:rPr lang="cs-CZ" dirty="0"/>
              <a:t>Nedostupnost vody</a:t>
            </a:r>
          </a:p>
          <a:p>
            <a:pPr algn="just"/>
            <a:endParaRPr lang="cs-CZ" sz="2800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1257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Optimalizace mikrobiálního mikroklimatu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Kvalita </a:t>
            </a:r>
            <a:r>
              <a:rPr lang="cs-CZ" b="1" dirty="0"/>
              <a:t>mikrobiálního mikroklimatu </a:t>
            </a:r>
            <a:r>
              <a:rPr lang="cs-CZ" dirty="0"/>
              <a:t>se hodnotí podle únosné koncentrace mikrobů – pro obytná prostředí činí max. 200 až 500 mikrobů/m</a:t>
            </a:r>
            <a:r>
              <a:rPr lang="cs-CZ" baseline="30000" dirty="0"/>
              <a:t>3</a:t>
            </a:r>
            <a:r>
              <a:rPr lang="cs-CZ" dirty="0"/>
              <a:t>, ve venkovním prostředí měst jsou koncentrace až 1500 mikrobů/m</a:t>
            </a:r>
            <a:r>
              <a:rPr lang="cs-CZ" baseline="30000" dirty="0"/>
              <a:t>3</a:t>
            </a:r>
            <a:r>
              <a:rPr lang="cs-CZ" dirty="0"/>
              <a:t>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Požadavky </a:t>
            </a:r>
            <a:r>
              <a:rPr lang="cs-CZ" dirty="0"/>
              <a:t>na kvalitu prostředí u běžných staveb jsou splněny, pokud nepřekročí koncentrace bakterií nebo plísní 500 KTJ/m</a:t>
            </a:r>
            <a:r>
              <a:rPr lang="cs-CZ" baseline="30000" dirty="0"/>
              <a:t>3</a:t>
            </a:r>
            <a:r>
              <a:rPr lang="cs-CZ" dirty="0"/>
              <a:t> vzduchu (kolonie tvořících jednotek). </a:t>
            </a:r>
            <a:endParaRPr lang="cs-CZ" sz="2800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68663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1392</TotalTime>
  <Words>293</Words>
  <Application>Microsoft Office PowerPoint</Application>
  <PresentationFormat>Širokoúhlá obrazovka</PresentationFormat>
  <Paragraphs>37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9. Mikroorganismy ve vnitřním prostředí budov</vt:lpstr>
      <vt:lpstr>Mikrobiální mikroklima</vt:lpstr>
      <vt:lpstr>Mikrobiální mikroklima</vt:lpstr>
      <vt:lpstr>Mikrobiální mikroklima</vt:lpstr>
      <vt:lpstr>Mikrobiální mikroklima</vt:lpstr>
      <vt:lpstr>Optimalizace mikrobiálního mikroklimatu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49</cp:revision>
  <dcterms:created xsi:type="dcterms:W3CDTF">2017-05-10T10:51:34Z</dcterms:created>
  <dcterms:modified xsi:type="dcterms:W3CDTF">2017-07-04T19:46:27Z</dcterms:modified>
</cp:coreProperties>
</file>