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320" r:id="rId3"/>
    <p:sldId id="321" r:id="rId4"/>
    <p:sldId id="323" r:id="rId5"/>
    <p:sldId id="322" r:id="rId6"/>
    <p:sldId id="324" r:id="rId7"/>
    <p:sldId id="32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8. Odéry</a:t>
            </a:r>
            <a:br>
              <a:rPr lang="cs-CZ" b="1" dirty="0" smtClean="0"/>
            </a:br>
            <a:r>
              <a:rPr lang="cs-CZ" b="1" dirty="0" smtClean="0"/>
              <a:t>ve vnitřním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34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Odérové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Odérové látky </a:t>
            </a:r>
            <a:r>
              <a:rPr lang="cs-CZ" dirty="0"/>
              <a:t>jsou plynné složky ovzduší, vnímané jako pachy. Jsou to anorganické či organické látky většinou produkované člověkem nebo jeho činností. Existuje pět základních typů odérů:</a:t>
            </a:r>
          </a:p>
          <a:p>
            <a:pPr lvl="1" algn="just"/>
            <a:r>
              <a:rPr lang="cs-CZ" sz="2800" b="1" dirty="0" smtClean="0"/>
              <a:t>Éterický </a:t>
            </a:r>
            <a:r>
              <a:rPr lang="cs-CZ" sz="2800" b="1" dirty="0"/>
              <a:t>odér </a:t>
            </a:r>
            <a:r>
              <a:rPr lang="cs-CZ" sz="2800" dirty="0"/>
              <a:t>(lidské pachy)</a:t>
            </a:r>
          </a:p>
          <a:p>
            <a:pPr lvl="1" algn="just"/>
            <a:r>
              <a:rPr lang="cs-CZ" sz="2800" b="1" dirty="0" smtClean="0"/>
              <a:t>Aromatický </a:t>
            </a:r>
            <a:r>
              <a:rPr lang="cs-CZ" sz="2800" b="1" dirty="0"/>
              <a:t>odér </a:t>
            </a:r>
            <a:r>
              <a:rPr lang="cs-CZ" sz="2800" dirty="0"/>
              <a:t>(zralé ovoce)</a:t>
            </a:r>
          </a:p>
          <a:p>
            <a:pPr lvl="1" algn="just"/>
            <a:r>
              <a:rPr lang="cs-CZ" sz="2800" b="1" dirty="0" err="1" smtClean="0"/>
              <a:t>Izovalerický</a:t>
            </a:r>
            <a:r>
              <a:rPr lang="cs-CZ" sz="2800" b="1" dirty="0" smtClean="0"/>
              <a:t> </a:t>
            </a:r>
            <a:r>
              <a:rPr lang="cs-CZ" sz="2800" b="1" dirty="0"/>
              <a:t>odér</a:t>
            </a:r>
            <a:r>
              <a:rPr lang="cs-CZ" sz="2800" dirty="0"/>
              <a:t> (pachy z kouření tabáku a zvířecí pot)</a:t>
            </a:r>
          </a:p>
          <a:p>
            <a:pPr lvl="1" algn="just"/>
            <a:r>
              <a:rPr lang="cs-CZ" sz="2800" b="1" dirty="0" smtClean="0"/>
              <a:t>Zažluklý </a:t>
            </a:r>
            <a:r>
              <a:rPr lang="cs-CZ" sz="2800" b="1" dirty="0"/>
              <a:t>odér</a:t>
            </a:r>
            <a:r>
              <a:rPr lang="cs-CZ" sz="2800" dirty="0"/>
              <a:t> (mlékárenské produkty)</a:t>
            </a:r>
          </a:p>
          <a:p>
            <a:pPr lvl="1" algn="just"/>
            <a:r>
              <a:rPr lang="cs-CZ" sz="2800" b="1" dirty="0" smtClean="0"/>
              <a:t>Narkotický </a:t>
            </a:r>
            <a:r>
              <a:rPr lang="cs-CZ" sz="2800" b="1" dirty="0"/>
              <a:t>odér </a:t>
            </a:r>
            <a:r>
              <a:rPr lang="cs-CZ" sz="2800" dirty="0"/>
              <a:t>(rozkládající se proteiny)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604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Odérové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Odér </a:t>
            </a:r>
            <a:r>
              <a:rPr lang="cs-CZ" dirty="0"/>
              <a:t>je parametr, který se obtížně kvantifikuje fyzicky nebo chemicky. Je to schopnost </a:t>
            </a:r>
            <a:r>
              <a:rPr lang="cs-CZ" dirty="0" err="1"/>
              <a:t>odérových</a:t>
            </a:r>
            <a:r>
              <a:rPr lang="cs-CZ" dirty="0"/>
              <a:t> látek (</a:t>
            </a:r>
            <a:r>
              <a:rPr lang="cs-CZ" dirty="0" err="1"/>
              <a:t>odérantů</a:t>
            </a:r>
            <a:r>
              <a:rPr lang="cs-CZ" dirty="0"/>
              <a:t>) nebo směsí látek aktivovat čichový smysl a vyvolat vjem.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err="1"/>
              <a:t>Odéranty</a:t>
            </a:r>
            <a:r>
              <a:rPr lang="cs-CZ" b="1" dirty="0"/>
              <a:t> </a:t>
            </a:r>
            <a:r>
              <a:rPr lang="cs-CZ" dirty="0"/>
              <a:t>(Odérové látky) jsou organické nebo anorganické látky produkované člověkem samotným a jeho činností. Dominantními složkami </a:t>
            </a:r>
            <a:r>
              <a:rPr lang="cs-CZ" dirty="0" err="1"/>
              <a:t>odérových</a:t>
            </a:r>
            <a:r>
              <a:rPr lang="cs-CZ" dirty="0"/>
              <a:t> látek ve vnitřním prostředí budov jsou oxid uhličitý CO</a:t>
            </a:r>
            <a:r>
              <a:rPr lang="cs-CZ" baseline="-25000" dirty="0"/>
              <a:t>2</a:t>
            </a:r>
            <a:r>
              <a:rPr lang="cs-CZ" dirty="0"/>
              <a:t> a těkavé organické látky. Uvolňují se ze stavebních materiálů a zařízení budov.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Olfaktometrie </a:t>
            </a:r>
            <a:r>
              <a:rPr lang="cs-CZ" dirty="0"/>
              <a:t>je metoda objektivního stanovení pachových látek ve vzduchu na základě čichových vjemů člověka.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260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Odérové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Odérové látky vstupují do interiéru </a:t>
            </a:r>
            <a:r>
              <a:rPr lang="cs-CZ" b="1" dirty="0"/>
              <a:t>z venku </a:t>
            </a:r>
            <a:r>
              <a:rPr lang="cs-CZ" dirty="0"/>
              <a:t>nebo vznikají přímo uvnitř budovy (</a:t>
            </a:r>
            <a:r>
              <a:rPr lang="cs-CZ" b="1" dirty="0"/>
              <a:t>činností člověka, uvolňováním ze stavebních materiálů</a:t>
            </a:r>
            <a:r>
              <a:rPr lang="cs-CZ" b="1" dirty="0" smtClean="0"/>
              <a:t>).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Z venkovního ovzduší vstupuje do budovy 50 – 80 % </a:t>
            </a:r>
            <a:r>
              <a:rPr lang="cs-CZ" dirty="0" err="1"/>
              <a:t>odérových</a:t>
            </a:r>
            <a:r>
              <a:rPr lang="cs-CZ" dirty="0"/>
              <a:t> látek. </a:t>
            </a:r>
            <a:endParaRPr lang="cs-CZ" dirty="0" smtClean="0"/>
          </a:p>
          <a:p>
            <a:pPr algn="just"/>
            <a:r>
              <a:rPr lang="cs-CZ" dirty="0" smtClean="0"/>
              <a:t>Jsou </a:t>
            </a:r>
            <a:r>
              <a:rPr lang="cs-CZ" dirty="0"/>
              <a:t>to </a:t>
            </a:r>
            <a:r>
              <a:rPr lang="cs-CZ" b="1" dirty="0"/>
              <a:t>produkty spalovacích motorů a z výrobních procesů a spaliny z tepláren</a:t>
            </a:r>
            <a:r>
              <a:rPr lang="cs-CZ" b="1" dirty="0" smtClean="0"/>
              <a:t>.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V důsledku činnosti člověka se uvolňují různé </a:t>
            </a:r>
            <a:r>
              <a:rPr lang="cs-CZ" b="1" dirty="0"/>
              <a:t>pachy, zplodiny z cigaret, pachy kosmetických přípravků, zápach odpadků a čisticích prostředků.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600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Odérové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Působení </a:t>
            </a:r>
            <a:r>
              <a:rPr lang="cs-CZ" b="1" dirty="0" err="1"/>
              <a:t>odérových</a:t>
            </a:r>
            <a:r>
              <a:rPr lang="cs-CZ" b="1" dirty="0"/>
              <a:t> látek lze rozdělit do 4 skupin:</a:t>
            </a:r>
          </a:p>
          <a:p>
            <a:pPr lvl="1" algn="just"/>
            <a:r>
              <a:rPr lang="cs-CZ" sz="2800" dirty="0" smtClean="0"/>
              <a:t>Osvěžující </a:t>
            </a:r>
            <a:r>
              <a:rPr lang="cs-CZ" sz="2800" dirty="0"/>
              <a:t>nebo </a:t>
            </a:r>
            <a:r>
              <a:rPr lang="cs-CZ" sz="2800" dirty="0" smtClean="0"/>
              <a:t>uklidňující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Kladně povzbuzující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Otupující</a:t>
            </a:r>
            <a:r>
              <a:rPr lang="cs-CZ" sz="2800" dirty="0"/>
              <a:t>, případně </a:t>
            </a:r>
            <a:r>
              <a:rPr lang="cs-CZ" sz="2800" dirty="0" smtClean="0"/>
              <a:t>omamující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Vyvolávající </a:t>
            </a:r>
            <a:r>
              <a:rPr lang="cs-CZ" sz="2800" dirty="0"/>
              <a:t>stavy nervového rozrušení a agresivity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19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</a:t>
            </a:r>
            <a:r>
              <a:rPr lang="cs-CZ" b="1" dirty="0" err="1" smtClean="0"/>
              <a:t>odérového</a:t>
            </a:r>
            <a:r>
              <a:rPr lang="cs-CZ" b="1" dirty="0" smtClean="0"/>
              <a:t>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Optimální </a:t>
            </a:r>
            <a:r>
              <a:rPr lang="cs-CZ" dirty="0" err="1"/>
              <a:t>odérové</a:t>
            </a:r>
            <a:r>
              <a:rPr lang="cs-CZ" dirty="0"/>
              <a:t> klima lze zajistit </a:t>
            </a:r>
            <a:r>
              <a:rPr lang="cs-CZ" b="1" dirty="0"/>
              <a:t>zásahem do zdroje odérů </a:t>
            </a:r>
            <a:r>
              <a:rPr lang="cs-CZ" dirty="0"/>
              <a:t>nebo </a:t>
            </a:r>
            <a:r>
              <a:rPr lang="cs-CZ" b="1" dirty="0"/>
              <a:t>zásahem do pole přenosu </a:t>
            </a:r>
            <a:r>
              <a:rPr lang="cs-CZ" dirty="0"/>
              <a:t>od zdroje k exponovanému subjektu</a:t>
            </a:r>
            <a:r>
              <a:rPr lang="cs-CZ" dirty="0" smtClean="0"/>
              <a:t>.</a:t>
            </a:r>
          </a:p>
          <a:p>
            <a:pPr algn="just"/>
            <a:endParaRPr lang="cs-CZ" sz="2800" dirty="0"/>
          </a:p>
          <a:p>
            <a:pPr algn="just"/>
            <a:r>
              <a:rPr lang="cs-CZ" dirty="0"/>
              <a:t>Nejúčinnější způsob optimalizace je </a:t>
            </a:r>
            <a:r>
              <a:rPr lang="cs-CZ" b="1" dirty="0"/>
              <a:t>omezení nebo úplná eliminace zdroje </a:t>
            </a:r>
            <a:r>
              <a:rPr lang="cs-CZ" b="1" dirty="0" smtClean="0"/>
              <a:t>odérů.</a:t>
            </a:r>
          </a:p>
          <a:p>
            <a:pPr algn="just"/>
            <a:endParaRPr lang="cs-CZ" sz="2800" dirty="0"/>
          </a:p>
          <a:p>
            <a:pPr algn="just"/>
            <a:r>
              <a:rPr lang="cs-CZ" dirty="0"/>
              <a:t>Optimalizace </a:t>
            </a:r>
            <a:r>
              <a:rPr lang="cs-CZ" dirty="0" err="1"/>
              <a:t>odérového</a:t>
            </a:r>
            <a:r>
              <a:rPr lang="cs-CZ" dirty="0"/>
              <a:t> mikroklimatu zásahem do pole přenosů je možné provést </a:t>
            </a:r>
            <a:r>
              <a:rPr lang="cs-CZ" b="1" dirty="0"/>
              <a:t>omezením šíření odérů v budově, dostatečným větráním, filtrací vzduchu, </a:t>
            </a:r>
            <a:r>
              <a:rPr lang="cs-CZ" b="1" dirty="0" err="1"/>
              <a:t>deodorizací</a:t>
            </a:r>
            <a:r>
              <a:rPr lang="cs-CZ" b="1" dirty="0"/>
              <a:t> </a:t>
            </a:r>
            <a:r>
              <a:rPr lang="cs-CZ" dirty="0"/>
              <a:t>nebo</a:t>
            </a:r>
            <a:r>
              <a:rPr lang="cs-CZ" b="1" dirty="0"/>
              <a:t> neutralizací ionizovaným ozónem. </a:t>
            </a:r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173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</a:t>
            </a:r>
            <a:r>
              <a:rPr lang="cs-CZ" b="1" dirty="0" err="1" smtClean="0"/>
              <a:t>odérového</a:t>
            </a:r>
            <a:r>
              <a:rPr lang="cs-CZ" b="1" dirty="0" smtClean="0"/>
              <a:t>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dirty="0" smtClean="0"/>
              <a:t>Filtrace </a:t>
            </a:r>
            <a:r>
              <a:rPr lang="cs-CZ" b="1" dirty="0"/>
              <a:t>odérů </a:t>
            </a:r>
            <a:r>
              <a:rPr lang="cs-CZ" dirty="0"/>
              <a:t>se provádí pomocí filtrů s aktivním uhlíkem nebo dřevěným uhlím, promýváním vzduchu vodou, biologickou pračkou nebo biologickým filtrem.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Biologická pračka </a:t>
            </a:r>
            <a:r>
              <a:rPr lang="cs-CZ" dirty="0"/>
              <a:t>funguje na principu, kdy se </a:t>
            </a:r>
            <a:r>
              <a:rPr lang="cs-CZ" dirty="0" err="1"/>
              <a:t>odérové</a:t>
            </a:r>
            <a:r>
              <a:rPr lang="cs-CZ" dirty="0"/>
              <a:t> plyny absorbují v prací kapalině, ve které jsou rozptýleny mikroorganismy.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Deodorizace </a:t>
            </a:r>
            <a:r>
              <a:rPr lang="cs-CZ" dirty="0"/>
              <a:t>je založena na použití jiné, silnější, ale příjemně vonící látky, než je původní odér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Odéry lze taktéž eliminovat </a:t>
            </a:r>
            <a:r>
              <a:rPr lang="cs-CZ" b="1" dirty="0"/>
              <a:t>intenzivní ionizací vzduchu </a:t>
            </a:r>
            <a:r>
              <a:rPr lang="cs-CZ" dirty="0"/>
              <a:t>pomocí negativních </a:t>
            </a:r>
            <a:r>
              <a:rPr lang="cs-CZ" dirty="0" err="1"/>
              <a:t>aeroiontů</a:t>
            </a:r>
            <a:r>
              <a:rPr lang="cs-CZ" dirty="0"/>
              <a:t> o vysoké koncentraci. </a:t>
            </a:r>
            <a:endParaRPr lang="cs-CZ" dirty="0" smtClean="0"/>
          </a:p>
          <a:p>
            <a:pPr algn="just"/>
            <a:endParaRPr lang="cs-CZ" sz="2800" b="1" dirty="0"/>
          </a:p>
          <a:p>
            <a:pPr algn="just"/>
            <a:endParaRPr lang="cs-CZ" sz="2800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7429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404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8. Odéry ve vnitřním prostředí budov</vt:lpstr>
      <vt:lpstr>Odérové mikroklima</vt:lpstr>
      <vt:lpstr>Odérové mikroklima</vt:lpstr>
      <vt:lpstr>Odérové mikroklima</vt:lpstr>
      <vt:lpstr>Odérové mikroklima</vt:lpstr>
      <vt:lpstr>Optimalizace odérového mikroklimatu</vt:lpstr>
      <vt:lpstr>Optimalizace odérového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48</cp:revision>
  <dcterms:created xsi:type="dcterms:W3CDTF">2017-05-10T10:51:34Z</dcterms:created>
  <dcterms:modified xsi:type="dcterms:W3CDTF">2017-07-04T19:45:56Z</dcterms:modified>
</cp:coreProperties>
</file>