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314" r:id="rId3"/>
    <p:sldId id="315" r:id="rId4"/>
    <p:sldId id="316" r:id="rId5"/>
    <p:sldId id="319" r:id="rId6"/>
    <p:sldId id="317" r:id="rId7"/>
    <p:sldId id="318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53" d="100"/>
          <a:sy n="53" d="100"/>
        </p:scale>
        <p:origin x="114" y="11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04.07.2017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7. Aerosoly </a:t>
            </a:r>
            <a:br>
              <a:rPr lang="cs-CZ" b="1" dirty="0" smtClean="0"/>
            </a:br>
            <a:r>
              <a:rPr lang="cs-CZ" b="1" dirty="0" smtClean="0"/>
              <a:t>ve vnitřním prostředí budov</a:t>
            </a: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0269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Aerosolové mikroklima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fontScale="92500"/>
          </a:bodyPr>
          <a:lstStyle/>
          <a:p>
            <a:pPr algn="just"/>
            <a:r>
              <a:rPr lang="cs-CZ" b="1" dirty="0"/>
              <a:t>Aerosolové mikroklima </a:t>
            </a:r>
            <a:r>
              <a:rPr lang="cs-CZ" dirty="0"/>
              <a:t>je složka vnitřního prostředí tvořená aerosolovými toky</a:t>
            </a:r>
            <a:r>
              <a:rPr lang="cs-CZ" dirty="0" smtClean="0"/>
              <a:t>, </a:t>
            </a:r>
            <a:r>
              <a:rPr lang="cs-CZ" dirty="0"/>
              <a:t>které spoluvytvářejí celkový stav vnitřního prostředí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b="1" dirty="0"/>
              <a:t>Aerosol </a:t>
            </a:r>
            <a:r>
              <a:rPr lang="cs-CZ" dirty="0"/>
              <a:t>je speciálním typem disperzní soustavy, sestávající z plynné fáze a pevných nebo kapalných částic, které jsou v ní rozptýleny</a:t>
            </a:r>
            <a:r>
              <a:rPr lang="cs-CZ" dirty="0" smtClean="0"/>
              <a:t>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Aerosoly jsou tvořeny z </a:t>
            </a:r>
            <a:r>
              <a:rPr lang="cs-CZ" b="1" dirty="0"/>
              <a:t>pevných částic </a:t>
            </a:r>
            <a:r>
              <a:rPr lang="cs-CZ" dirty="0"/>
              <a:t>(prach) nebo z </a:t>
            </a:r>
            <a:r>
              <a:rPr lang="cs-CZ" b="1" dirty="0"/>
              <a:t>kapalných částic </a:t>
            </a:r>
            <a:r>
              <a:rPr lang="cs-CZ" dirty="0"/>
              <a:t>(mlhy). Pevné aerosoly jsou původu organického, anorganického, popř. smíšeného, s elektrickým nábojem kladným či záporným, s velikostí 0,1 až 100 mikrometrů. 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9846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aerosolů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Aerosoly rozlišujeme na </a:t>
            </a:r>
            <a:r>
              <a:rPr lang="cs-CZ" b="1" dirty="0"/>
              <a:t>pevné aerosoly </a:t>
            </a:r>
            <a:r>
              <a:rPr lang="cs-CZ" dirty="0"/>
              <a:t>a</a:t>
            </a:r>
            <a:r>
              <a:rPr lang="cs-CZ" b="1" dirty="0"/>
              <a:t> kapalné aerosoly. </a:t>
            </a:r>
            <a:endParaRPr lang="cs-CZ" b="1" dirty="0" smtClean="0"/>
          </a:p>
          <a:p>
            <a:pPr marL="0" indent="0" algn="just">
              <a:buNone/>
            </a:pPr>
            <a:endParaRPr lang="cs-CZ" b="1" dirty="0" smtClean="0"/>
          </a:p>
          <a:p>
            <a:pPr algn="just"/>
            <a:r>
              <a:rPr lang="cs-CZ" b="1" dirty="0" smtClean="0"/>
              <a:t>Pevné </a:t>
            </a:r>
            <a:r>
              <a:rPr lang="cs-CZ" b="1" dirty="0"/>
              <a:t>aerosoly </a:t>
            </a:r>
            <a:r>
              <a:rPr lang="cs-CZ" dirty="0"/>
              <a:t>neboli prach lze třídit dle svého původu na </a:t>
            </a:r>
            <a:r>
              <a:rPr lang="cs-CZ" b="1" dirty="0"/>
              <a:t>organické </a:t>
            </a:r>
            <a:r>
              <a:rPr lang="cs-CZ" dirty="0"/>
              <a:t>(živočišného nebo rostlinného původu), </a:t>
            </a:r>
            <a:r>
              <a:rPr lang="cs-CZ" b="1" dirty="0"/>
              <a:t>anorganické </a:t>
            </a:r>
            <a:r>
              <a:rPr lang="cs-CZ" dirty="0"/>
              <a:t>(kovový nebo nekovový) a</a:t>
            </a:r>
            <a:r>
              <a:rPr lang="cs-CZ" b="1" dirty="0"/>
              <a:t> smíšené</a:t>
            </a:r>
            <a:r>
              <a:rPr lang="cs-CZ" b="1" dirty="0" smtClean="0"/>
              <a:t>.</a:t>
            </a:r>
          </a:p>
          <a:p>
            <a:pPr algn="just"/>
            <a:endParaRPr lang="cs-CZ" b="1" dirty="0"/>
          </a:p>
          <a:p>
            <a:pPr algn="just"/>
            <a:r>
              <a:rPr lang="cs-CZ" dirty="0"/>
              <a:t>Proces sedimentace prachových částic je ovlivňován zemskou přitažlivostí, odporem vzduchu a elektrickou polaritou jednotlivých povrchů materiálů. Aerosolové částice jsou přenašeči mikrobů.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0999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Rozdělení aerosolů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Podle tvaru </a:t>
            </a:r>
            <a:r>
              <a:rPr lang="cs-CZ" dirty="0"/>
              <a:t>disperzních částic lze rozdělit aerosoly na </a:t>
            </a:r>
            <a:r>
              <a:rPr lang="cs-CZ" b="1" dirty="0"/>
              <a:t>korpuskulární, laminární a fibrilární disperzní soustavy</a:t>
            </a:r>
            <a:r>
              <a:rPr lang="cs-CZ" dirty="0"/>
              <a:t>:</a:t>
            </a:r>
          </a:p>
          <a:p>
            <a:pPr lvl="1" algn="just"/>
            <a:r>
              <a:rPr lang="cs-CZ" sz="2800" b="1" dirty="0" smtClean="0"/>
              <a:t>Korpuskulární </a:t>
            </a:r>
            <a:r>
              <a:rPr lang="cs-CZ" sz="2800" b="1" dirty="0"/>
              <a:t>disperzní soustavy </a:t>
            </a:r>
            <a:r>
              <a:rPr lang="cs-CZ" sz="2800" dirty="0"/>
              <a:t>sestávají z izometrických disperzních částic, jejichž rozměry jsou ve všech třech prostorových směrech přibližně stejné</a:t>
            </a:r>
            <a:r>
              <a:rPr lang="cs-CZ" sz="2800" dirty="0" smtClean="0"/>
              <a:t>.</a:t>
            </a:r>
          </a:p>
          <a:p>
            <a:pPr lvl="1" algn="just"/>
            <a:endParaRPr lang="cs-CZ" sz="2800" dirty="0"/>
          </a:p>
          <a:p>
            <a:pPr lvl="1" algn="just"/>
            <a:r>
              <a:rPr lang="cs-CZ" sz="2800" b="1" dirty="0" smtClean="0"/>
              <a:t>Fibrilární </a:t>
            </a:r>
            <a:r>
              <a:rPr lang="cs-CZ" sz="2800" b="1" dirty="0"/>
              <a:t>disperzní soustavy </a:t>
            </a:r>
            <a:r>
              <a:rPr lang="cs-CZ" sz="2800" dirty="0" smtClean="0"/>
              <a:t>a </a:t>
            </a:r>
            <a:r>
              <a:rPr lang="cs-CZ" sz="2800" b="1" dirty="0"/>
              <a:t>fibrilární disperzní soustavy </a:t>
            </a:r>
            <a:r>
              <a:rPr lang="cs-CZ" sz="2800" dirty="0"/>
              <a:t>(přírodní a umělá vlákna anorganické nebo organické povahy) mají částice </a:t>
            </a:r>
            <a:r>
              <a:rPr lang="cs-CZ" sz="2800" dirty="0" err="1"/>
              <a:t>anizometrické</a:t>
            </a:r>
            <a:r>
              <a:rPr lang="cs-CZ" sz="2800" dirty="0"/>
              <a:t>. U takových částic převládá jeden nebo dva z jejich rozměrů a patří k diformním soustavám.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16643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Biologický účinek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cs-CZ" dirty="0"/>
              <a:t>Účinek aerosolového mikroklima</a:t>
            </a:r>
            <a:r>
              <a:rPr lang="cs-CZ" b="1" dirty="0"/>
              <a:t> závisí </a:t>
            </a:r>
            <a:r>
              <a:rPr lang="cs-CZ" dirty="0"/>
              <a:t>především na </a:t>
            </a:r>
            <a:r>
              <a:rPr lang="cs-CZ" b="1" dirty="0"/>
              <a:t>toku aerosolových částic, na době expozice, na jeho koncentraci, chemickém složení  </a:t>
            </a:r>
            <a:r>
              <a:rPr lang="cs-CZ" dirty="0"/>
              <a:t>a</a:t>
            </a:r>
            <a:r>
              <a:rPr lang="cs-CZ" b="1" dirty="0"/>
              <a:t> fyzikálních </a:t>
            </a:r>
            <a:r>
              <a:rPr lang="cs-CZ" b="1" dirty="0" smtClean="0"/>
              <a:t>vlastnostech.</a:t>
            </a:r>
          </a:p>
          <a:p>
            <a:pPr algn="just"/>
            <a:r>
              <a:rPr lang="cs-CZ" dirty="0"/>
              <a:t>Mechanicky</a:t>
            </a:r>
            <a:r>
              <a:rPr lang="cs-CZ" b="1" dirty="0"/>
              <a:t> </a:t>
            </a:r>
            <a:r>
              <a:rPr lang="cs-CZ" dirty="0"/>
              <a:t>působí aerosoly na pokožku, ve spojivkovém vaku, na sliznici, blokováním lymfatických cest v plicích apod. </a:t>
            </a:r>
            <a:endParaRPr lang="cs-CZ" dirty="0" smtClean="0"/>
          </a:p>
          <a:p>
            <a:pPr algn="just"/>
            <a:r>
              <a:rPr lang="cs-CZ" dirty="0" smtClean="0"/>
              <a:t>Při </a:t>
            </a:r>
            <a:r>
              <a:rPr lang="cs-CZ" dirty="0"/>
              <a:t>delší expozici působí dráždivě a  výsledkem bývají nespecifické zánětlivé změny kůže, spojivek a sliznic v závislosti na chemickém složení částic, jejich množství, velikosti, tvaru, hloubce působení a individuální reakci.</a:t>
            </a:r>
            <a:endParaRPr lang="cs-CZ" dirty="0" smtClean="0"/>
          </a:p>
          <a:p>
            <a:pPr algn="just"/>
            <a:endParaRPr lang="cs-CZ" sz="2800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36192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Optimalizace aerosolového mikroklimatu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/>
          </a:bodyPr>
          <a:lstStyle/>
          <a:p>
            <a:pPr algn="just"/>
            <a:r>
              <a:rPr lang="cs-CZ" b="1" dirty="0"/>
              <a:t>Zásah do zdroje aerosolů </a:t>
            </a:r>
            <a:r>
              <a:rPr lang="cs-CZ" dirty="0"/>
              <a:t>lze provést třemi základními způsoby</a:t>
            </a:r>
            <a:r>
              <a:rPr lang="cs-CZ" dirty="0" smtClean="0"/>
              <a:t>:</a:t>
            </a:r>
          </a:p>
          <a:p>
            <a:pPr algn="just"/>
            <a:endParaRPr lang="cs-CZ" dirty="0"/>
          </a:p>
          <a:p>
            <a:pPr lvl="1" algn="just"/>
            <a:r>
              <a:rPr lang="cs-CZ" sz="2800" dirty="0" smtClean="0"/>
              <a:t>Změnou </a:t>
            </a:r>
            <a:r>
              <a:rPr lang="cs-CZ" sz="2800" dirty="0"/>
              <a:t>technologie již při přípravě </a:t>
            </a:r>
            <a:r>
              <a:rPr lang="cs-CZ" sz="2800" dirty="0" smtClean="0"/>
              <a:t>provozu</a:t>
            </a:r>
          </a:p>
          <a:p>
            <a:pPr lvl="1" algn="just"/>
            <a:endParaRPr lang="cs-CZ" sz="2800" dirty="0"/>
          </a:p>
          <a:p>
            <a:pPr lvl="1" algn="just"/>
            <a:r>
              <a:rPr lang="cs-CZ" sz="2800" dirty="0" smtClean="0"/>
              <a:t>Mísením </a:t>
            </a:r>
            <a:r>
              <a:rPr lang="cs-CZ" sz="2800" dirty="0"/>
              <a:t>sypkého materiálu s jinými vhodnými látkami, například </a:t>
            </a:r>
            <a:r>
              <a:rPr lang="cs-CZ" sz="2800" dirty="0" smtClean="0"/>
              <a:t>vodou</a:t>
            </a:r>
          </a:p>
          <a:p>
            <a:pPr lvl="1" algn="just"/>
            <a:endParaRPr lang="cs-CZ" sz="2800" dirty="0"/>
          </a:p>
          <a:p>
            <a:pPr lvl="1" algn="just"/>
            <a:r>
              <a:rPr lang="cs-CZ" sz="2800" dirty="0" smtClean="0"/>
              <a:t>Uzavřením </a:t>
            </a:r>
            <a:r>
              <a:rPr lang="cs-CZ" sz="2800" dirty="0"/>
              <a:t>zdroje pevným krytem nebo kapalinovou clonou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1039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Optimalizace aerosolového mikroklimatu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6478"/>
          </a:xfrm>
        </p:spPr>
        <p:txBody>
          <a:bodyPr>
            <a:normAutofit fontScale="92500"/>
          </a:bodyPr>
          <a:lstStyle/>
          <a:p>
            <a:pPr algn="just"/>
            <a:r>
              <a:rPr lang="cs-CZ" b="1" dirty="0"/>
              <a:t>Zásah do pole přenosu </a:t>
            </a:r>
            <a:r>
              <a:rPr lang="cs-CZ" dirty="0"/>
              <a:t>aerosolů lze provést:</a:t>
            </a:r>
          </a:p>
          <a:p>
            <a:pPr lvl="1" algn="just"/>
            <a:r>
              <a:rPr lang="cs-CZ" sz="2800" dirty="0" smtClean="0"/>
              <a:t>Omezením </a:t>
            </a:r>
            <a:r>
              <a:rPr lang="cs-CZ" sz="2800" dirty="0"/>
              <a:t>šíření aerosolů v budově (vertikální či horizontální rozdělení</a:t>
            </a:r>
            <a:r>
              <a:rPr lang="cs-CZ" sz="2800" dirty="0" smtClean="0"/>
              <a:t>)</a:t>
            </a:r>
          </a:p>
          <a:p>
            <a:pPr lvl="1" algn="just"/>
            <a:endParaRPr lang="cs-CZ" sz="2800" dirty="0"/>
          </a:p>
          <a:p>
            <a:pPr lvl="1" algn="just"/>
            <a:r>
              <a:rPr lang="cs-CZ" sz="2800" dirty="0" smtClean="0"/>
              <a:t>Větráním</a:t>
            </a:r>
          </a:p>
          <a:p>
            <a:pPr lvl="1" algn="just"/>
            <a:endParaRPr lang="cs-CZ" sz="2800" dirty="0"/>
          </a:p>
          <a:p>
            <a:pPr lvl="1" algn="just"/>
            <a:r>
              <a:rPr lang="cs-CZ" sz="2800" dirty="0" err="1" smtClean="0"/>
              <a:t>FiItrací</a:t>
            </a:r>
            <a:r>
              <a:rPr lang="cs-CZ" sz="2800" dirty="0" smtClean="0"/>
              <a:t> </a:t>
            </a:r>
            <a:r>
              <a:rPr lang="cs-CZ" sz="2800" dirty="0"/>
              <a:t>vzduchu pomocí filtrů ve vzduchotechnických </a:t>
            </a:r>
            <a:r>
              <a:rPr lang="cs-CZ" sz="2800" dirty="0" smtClean="0"/>
              <a:t>jednotkách</a:t>
            </a:r>
          </a:p>
          <a:p>
            <a:pPr lvl="1" algn="just"/>
            <a:endParaRPr lang="cs-CZ" sz="2800" dirty="0"/>
          </a:p>
          <a:p>
            <a:pPr lvl="1" algn="just"/>
            <a:r>
              <a:rPr lang="cs-CZ" sz="2800" dirty="0" smtClean="0"/>
              <a:t>Koagulací </a:t>
            </a:r>
            <a:r>
              <a:rPr lang="cs-CZ" sz="2800" dirty="0"/>
              <a:t>aerosolových částic (rozprašováním kapalného aerosolu s vysokou </a:t>
            </a:r>
            <a:r>
              <a:rPr lang="cs-CZ" sz="2800" dirty="0" err="1"/>
              <a:t>smáčivostí</a:t>
            </a:r>
            <a:r>
              <a:rPr lang="cs-CZ" sz="2800" dirty="0"/>
              <a:t> dochází ke slučování malých částic ve větší, které se vlivem gravitace usazují)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80272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395</Words>
  <Application>Microsoft Office PowerPoint</Application>
  <PresentationFormat>Širokoúhlá obrazovka</PresentationFormat>
  <Paragraphs>39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7. Aerosoly  ve vnitřním prostředí budov</vt:lpstr>
      <vt:lpstr>Aerosolové mikroklima</vt:lpstr>
      <vt:lpstr>Rozdělení aerosolů</vt:lpstr>
      <vt:lpstr>Rozdělení aerosolů</vt:lpstr>
      <vt:lpstr>Biologický účinek</vt:lpstr>
      <vt:lpstr>Optimalizace aerosolového mikroklimatu</vt:lpstr>
      <vt:lpstr>Optimalizace aerosolového mikroklimatu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47</cp:revision>
  <dcterms:created xsi:type="dcterms:W3CDTF">2017-05-10T10:51:34Z</dcterms:created>
  <dcterms:modified xsi:type="dcterms:W3CDTF">2017-07-04T19:45:23Z</dcterms:modified>
</cp:coreProperties>
</file>