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5" r:id="rId3"/>
    <p:sldId id="307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53" d="100"/>
          <a:sy n="53" d="100"/>
        </p:scale>
        <p:origin x="11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5. Radon </a:t>
            </a:r>
            <a:br>
              <a:rPr lang="cs-CZ" b="1" dirty="0" smtClean="0"/>
            </a:br>
            <a:r>
              <a:rPr lang="cs-CZ" b="1" dirty="0" smtClean="0"/>
              <a:t>ve vnitřním prostředí budov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332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Radon je všudypřítomný přírodní radioaktivní plyn, který </a:t>
            </a:r>
            <a:r>
              <a:rPr lang="cs-CZ" b="1" dirty="0"/>
              <a:t>vzniká přeměnou uranu</a:t>
            </a:r>
            <a:r>
              <a:rPr lang="cs-CZ" dirty="0"/>
              <a:t>, který je v různých množstvích přítomen ve všech materiálech zemské kůry.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Samotný </a:t>
            </a:r>
            <a:r>
              <a:rPr lang="cs-CZ" b="1" dirty="0"/>
              <a:t>radon je inertní plyn</a:t>
            </a:r>
            <a:r>
              <a:rPr lang="cs-CZ" dirty="0"/>
              <a:t>, ale závažné jsou jeho dceřiné produkty vdechované spolu s nosnými pevnými či kapalnými aerosoly do plic, kde se usazují a zářením alfa </a:t>
            </a:r>
            <a:r>
              <a:rPr lang="cs-CZ" b="1" dirty="0"/>
              <a:t>ozařují plicní epitel</a:t>
            </a:r>
            <a:r>
              <a:rPr lang="cs-CZ" dirty="0"/>
              <a:t>, čímž vytváří potenciální riziko pro vznik plicního karcinomu. Toto ozařování bývá považováno za jednu z příčin </a:t>
            </a:r>
            <a:r>
              <a:rPr lang="cs-CZ" b="1" dirty="0"/>
              <a:t>vzniku rakoviny plic</a:t>
            </a:r>
            <a:r>
              <a:rPr lang="cs-CZ" dirty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Obecně platí, že </a:t>
            </a:r>
            <a:r>
              <a:rPr lang="cs-CZ" b="1" dirty="0"/>
              <a:t>čím je koncentrace vyšší a čím déle v ní člověk pobývá, tím je riziko vyšší.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8705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Fyzikální vlastnosti radonu:</a:t>
            </a:r>
          </a:p>
          <a:p>
            <a:pPr lvl="1" algn="just"/>
            <a:r>
              <a:rPr lang="cs-CZ" dirty="0" smtClean="0"/>
              <a:t>Teplota </a:t>
            </a:r>
            <a:r>
              <a:rPr lang="cs-CZ" dirty="0"/>
              <a:t>varu -62 °C</a:t>
            </a:r>
          </a:p>
          <a:p>
            <a:pPr lvl="1" algn="just"/>
            <a:r>
              <a:rPr lang="cs-CZ" dirty="0" smtClean="0"/>
              <a:t>Teplota </a:t>
            </a:r>
            <a:r>
              <a:rPr lang="cs-CZ" dirty="0"/>
              <a:t>tání -71 °C</a:t>
            </a:r>
          </a:p>
          <a:p>
            <a:pPr lvl="1" algn="just"/>
            <a:r>
              <a:rPr lang="cs-CZ" dirty="0" smtClean="0"/>
              <a:t>Výparné </a:t>
            </a:r>
            <a:r>
              <a:rPr lang="cs-CZ" dirty="0"/>
              <a:t>teplo 16,40 </a:t>
            </a:r>
            <a:r>
              <a:rPr lang="cs-CZ" dirty="0" err="1"/>
              <a:t>kJ</a:t>
            </a:r>
            <a:r>
              <a:rPr lang="cs-CZ" dirty="0"/>
              <a:t>/mol</a:t>
            </a:r>
          </a:p>
          <a:p>
            <a:pPr lvl="1" algn="just"/>
            <a:r>
              <a:rPr lang="cs-CZ" dirty="0" smtClean="0"/>
              <a:t>Teplo </a:t>
            </a:r>
            <a:r>
              <a:rPr lang="cs-CZ" dirty="0"/>
              <a:t>tání 2,89 </a:t>
            </a:r>
            <a:r>
              <a:rPr lang="cs-CZ" dirty="0" err="1"/>
              <a:t>kJ</a:t>
            </a:r>
            <a:r>
              <a:rPr lang="cs-CZ" dirty="0"/>
              <a:t>/mol</a:t>
            </a:r>
          </a:p>
          <a:p>
            <a:pPr lvl="1" algn="just"/>
            <a:r>
              <a:rPr lang="cs-CZ" dirty="0" smtClean="0"/>
              <a:t>Výparná </a:t>
            </a:r>
            <a:r>
              <a:rPr lang="cs-CZ" dirty="0"/>
              <a:t>entropie 77,02 J/</a:t>
            </a:r>
            <a:r>
              <a:rPr lang="cs-CZ" dirty="0" err="1"/>
              <a:t>deg.mol</a:t>
            </a:r>
            <a:endParaRPr lang="cs-CZ" dirty="0"/>
          </a:p>
          <a:p>
            <a:pPr lvl="1" algn="just"/>
            <a:r>
              <a:rPr lang="cs-CZ" dirty="0" smtClean="0"/>
              <a:t>Entropie </a:t>
            </a:r>
            <a:r>
              <a:rPr lang="cs-CZ" dirty="0"/>
              <a:t>tání 14,35 J/</a:t>
            </a:r>
            <a:r>
              <a:rPr lang="cs-CZ" dirty="0" err="1"/>
              <a:t>deg.mol</a:t>
            </a:r>
            <a:endParaRPr lang="cs-CZ" dirty="0"/>
          </a:p>
          <a:p>
            <a:pPr lvl="1" algn="just"/>
            <a:r>
              <a:rPr lang="cs-CZ" dirty="0" smtClean="0"/>
              <a:t>Kritická </a:t>
            </a:r>
            <a:r>
              <a:rPr lang="cs-CZ" dirty="0"/>
              <a:t>teplota +104,3 °C</a:t>
            </a:r>
          </a:p>
          <a:p>
            <a:pPr lvl="1" algn="just"/>
            <a:r>
              <a:rPr lang="cs-CZ" dirty="0" smtClean="0"/>
              <a:t>Kritický </a:t>
            </a:r>
            <a:r>
              <a:rPr lang="cs-CZ" dirty="0"/>
              <a:t>tlak 6 322,7 </a:t>
            </a:r>
            <a:r>
              <a:rPr lang="cs-CZ" dirty="0" err="1"/>
              <a:t>kPa</a:t>
            </a:r>
            <a:endParaRPr lang="cs-CZ" dirty="0"/>
          </a:p>
          <a:p>
            <a:pPr lvl="1" algn="just"/>
            <a:r>
              <a:rPr lang="cs-CZ" dirty="0" smtClean="0"/>
              <a:t>Kritická </a:t>
            </a:r>
            <a:r>
              <a:rPr lang="cs-CZ" dirty="0"/>
              <a:t>hustota 1,2.103 kg/m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8427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 radonu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Nejvýznamnějším zdrojem radonu v budovách je </a:t>
            </a:r>
            <a:r>
              <a:rPr lang="cs-CZ" b="1" dirty="0"/>
              <a:t>podloží.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Do interiérů budov radon proniká </a:t>
            </a:r>
            <a:r>
              <a:rPr lang="cs-CZ" b="1" dirty="0"/>
              <a:t>skrze základové konstrukce </a:t>
            </a:r>
            <a:r>
              <a:rPr lang="cs-CZ" dirty="0"/>
              <a:t>- netěsnostmi v podlahách nebo stěnách suterénu, podlahami bez patřičné izolace, šachtami, kanálky nebo studnami.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Neopomenutelnou možností průniku radonu do vnitřního prostředí je </a:t>
            </a:r>
            <a:r>
              <a:rPr lang="cs-CZ" b="1" dirty="0"/>
              <a:t>difuze přes kontaktní plochu spodní stavby s podložím</a:t>
            </a:r>
            <a:r>
              <a:rPr lang="cs-CZ" dirty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Zdrojem radonu mohou být taktéž </a:t>
            </a:r>
            <a:r>
              <a:rPr lang="cs-CZ" b="1" dirty="0"/>
              <a:t>zabudované materiály</a:t>
            </a:r>
            <a:r>
              <a:rPr lang="cs-CZ" dirty="0"/>
              <a:t> nebo </a:t>
            </a:r>
            <a:r>
              <a:rPr lang="cs-CZ" b="1" dirty="0"/>
              <a:t>voda</a:t>
            </a:r>
            <a:r>
              <a:rPr lang="cs-CZ" dirty="0"/>
              <a:t>.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9535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Radon ve vnitřním prostředí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Vyhláška č. 422/2016 Sb., o radiační ochraně a zabezpečení radionuklidového zdroje, stanovuje </a:t>
            </a:r>
            <a:r>
              <a:rPr lang="cs-CZ" b="1" dirty="0"/>
              <a:t>referenční úroveň pro přírodní ozáření uvnitř budovy </a:t>
            </a:r>
            <a:r>
              <a:rPr lang="cs-CZ" dirty="0"/>
              <a:t>s obytnou nebo pobytovou místností.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 Pro objemovou aktivitu radonu je stanovena referenční úroveň </a:t>
            </a:r>
            <a:r>
              <a:rPr lang="cs-CZ" b="1" dirty="0"/>
              <a:t>300 Bq/m</a:t>
            </a:r>
            <a:r>
              <a:rPr lang="cs-CZ" b="1" baseline="30000" dirty="0"/>
              <a:t>3</a:t>
            </a:r>
            <a:r>
              <a:rPr lang="cs-CZ" b="1" dirty="0"/>
              <a:t> </a:t>
            </a:r>
            <a:r>
              <a:rPr lang="cs-CZ" dirty="0"/>
              <a:t>(Becquerel/hod).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Průměrná hodnota</a:t>
            </a:r>
            <a:r>
              <a:rPr lang="cs-CZ" dirty="0"/>
              <a:t> objemové aktivity radonu v budovách v České republice je 118 Bq/m</a:t>
            </a:r>
            <a:r>
              <a:rPr lang="cs-CZ" baseline="30000" dirty="0"/>
              <a:t>3</a:t>
            </a:r>
            <a:r>
              <a:rPr lang="cs-CZ" dirty="0"/>
              <a:t>. 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8102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Protiradonová opatření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Podkladem pro návrh protiradonových opatření je tzv. </a:t>
            </a:r>
            <a:r>
              <a:rPr lang="cs-CZ" b="1" dirty="0"/>
              <a:t>radonová diagnostika</a:t>
            </a:r>
            <a:r>
              <a:rPr lang="cs-CZ" dirty="0"/>
              <a:t>, což je celý soubor měření, jejichž úkolem je identifikovat zdroje a vstupní cesty radonu do domu.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Základní zásah do zdroje se provádí </a:t>
            </a:r>
            <a:r>
              <a:rPr lang="cs-CZ" b="1" dirty="0"/>
              <a:t>volbou vhodného místa stavby, volbou vhodného stavebního materiálu </a:t>
            </a:r>
            <a:r>
              <a:rPr lang="cs-CZ" dirty="0"/>
              <a:t>a</a:t>
            </a:r>
            <a:r>
              <a:rPr lang="cs-CZ" b="1" dirty="0"/>
              <a:t> volbou opatření proti  vnikání radonu do budov.</a:t>
            </a:r>
            <a:r>
              <a:rPr lang="cs-CZ" dirty="0"/>
              <a:t>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Jako ochrana nových i modernizovaných staveb před účinky radonu se používá </a:t>
            </a:r>
            <a:r>
              <a:rPr lang="cs-CZ" b="1" dirty="0"/>
              <a:t>plynotěsná fólie pod základovou deskou </a:t>
            </a:r>
            <a:r>
              <a:rPr lang="cs-CZ" dirty="0"/>
              <a:t>s dimenzí dle oblasti radonového rizika a použití </a:t>
            </a:r>
            <a:r>
              <a:rPr lang="cs-CZ" b="1" dirty="0"/>
              <a:t>certifikovaných stavebních hmot</a:t>
            </a:r>
            <a:r>
              <a:rPr lang="cs-CZ" dirty="0"/>
              <a:t>.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73709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359</Words>
  <Application>Microsoft Office PowerPoint</Application>
  <PresentationFormat>Širokoúhlá obrazovka</PresentationFormat>
  <Paragraphs>38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5. Radon  ve vnitřním prostředí budov</vt:lpstr>
      <vt:lpstr>Radon</vt:lpstr>
      <vt:lpstr>Radon</vt:lpstr>
      <vt:lpstr>Zdroje radonu</vt:lpstr>
      <vt:lpstr>Radon ve vnitřním prostředí budov</vt:lpstr>
      <vt:lpstr>Protiradonová opatření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45</cp:revision>
  <dcterms:created xsi:type="dcterms:W3CDTF">2017-05-10T10:51:34Z</dcterms:created>
  <dcterms:modified xsi:type="dcterms:W3CDTF">2017-07-04T19:43:46Z</dcterms:modified>
</cp:coreProperties>
</file>