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9" r:id="rId3"/>
    <p:sldId id="306" r:id="rId4"/>
    <p:sldId id="264" r:id="rId5"/>
    <p:sldId id="295" r:id="rId6"/>
    <p:sldId id="296" r:id="rId7"/>
    <p:sldId id="29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4. Ionizační mikroklima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993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Ionizační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Ionizační mikroklima </a:t>
            </a:r>
            <a:r>
              <a:rPr lang="cs-CZ" dirty="0"/>
              <a:t>je složka prostředí tvořená toky ionizujícího záření produkovaného </a:t>
            </a:r>
            <a:r>
              <a:rPr lang="cs-CZ" b="1" dirty="0"/>
              <a:t>přírodními radioaktivními látkami nebo umělými zdroji</a:t>
            </a:r>
            <a:r>
              <a:rPr lang="cs-CZ" dirty="0"/>
              <a:t>, které působí na jedince a spoluutvářejí jeho celkový stav.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Základní fyzikální veličinou ionizace je </a:t>
            </a:r>
            <a:r>
              <a:rPr lang="cs-CZ" b="1" dirty="0"/>
              <a:t>aktivita</a:t>
            </a:r>
            <a:r>
              <a:rPr lang="cs-CZ" dirty="0"/>
              <a:t>. Jednotkou aktivity je </a:t>
            </a:r>
            <a:r>
              <a:rPr lang="cs-CZ" b="1" dirty="0"/>
              <a:t>jeden rozpad za sekundu</a:t>
            </a:r>
            <a:r>
              <a:rPr lang="cs-CZ" dirty="0"/>
              <a:t>, nebo </a:t>
            </a:r>
            <a:r>
              <a:rPr lang="cs-CZ" b="1" dirty="0"/>
              <a:t>becquerel</a:t>
            </a:r>
            <a:r>
              <a:rPr lang="cs-CZ" dirty="0"/>
              <a:t> (Bq). Aktivitu 1 Bq má látka z radioaktivního prvku ve které nastává jeden </a:t>
            </a:r>
            <a:r>
              <a:rPr lang="cs-CZ" dirty="0" err="1"/>
              <a:t>přeměnový</a:t>
            </a:r>
            <a:r>
              <a:rPr lang="cs-CZ" dirty="0"/>
              <a:t> děj za 1 sekundu.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Zdrojem</a:t>
            </a:r>
            <a:r>
              <a:rPr lang="cs-CZ" dirty="0"/>
              <a:t> ionizujícího záření mohou být radioaktivní </a:t>
            </a:r>
            <a:r>
              <a:rPr lang="cs-CZ" b="1" dirty="0"/>
              <a:t>látky pronikající do interiéru z vnějšího prostředí</a:t>
            </a:r>
            <a:r>
              <a:rPr lang="cs-CZ" dirty="0"/>
              <a:t>, nebo </a:t>
            </a:r>
            <a:r>
              <a:rPr lang="cs-CZ" b="1" dirty="0"/>
              <a:t>látky vznikající uvnitř budovy </a:t>
            </a:r>
            <a:r>
              <a:rPr lang="cs-CZ" dirty="0"/>
              <a:t>v důsledku </a:t>
            </a:r>
            <a:r>
              <a:rPr lang="cs-CZ" b="1" dirty="0"/>
              <a:t>antropogenní činnosti </a:t>
            </a:r>
            <a:r>
              <a:rPr lang="cs-CZ" dirty="0"/>
              <a:t>a </a:t>
            </a:r>
            <a:r>
              <a:rPr lang="cs-CZ" b="1" dirty="0"/>
              <a:t>uvolňováním ze stavebních hmot</a:t>
            </a:r>
            <a:r>
              <a:rPr lang="cs-CZ" dirty="0"/>
              <a:t>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726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Ionizační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Radioaktivita </a:t>
            </a:r>
            <a:r>
              <a:rPr lang="cs-CZ" dirty="0"/>
              <a:t>je přeměna jádra prvku na jádro jiného prvku za současného uvolnění velkého množství energie v podobě neviditelného záření (tzv. radioaktivní záření), které je pro člověka nebezpečné. Rozlišujeme přirozenou a umělou radioaktivitu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Radionuklid </a:t>
            </a:r>
            <a:r>
              <a:rPr lang="cs-CZ" dirty="0"/>
              <a:t>je nuklid s nestabilním jádrem, jehož atomy podléhají radioaktivní přeměně za současné emise ionizujícího záření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Poločas rozpadu </a:t>
            </a:r>
            <a:r>
              <a:rPr lang="cs-CZ" dirty="0"/>
              <a:t>je čas, za který se přemění polovina atomů určitého prvku. Pro konkrétní izotop je konstantní. Má hodnotu od zlomku sekundy až po milióny let.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381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ionizačního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Optimalizaci ionizujícího záření </a:t>
            </a:r>
            <a:r>
              <a:rPr lang="cs-CZ" dirty="0"/>
              <a:t>lze zajistit buď </a:t>
            </a:r>
            <a:r>
              <a:rPr lang="cs-CZ" b="1" dirty="0"/>
              <a:t>zásahem do zdroje </a:t>
            </a:r>
            <a:r>
              <a:rPr lang="cs-CZ" dirty="0"/>
              <a:t>radioaktivních látek, </a:t>
            </a:r>
            <a:r>
              <a:rPr lang="cs-CZ" b="1" dirty="0"/>
              <a:t>nebo zásahem do pole přenosu.</a:t>
            </a:r>
          </a:p>
          <a:p>
            <a:pPr algn="just"/>
            <a:endParaRPr lang="cs-CZ" sz="2600" dirty="0"/>
          </a:p>
          <a:p>
            <a:pPr algn="just"/>
            <a:r>
              <a:rPr lang="cs-CZ" b="1" dirty="0"/>
              <a:t>Omezení zdroje ionizujícího záření </a:t>
            </a:r>
            <a:r>
              <a:rPr lang="cs-CZ" dirty="0"/>
              <a:t>lze provést:</a:t>
            </a:r>
          </a:p>
          <a:p>
            <a:pPr lvl="1" algn="just"/>
            <a:r>
              <a:rPr lang="cs-CZ" dirty="0"/>
              <a:t>Volbou vhodného stavebního místa (lokality)</a:t>
            </a:r>
          </a:p>
          <a:p>
            <a:pPr lvl="1" algn="just"/>
            <a:r>
              <a:rPr lang="cs-CZ" dirty="0"/>
              <a:t>Omezením nebo vyloučením vnikání radonu do budovy (protiradonová opatření)</a:t>
            </a:r>
          </a:p>
          <a:p>
            <a:pPr lvl="1" algn="just"/>
            <a:r>
              <a:rPr lang="cs-CZ" dirty="0"/>
              <a:t>Volbou vhodných stavebních materiálů (atestované materiály a výrobky)</a:t>
            </a:r>
          </a:p>
          <a:p>
            <a:pPr algn="just"/>
            <a:endParaRPr lang="cs-CZ" sz="2600" dirty="0"/>
          </a:p>
          <a:p>
            <a:pPr algn="just"/>
            <a:r>
              <a:rPr lang="cs-CZ" b="1" dirty="0"/>
              <a:t>Zásahy do pole přenosu ionizujícího záření </a:t>
            </a:r>
            <a:r>
              <a:rPr lang="cs-CZ" dirty="0"/>
              <a:t>zahrnují:</a:t>
            </a:r>
          </a:p>
          <a:p>
            <a:pPr lvl="1" algn="just"/>
            <a:r>
              <a:rPr lang="cs-CZ" dirty="0"/>
              <a:t>Omezení šíření radioaktivních látek v budově</a:t>
            </a:r>
          </a:p>
          <a:p>
            <a:pPr lvl="1" algn="just"/>
            <a:r>
              <a:rPr lang="cs-CZ" dirty="0"/>
              <a:t>Větrání a filtrace vzduchu</a:t>
            </a:r>
          </a:p>
          <a:p>
            <a:pPr lvl="1" algn="just"/>
            <a:r>
              <a:rPr lang="cs-CZ" dirty="0"/>
              <a:t>Povrchová depozice, tj. sedimentace radioaktivních látek</a:t>
            </a:r>
          </a:p>
          <a:p>
            <a:pPr lvl="1" algn="just"/>
            <a:r>
              <a:rPr lang="cs-CZ" dirty="0"/>
              <a:t>Elektrostatická depozice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8112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ionizačního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Omezení šíření radioaktivních látek v budově lze docílit </a:t>
            </a:r>
            <a:r>
              <a:rPr lang="cs-CZ" b="1" dirty="0"/>
              <a:t>konstrukčně-dispozičními úpravami budovy </a:t>
            </a:r>
            <a:r>
              <a:rPr lang="cs-CZ" dirty="0"/>
              <a:t>jako je například d</a:t>
            </a:r>
            <a:r>
              <a:rPr lang="cs-CZ" b="1" dirty="0"/>
              <a:t>ělení vertikálních šachet na menší úseky, vhodným umístěním zdrojů radioaktivních látek v budově</a:t>
            </a:r>
            <a:r>
              <a:rPr lang="cs-CZ" dirty="0"/>
              <a:t>, nebo </a:t>
            </a:r>
            <a:r>
              <a:rPr lang="cs-CZ" dirty="0" smtClean="0"/>
              <a:t>instalací rozdílového </a:t>
            </a:r>
            <a:r>
              <a:rPr lang="cs-CZ" dirty="0"/>
              <a:t>větrání.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Šíření </a:t>
            </a:r>
            <a:r>
              <a:rPr lang="cs-CZ" dirty="0"/>
              <a:t>ionizujícího záření je </a:t>
            </a:r>
            <a:r>
              <a:rPr lang="cs-CZ" b="1" dirty="0"/>
              <a:t>problémem zejména u vícepodlažních budov</a:t>
            </a:r>
            <a:r>
              <a:rPr lang="cs-CZ" dirty="0"/>
              <a:t>, kdy se radioaktivní látky </a:t>
            </a:r>
            <a:r>
              <a:rPr lang="cs-CZ" b="1" dirty="0"/>
              <a:t>šíří působením tepelného vztlaku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Průběžné </a:t>
            </a:r>
            <a:r>
              <a:rPr lang="cs-CZ" dirty="0"/>
              <a:t>schodiště po celé výšce budovy bez přerušení může být zdrojem intenzivního šíření radioaktivních plynů v celé budově.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555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ionizačního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Kromě </a:t>
            </a:r>
            <a:r>
              <a:rPr lang="cs-CZ" b="1" dirty="0"/>
              <a:t>zajištění dostatečné výměny vzduchu </a:t>
            </a:r>
            <a:r>
              <a:rPr lang="cs-CZ" dirty="0"/>
              <a:t>je vhodné navrhnout </a:t>
            </a:r>
            <a:r>
              <a:rPr lang="cs-CZ" b="1" dirty="0"/>
              <a:t>zóny tlakových spádů </a:t>
            </a:r>
            <a:r>
              <a:rPr lang="cs-CZ" dirty="0"/>
              <a:t>mezi jednotlivými prostory dle stupně jejich znečištění (kontaminace).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Největší </a:t>
            </a:r>
            <a:r>
              <a:rPr lang="cs-CZ" b="1" dirty="0"/>
              <a:t>podtlak se volí pro prostory s největší kontaminací.</a:t>
            </a:r>
            <a:r>
              <a:rPr lang="cs-CZ" dirty="0"/>
              <a:t> V takových prostorech se nepočítá s recirkulací vzduchu.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Snížení </a:t>
            </a:r>
            <a:r>
              <a:rPr lang="cs-CZ" dirty="0"/>
              <a:t>dávky čerstvého vzduchu s ohledem na snížení energetické náročnosti budovy může mít za následek zvýšenou koncentraci radioaktivních látek v budově.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168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ionizačního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Pomocí filtrů lze omezit šíření radioaktivních látek vázaných na nějaký druh aerosolu. Filtry jsou dvojího druhu - kazetové a elektrostatické:</a:t>
            </a:r>
          </a:p>
          <a:p>
            <a:pPr lvl="1" algn="just"/>
            <a:r>
              <a:rPr lang="cs-CZ" b="1" dirty="0" smtClean="0"/>
              <a:t>Kazetové </a:t>
            </a:r>
            <a:r>
              <a:rPr lang="cs-CZ" b="1" dirty="0"/>
              <a:t>filtry </a:t>
            </a:r>
            <a:r>
              <a:rPr lang="cs-CZ" dirty="0"/>
              <a:t>jsou boxy s filtrační náplní, které se nečistí, ale vyměňují se jako celek (nízké pořizovací náklady, avšak vyšší provozní).</a:t>
            </a:r>
          </a:p>
          <a:p>
            <a:pPr lvl="1" algn="just"/>
            <a:r>
              <a:rPr lang="cs-CZ" b="1" dirty="0" smtClean="0"/>
              <a:t>Elektrostatické </a:t>
            </a:r>
            <a:r>
              <a:rPr lang="cs-CZ" b="1" dirty="0"/>
              <a:t>filtry </a:t>
            </a:r>
            <a:r>
              <a:rPr lang="cs-CZ" dirty="0"/>
              <a:t>nezvyšují s časem celkový tlakový odpor systému (jako jiné filtry). Zachycované částice mohou být smývány vodou (vysoké pořizovací náklady, levný provoz). </a:t>
            </a:r>
            <a:endParaRPr lang="cs-CZ" dirty="0" smtClean="0"/>
          </a:p>
          <a:p>
            <a:pPr lvl="1" algn="just"/>
            <a:endParaRPr lang="cs-CZ" dirty="0"/>
          </a:p>
          <a:p>
            <a:pPr algn="just"/>
            <a:r>
              <a:rPr lang="cs-CZ" b="1" dirty="0"/>
              <a:t>Elektrostatická depozice </a:t>
            </a:r>
            <a:r>
              <a:rPr lang="cs-CZ" dirty="0"/>
              <a:t>funguje na principu uměle vytvořeného elektrostatického pole. Elektricky nabité částice se usazují na elektrodách opačných polarit. 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35180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510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4. Ionizační mikroklima</vt:lpstr>
      <vt:lpstr>Ionizační mikroklima</vt:lpstr>
      <vt:lpstr>Ionizační mikroklima</vt:lpstr>
      <vt:lpstr>Optimalizace ionizačního mikroklimatu</vt:lpstr>
      <vt:lpstr>Optimalizace ionizačního mikroklimatu</vt:lpstr>
      <vt:lpstr>Optimalizace ionizačního mikroklimatu</vt:lpstr>
      <vt:lpstr>Optimalizace ionizačního mikroklimatu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44</cp:revision>
  <dcterms:created xsi:type="dcterms:W3CDTF">2017-05-10T10:51:34Z</dcterms:created>
  <dcterms:modified xsi:type="dcterms:W3CDTF">2017-07-04T19:43:09Z</dcterms:modified>
</cp:coreProperties>
</file>