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8" r:id="rId3"/>
    <p:sldId id="305" r:id="rId4"/>
    <p:sldId id="289" r:id="rId5"/>
    <p:sldId id="292" r:id="rId6"/>
    <p:sldId id="293" r:id="rId7"/>
    <p:sldId id="29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3. Akustické klima</a:t>
            </a:r>
            <a:br>
              <a:rPr lang="cs-CZ" b="1" dirty="0" smtClean="0"/>
            </a:br>
            <a:r>
              <a:rPr lang="cs-CZ" b="1" dirty="0" smtClean="0"/>
              <a:t>- hluk v budovách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045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Akustické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Akustické mikroklima </a:t>
            </a:r>
            <a:r>
              <a:rPr lang="cs-CZ" dirty="0"/>
              <a:t>tvoří složku prostředí vyznačující se větším množstvím zvukových zdrojů o širokém rozsahu kmitočtů.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dirty="0"/>
              <a:t>Do interiéru budov proniká hluk buď </a:t>
            </a:r>
            <a:r>
              <a:rPr lang="cs-CZ" b="1" dirty="0"/>
              <a:t>z exteriéru </a:t>
            </a:r>
            <a:r>
              <a:rPr lang="cs-CZ" dirty="0"/>
              <a:t>skrze obvodový plášť budovy, nebo je </a:t>
            </a:r>
            <a:r>
              <a:rPr lang="cs-CZ" b="1" dirty="0"/>
              <a:t>hluk vytvářen přímo ve vnitřním prostředí budovy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sz="2800" dirty="0" smtClean="0"/>
          </a:p>
          <a:p>
            <a:pPr algn="just"/>
            <a:r>
              <a:rPr lang="cs-CZ" dirty="0"/>
              <a:t>Od svého zdroje se hluk šíří buď pouhým vzduchem, případně je přenášen konstrukcemi budovy a následně vzduchem. </a:t>
            </a:r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47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Akustické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Akustika </a:t>
            </a:r>
            <a:r>
              <a:rPr lang="cs-CZ" dirty="0"/>
              <a:t>je obor fyziky, který se zabývá studiem zvuku - studiem mechanického kmitání a vlnění v pružných prostředích, jeho vznikem, šířením a působením</a:t>
            </a:r>
            <a:r>
              <a:rPr lang="cs-CZ" dirty="0" smtClean="0"/>
              <a:t>.</a:t>
            </a:r>
            <a:endParaRPr lang="cs-CZ" dirty="0"/>
          </a:p>
          <a:p>
            <a:pPr algn="just"/>
            <a:endParaRPr lang="cs-CZ" sz="2800" dirty="0" smtClean="0"/>
          </a:p>
          <a:p>
            <a:pPr algn="just"/>
            <a:r>
              <a:rPr lang="cs-CZ" b="1" dirty="0"/>
              <a:t>Zvuk </a:t>
            </a:r>
            <a:r>
              <a:rPr lang="cs-CZ" dirty="0"/>
              <a:t>je mechanické vlnění v látkovém prostředí, které je schopno vyvolat sluchový vjem</a:t>
            </a:r>
            <a:r>
              <a:rPr lang="cs-CZ" dirty="0" smtClean="0"/>
              <a:t>.</a:t>
            </a:r>
          </a:p>
          <a:p>
            <a:pPr algn="just"/>
            <a:endParaRPr lang="cs-CZ" sz="2800" dirty="0"/>
          </a:p>
          <a:p>
            <a:pPr algn="just"/>
            <a:r>
              <a:rPr lang="cs-CZ" b="1" dirty="0"/>
              <a:t>Hluk</a:t>
            </a:r>
            <a:r>
              <a:rPr lang="cs-CZ" dirty="0"/>
              <a:t> je každý nežádoucí zvuk, který nepříznivě ovlivňuje pohodu člověka, vyvolává nepříjemný až rušivý pocit, ohrožuje jeho zdraví. </a:t>
            </a:r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667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Akustické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Z hlediska časového průběhu rozeznáváme</a:t>
            </a:r>
            <a:r>
              <a:rPr lang="cs-CZ" b="1" dirty="0"/>
              <a:t>:</a:t>
            </a:r>
          </a:p>
          <a:p>
            <a:pPr lvl="1" algn="just">
              <a:lnSpc>
                <a:spcPct val="150000"/>
              </a:lnSpc>
            </a:pPr>
            <a:r>
              <a:rPr lang="cs-CZ" sz="3000" b="1" dirty="0" smtClean="0"/>
              <a:t>Hluk </a:t>
            </a:r>
            <a:r>
              <a:rPr lang="cs-CZ" sz="3000" b="1" dirty="0"/>
              <a:t>ustálený </a:t>
            </a:r>
            <a:r>
              <a:rPr lang="cs-CZ" sz="3000" dirty="0"/>
              <a:t>se v daném místě  nemění v závislosti na čase o více než </a:t>
            </a:r>
            <a:r>
              <a:rPr lang="cs-CZ" sz="3000" dirty="0" smtClean="0"/>
              <a:t>5dB</a:t>
            </a:r>
            <a:endParaRPr lang="cs-CZ" sz="3000" dirty="0"/>
          </a:p>
          <a:p>
            <a:pPr lvl="1" algn="just">
              <a:lnSpc>
                <a:spcPct val="150000"/>
              </a:lnSpc>
            </a:pPr>
            <a:r>
              <a:rPr lang="cs-CZ" sz="3000" b="1" dirty="0" smtClean="0"/>
              <a:t>Hluk </a:t>
            </a:r>
            <a:r>
              <a:rPr lang="cs-CZ" sz="3000" b="1" dirty="0"/>
              <a:t>proměnný </a:t>
            </a:r>
            <a:r>
              <a:rPr lang="cs-CZ" sz="3000" dirty="0"/>
              <a:t>se v daném místě mění v závislosti na čase o více než 5dB</a:t>
            </a:r>
          </a:p>
          <a:p>
            <a:pPr lvl="1" algn="just">
              <a:lnSpc>
                <a:spcPct val="150000"/>
              </a:lnSpc>
            </a:pPr>
            <a:r>
              <a:rPr lang="cs-CZ" sz="3000" b="1" dirty="0" smtClean="0"/>
              <a:t>Hluk </a:t>
            </a:r>
            <a:r>
              <a:rPr lang="cs-CZ" sz="3000" b="1" dirty="0"/>
              <a:t>přerušovaný </a:t>
            </a:r>
            <a:r>
              <a:rPr lang="cs-CZ" sz="3000" dirty="0"/>
              <a:t>je hluk, měnící náhle hladinu akustického tlaku nebo hladinu zvuku, který je ale v průběhu hlučného intervalu ustálený</a:t>
            </a:r>
          </a:p>
          <a:p>
            <a:pPr lvl="1" algn="just">
              <a:lnSpc>
                <a:spcPct val="150000"/>
              </a:lnSpc>
            </a:pPr>
            <a:r>
              <a:rPr lang="cs-CZ" sz="3000" b="1" dirty="0" smtClean="0"/>
              <a:t>Hluk </a:t>
            </a:r>
            <a:r>
              <a:rPr lang="cs-CZ" sz="3000" b="1" dirty="0"/>
              <a:t>impulsní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791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Biologické účinky hluku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Trvalý účinek hluku na lidský organismus je trojího druhu</a:t>
            </a:r>
            <a:r>
              <a:rPr lang="cs-CZ" b="1" dirty="0"/>
              <a:t>:</a:t>
            </a:r>
          </a:p>
          <a:p>
            <a:pPr lvl="1" algn="just"/>
            <a:r>
              <a:rPr lang="cs-CZ" sz="2600" b="1" dirty="0" smtClean="0"/>
              <a:t>Účinek </a:t>
            </a:r>
            <a:r>
              <a:rPr lang="cs-CZ" sz="2600" b="1" dirty="0"/>
              <a:t>na sluchový orgán </a:t>
            </a:r>
            <a:r>
              <a:rPr lang="cs-CZ" sz="2600" dirty="0"/>
              <a:t>- Škodlivost působení hluku na sluch závisí na hladině zvuku a frekvenčním vlnění. Čím více energie je ze spektra soustředěno do vyšších frekvencí, tím nižší má být přípustná hladina hluku</a:t>
            </a:r>
          </a:p>
          <a:p>
            <a:pPr lvl="1" algn="just"/>
            <a:r>
              <a:rPr lang="cs-CZ" sz="2600" b="1" dirty="0" smtClean="0"/>
              <a:t>Účinek </a:t>
            </a:r>
            <a:r>
              <a:rPr lang="cs-CZ" sz="2600" b="1" dirty="0"/>
              <a:t>na vegetativní nervový systém -</a:t>
            </a:r>
            <a:r>
              <a:rPr lang="cs-CZ" sz="2600" dirty="0"/>
              <a:t> Reakce jsou odvislé od subjektivního vnímání jedince</a:t>
            </a:r>
          </a:p>
          <a:p>
            <a:pPr lvl="1" algn="just"/>
            <a:r>
              <a:rPr lang="cs-CZ" sz="2600" b="1" dirty="0" smtClean="0"/>
              <a:t>Účinek </a:t>
            </a:r>
            <a:r>
              <a:rPr lang="cs-CZ" sz="2600" b="1" dirty="0"/>
              <a:t>na psychiku člověka -</a:t>
            </a:r>
            <a:r>
              <a:rPr lang="cs-CZ" sz="2600" dirty="0"/>
              <a:t> Je nejsložitější z účinků. U neurotiků může zhoršit labilitu nervové soustavy, což se projevuje podrážděností, nespavostí, bolestmi hlavy, snížením paměti, aj.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92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akustického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Optimalizaci akustického mikroklimatu lze </a:t>
            </a:r>
            <a:r>
              <a:rPr lang="cs-CZ" dirty="0" smtClean="0"/>
              <a:t>provést:</a:t>
            </a:r>
          </a:p>
          <a:p>
            <a:pPr lvl="1" algn="just"/>
            <a:r>
              <a:rPr lang="cs-CZ" sz="2800" b="1" dirty="0" smtClean="0"/>
              <a:t>Zásahem </a:t>
            </a:r>
            <a:r>
              <a:rPr lang="cs-CZ" sz="2800" b="1" dirty="0"/>
              <a:t>do zdroje </a:t>
            </a:r>
            <a:r>
              <a:rPr lang="cs-CZ" sz="2800" b="1" dirty="0" smtClean="0"/>
              <a:t>hluku</a:t>
            </a:r>
          </a:p>
          <a:p>
            <a:pPr lvl="1" algn="just"/>
            <a:r>
              <a:rPr lang="cs-CZ" sz="2800" b="1" dirty="0" smtClean="0"/>
              <a:t>Zásahem </a:t>
            </a:r>
            <a:r>
              <a:rPr lang="cs-CZ" sz="2800" b="1" dirty="0"/>
              <a:t>do pole </a:t>
            </a:r>
            <a:r>
              <a:rPr lang="cs-CZ" sz="2800" b="1" dirty="0" smtClean="0"/>
              <a:t>přenosu</a:t>
            </a:r>
          </a:p>
          <a:p>
            <a:pPr lvl="1" algn="just"/>
            <a:endParaRPr lang="cs-CZ" sz="2800" b="1" dirty="0"/>
          </a:p>
          <a:p>
            <a:pPr algn="just"/>
            <a:r>
              <a:rPr lang="cs-CZ" dirty="0"/>
              <a:t>Nejúčinnější metodou zlepšení akustického komfortu je </a:t>
            </a:r>
            <a:r>
              <a:rPr lang="cs-CZ" b="1" dirty="0"/>
              <a:t>zdroj odstranit nebo nahradit. </a:t>
            </a:r>
            <a:r>
              <a:rPr lang="cs-CZ" dirty="0"/>
              <a:t>V úvahu stojí také organizační </a:t>
            </a:r>
            <a:r>
              <a:rPr lang="cs-CZ" b="1" dirty="0"/>
              <a:t>opatření omezení hlavních zdrojů </a:t>
            </a:r>
            <a:r>
              <a:rPr lang="cs-CZ" dirty="0"/>
              <a:t>nebo jejich </a:t>
            </a:r>
            <a:r>
              <a:rPr lang="cs-CZ" b="1" dirty="0"/>
              <a:t>transport na lépe akusticky izolovaná místa </a:t>
            </a:r>
            <a:r>
              <a:rPr lang="cs-CZ" dirty="0"/>
              <a:t>(kryty nebo tlumiče).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9156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akustického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Optimalizace akustického komfortu </a:t>
            </a:r>
            <a:r>
              <a:rPr lang="cs-CZ" b="1" dirty="0"/>
              <a:t>zásahem do pole přenosu </a:t>
            </a:r>
            <a:r>
              <a:rPr lang="cs-CZ" dirty="0"/>
              <a:t>lze </a:t>
            </a:r>
            <a:r>
              <a:rPr lang="cs-CZ" b="1" dirty="0" smtClean="0"/>
              <a:t>provést instalací </a:t>
            </a:r>
            <a:r>
              <a:rPr lang="cs-CZ" b="1" dirty="0"/>
              <a:t>překážek, zvýšením pohltivosti a snížením odrazivosti </a:t>
            </a:r>
            <a:r>
              <a:rPr lang="cs-CZ" dirty="0"/>
              <a:t>stěn a stropů nebo tzv. </a:t>
            </a:r>
            <a:r>
              <a:rPr lang="cs-CZ" b="1" dirty="0" err="1"/>
              <a:t>antihlukem</a:t>
            </a:r>
            <a:r>
              <a:rPr lang="cs-CZ" b="1" dirty="0"/>
              <a:t>. </a:t>
            </a:r>
            <a:endParaRPr lang="cs-CZ" b="1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Princip </a:t>
            </a:r>
            <a:r>
              <a:rPr lang="cs-CZ" dirty="0"/>
              <a:t>metody </a:t>
            </a:r>
            <a:r>
              <a:rPr lang="cs-CZ" b="1" dirty="0" err="1"/>
              <a:t>antihluku</a:t>
            </a:r>
            <a:r>
              <a:rPr lang="cs-CZ" dirty="0"/>
              <a:t> je založený principu šíření tlakových vln vzduchem. </a:t>
            </a:r>
            <a:r>
              <a:rPr lang="cs-CZ" b="1" dirty="0" err="1"/>
              <a:t>Antihluk</a:t>
            </a:r>
            <a:r>
              <a:rPr lang="cs-CZ" b="1" dirty="0"/>
              <a:t> je zrcadlovým obrazem těchto vlny, ale fázově posunutý přesně o 180°. </a:t>
            </a:r>
            <a:r>
              <a:rPr lang="cs-CZ" dirty="0"/>
              <a:t>Naraz-</a:t>
            </a:r>
            <a:r>
              <a:rPr lang="cs-CZ" dirty="0" err="1"/>
              <a:t>li</a:t>
            </a:r>
            <a:r>
              <a:rPr lang="cs-CZ" dirty="0"/>
              <a:t> obě vlny na sebe, nastává destrukční interference (vlny se navzájem vyruší). V současné době spíše teoretická možnost.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48350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412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3. Akustické klima - hluk v budovách</vt:lpstr>
      <vt:lpstr>Akustické mikroklima</vt:lpstr>
      <vt:lpstr>Akustické mikroklima</vt:lpstr>
      <vt:lpstr>Akustické mikroklima</vt:lpstr>
      <vt:lpstr>Biologické účinky hluku</vt:lpstr>
      <vt:lpstr>Optimalizace akustického mikroklimatu</vt:lpstr>
      <vt:lpstr>Optimalizace akustického mikroklimatu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43</cp:revision>
  <dcterms:created xsi:type="dcterms:W3CDTF">2017-05-10T10:51:34Z</dcterms:created>
  <dcterms:modified xsi:type="dcterms:W3CDTF">2017-07-04T19:42:51Z</dcterms:modified>
</cp:coreProperties>
</file>