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6" r:id="rId3"/>
    <p:sldId id="290" r:id="rId4"/>
    <p:sldId id="291" r:id="rId5"/>
    <p:sldId id="287" r:id="rId6"/>
    <p:sldId id="302" r:id="rId7"/>
    <p:sldId id="303" r:id="rId8"/>
    <p:sldId id="30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2. Teplota a vlhkost </a:t>
            </a:r>
            <a:br>
              <a:rPr lang="cs-CZ" b="1" dirty="0" smtClean="0"/>
            </a:br>
            <a:r>
              <a:rPr lang="cs-CZ" b="1" dirty="0" smtClean="0"/>
              <a:t>vnitřního prostředí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073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Tepelně-vlhkostní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Tepelně-vlhkostní mikroklima </a:t>
            </a:r>
            <a:r>
              <a:rPr lang="cs-CZ" dirty="0"/>
              <a:t>je složka vnitřního prostředí </a:t>
            </a:r>
            <a:r>
              <a:rPr lang="cs-CZ" b="1" dirty="0"/>
              <a:t>tvořená tepelnými a vlhkostními toky.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dirty="0"/>
              <a:t>Z hlediska zdraví a komfortu se tepelně-vlhkostní mikroklima řadí mezi </a:t>
            </a:r>
            <a:r>
              <a:rPr lang="cs-CZ" b="1" dirty="0"/>
              <a:t>nejvýznamnější složku vnitřního prostředí budov.</a:t>
            </a:r>
            <a:endParaRPr lang="cs-CZ" b="1" dirty="0" smtClean="0"/>
          </a:p>
          <a:p>
            <a:pPr algn="just"/>
            <a:endParaRPr lang="cs-CZ" sz="2800" dirty="0" smtClean="0"/>
          </a:p>
          <a:p>
            <a:pPr algn="just"/>
            <a:r>
              <a:rPr lang="cs-CZ" dirty="0"/>
              <a:t>Tepelně vlhkostní mikroklima je dáno třemi navzájem souvisejícími faktory – </a:t>
            </a:r>
            <a:r>
              <a:rPr lang="cs-CZ" b="1" dirty="0"/>
              <a:t>teplotou, relativní vlhkostí a rychlostí proudění vzduchu</a:t>
            </a:r>
            <a:r>
              <a:rPr lang="cs-CZ" dirty="0"/>
              <a:t>. 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453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Tepelně-vlhkostní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Základními veličinami </a:t>
            </a:r>
            <a:r>
              <a:rPr lang="cs-CZ" dirty="0" smtClean="0"/>
              <a:t>jsou</a:t>
            </a:r>
            <a:r>
              <a:rPr lang="cs-CZ" dirty="0"/>
              <a:t>: </a:t>
            </a:r>
            <a:endParaRPr lang="cs-CZ" dirty="0" smtClean="0"/>
          </a:p>
          <a:p>
            <a:pPr lvl="1" algn="just"/>
            <a:r>
              <a:rPr lang="cs-CZ" sz="2800" b="1" dirty="0"/>
              <a:t>T</a:t>
            </a:r>
            <a:r>
              <a:rPr lang="cs-CZ" sz="2800" b="1" dirty="0" smtClean="0"/>
              <a:t>eplota vzduchu</a:t>
            </a:r>
          </a:p>
          <a:p>
            <a:pPr lvl="1" algn="just"/>
            <a:r>
              <a:rPr lang="cs-CZ" sz="2800" b="1" dirty="0"/>
              <a:t>V</a:t>
            </a:r>
            <a:r>
              <a:rPr lang="cs-CZ" sz="2800" b="1" dirty="0" smtClean="0"/>
              <a:t>ýsledná teplota</a:t>
            </a:r>
          </a:p>
          <a:p>
            <a:pPr lvl="1" algn="just"/>
            <a:r>
              <a:rPr lang="cs-CZ" sz="2800" b="1" dirty="0" smtClean="0"/>
              <a:t>Vypočtená </a:t>
            </a:r>
            <a:r>
              <a:rPr lang="cs-CZ" sz="2800" b="1" dirty="0"/>
              <a:t>operativní </a:t>
            </a:r>
            <a:r>
              <a:rPr lang="cs-CZ" sz="2800" b="1" dirty="0" smtClean="0"/>
              <a:t>teplota</a:t>
            </a:r>
          </a:p>
          <a:p>
            <a:pPr lvl="1" algn="just"/>
            <a:r>
              <a:rPr lang="cs-CZ" sz="2800" b="1" dirty="0" smtClean="0"/>
              <a:t>Rychlost </a:t>
            </a:r>
            <a:r>
              <a:rPr lang="cs-CZ" sz="2800" b="1" dirty="0"/>
              <a:t>proudění </a:t>
            </a:r>
            <a:r>
              <a:rPr lang="cs-CZ" sz="2800" b="1" dirty="0" smtClean="0"/>
              <a:t>vzduchu</a:t>
            </a:r>
          </a:p>
          <a:p>
            <a:pPr lvl="1" algn="just"/>
            <a:r>
              <a:rPr lang="cs-CZ" sz="2800" b="1" dirty="0"/>
              <a:t>R</a:t>
            </a:r>
            <a:r>
              <a:rPr lang="cs-CZ" sz="2800" b="1" dirty="0" smtClean="0"/>
              <a:t>elativní </a:t>
            </a:r>
            <a:r>
              <a:rPr lang="cs-CZ" sz="2800" b="1" dirty="0"/>
              <a:t>vlhkost </a:t>
            </a:r>
            <a:r>
              <a:rPr lang="cs-CZ" sz="2800" b="1" dirty="0" smtClean="0"/>
              <a:t>vzduchu</a:t>
            </a:r>
          </a:p>
          <a:p>
            <a:pPr lvl="1" algn="just"/>
            <a:r>
              <a:rPr lang="cs-CZ" sz="2800" b="1" dirty="0" smtClean="0"/>
              <a:t>Měrná </a:t>
            </a:r>
            <a:r>
              <a:rPr lang="cs-CZ" sz="2800" b="1" dirty="0"/>
              <a:t>vlhkost </a:t>
            </a:r>
            <a:r>
              <a:rPr lang="cs-CZ" sz="2800" b="1" dirty="0" smtClean="0"/>
              <a:t>vzduchu</a:t>
            </a:r>
          </a:p>
          <a:p>
            <a:pPr lvl="1" algn="just"/>
            <a:r>
              <a:rPr lang="cs-CZ" sz="2800" b="1" dirty="0" smtClean="0"/>
              <a:t>Teplota </a:t>
            </a:r>
            <a:r>
              <a:rPr lang="cs-CZ" sz="2800" b="1" dirty="0"/>
              <a:t>rosného </a:t>
            </a:r>
            <a:r>
              <a:rPr lang="cs-CZ" sz="2800" b="1" dirty="0" smtClean="0"/>
              <a:t>bodu</a:t>
            </a:r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28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Tepelně-vlhkostní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Teplota vzduchu </a:t>
            </a:r>
            <a:r>
              <a:rPr lang="cs-CZ" dirty="0"/>
              <a:t>[°C] neboli také suchá teplota, je teplota v okolí lidského těla, měřená jakýmkoli teplotním čidlem neovlivněným sáláním okolních ploch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/>
              <a:t>Relativní vlhkost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%] vyjadřuje stupeň nasycení vzduchu vodními parami, definovaný poměrem hustoty vodní páry ve vzduchu a ve vlhkém vzduchu nasyceném vodní parou při stejné teplotě a tlaku.</a:t>
            </a:r>
          </a:p>
          <a:p>
            <a:pPr algn="just"/>
            <a:endParaRPr lang="cs-CZ" sz="2800" dirty="0"/>
          </a:p>
          <a:p>
            <a:pPr algn="just"/>
            <a:r>
              <a:rPr lang="cs-CZ" b="1" dirty="0"/>
              <a:t>Rychlost proudění vzduchu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 smtClean="0"/>
              <a:t>m/s] </a:t>
            </a:r>
            <a:r>
              <a:rPr lang="cs-CZ" dirty="0"/>
              <a:t>je veličina charakterizující pohyb vzduchu v prostoru, je určená svojí velikostí a směrem proudění. Protože rychlost proudění vzduchu v prostoru značně kolísá, je nutné její změny vyjadřovat střední hodnotou za časovou jednotku.</a:t>
            </a:r>
          </a:p>
          <a:p>
            <a:pPr algn="just"/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6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Tepelná pohoda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Tepelná pohoda </a:t>
            </a:r>
            <a:r>
              <a:rPr lang="cs-CZ" dirty="0"/>
              <a:t>lze definovat jako </a:t>
            </a:r>
            <a:r>
              <a:rPr lang="cs-CZ" b="1" dirty="0"/>
              <a:t>stav prostředí, který u člověka vyvolává pohodu a uspokojuje jeho city. </a:t>
            </a:r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Člověku </a:t>
            </a:r>
            <a:r>
              <a:rPr lang="cs-CZ" dirty="0"/>
              <a:t>není chladno, ani příliš teplo.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Tepelná </a:t>
            </a:r>
            <a:r>
              <a:rPr lang="cs-CZ" b="1" dirty="0"/>
              <a:t>pohoda </a:t>
            </a:r>
            <a:r>
              <a:rPr lang="cs-CZ" dirty="0"/>
              <a:t>je </a:t>
            </a:r>
            <a:r>
              <a:rPr lang="cs-CZ" dirty="0" smtClean="0"/>
              <a:t>stav</a:t>
            </a:r>
            <a:r>
              <a:rPr lang="cs-CZ" dirty="0"/>
              <a:t>, při němž je zachována </a:t>
            </a:r>
            <a:r>
              <a:rPr lang="cs-CZ" b="1" dirty="0"/>
              <a:t>rovnováha metabolického tepelného toku a toku tepla odváděného z těla p</a:t>
            </a:r>
            <a:r>
              <a:rPr lang="cs-CZ" dirty="0"/>
              <a:t>ři optimálních hodnotách fyziologických parametrů aby nedošlo k zahřátí či zchladnutí lidského těla.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982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Regulace tepelné pohody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Oba toky  lze regulovat růžnými způsoby, např. změnou aktivit, či příslušným oblečením.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Rozdíly </a:t>
            </a:r>
            <a:r>
              <a:rPr lang="cs-CZ" dirty="0"/>
              <a:t>mezi produkovaným teplem a teplem odnímaným okolím tělu vyrovnávají </a:t>
            </a:r>
            <a:r>
              <a:rPr lang="cs-CZ" b="1" dirty="0"/>
              <a:t>termoregulační mechanismy. </a:t>
            </a:r>
            <a:endParaRPr lang="cs-CZ" b="1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Termoregulační procesy </a:t>
            </a:r>
            <a:r>
              <a:rPr lang="cs-CZ" dirty="0"/>
              <a:t>souvisí s věkem, celkovým zdravotním stavem jedince, stavem výživy, pohybovým režimem a jsou přímo ovlivněny tepelně- vlhkostním stavem prostředí.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6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Regulace tepelné pohody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Optimální teplota </a:t>
            </a:r>
            <a:r>
              <a:rPr lang="cs-CZ" dirty="0"/>
              <a:t>ve vnitřním prostředí k pobytovému účelu by měla být udržena v rozmezí 19 - 24°C, jestliže mezi teplotou okolních povrchů (stěn) a teplotou vzduchu v místnosti není větší rozdíl než 2 °C při rychlosti proudění vzduchu přibližně 0,2 m/s.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V letním období je třeba se snažit o snížení negativního dopadu vysokých teplot na lidský organismus. Doporučovaná max. teplota vzduchu v místnosti pro letní období je 26 – 27 °C.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7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Optimální vlhkost vnitřního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V letním období naopak vysoká relativní vlhkost spojená s vysokou teplotou může nepříznivě ovlivňovat tepelnou rovnováhu organismu omezením respirace a tím ztráty tepla. V pobytovém, zejména v bytové zástavbě, existují mnoho zdrojů vlhkosti.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Vlhkost </a:t>
            </a:r>
            <a:r>
              <a:rPr lang="cs-CZ" dirty="0"/>
              <a:t>v pobytovém prostoru by měla být okolo 40 % (v rozmezí 30-50 %). </a:t>
            </a: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teplém období může </a:t>
            </a:r>
            <a:r>
              <a:rPr lang="cs-CZ" dirty="0" smtClean="0"/>
              <a:t>být</a:t>
            </a:r>
            <a:r>
              <a:rPr lang="cs-CZ" dirty="0"/>
              <a:t> relativní vlhkost vnitřního prostředí</a:t>
            </a:r>
            <a:r>
              <a:rPr lang="cs-CZ" dirty="0" smtClean="0"/>
              <a:t> </a:t>
            </a:r>
            <a:r>
              <a:rPr lang="cs-CZ" dirty="0"/>
              <a:t>nejvýše 65 </a:t>
            </a:r>
            <a:r>
              <a:rPr lang="cs-CZ" dirty="0" smtClean="0"/>
              <a:t>%.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 </a:t>
            </a:r>
            <a:r>
              <a:rPr lang="cs-CZ" dirty="0"/>
              <a:t>V chladném období má </a:t>
            </a:r>
            <a:r>
              <a:rPr lang="cs-CZ" dirty="0" smtClean="0"/>
              <a:t>být relativní vlhkost vnitřního prostředí </a:t>
            </a:r>
            <a:r>
              <a:rPr lang="cs-CZ" dirty="0"/>
              <a:t>nejméně 30 %.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05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410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2. Teplota a vlhkost  vnitřního prostředí</vt:lpstr>
      <vt:lpstr>Tepelně-vlhkostní mikroklima</vt:lpstr>
      <vt:lpstr>Tepelně-vlhkostní mikroklima</vt:lpstr>
      <vt:lpstr>Tepelně-vlhkostní mikroklima</vt:lpstr>
      <vt:lpstr>Tepelná pohoda</vt:lpstr>
      <vt:lpstr>Regulace tepelné pohody</vt:lpstr>
      <vt:lpstr>Regulace tepelné pohody</vt:lpstr>
      <vt:lpstr>Optimální vlhkost vnitřního prostředí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42</cp:revision>
  <dcterms:created xsi:type="dcterms:W3CDTF">2017-05-10T10:51:34Z</dcterms:created>
  <dcterms:modified xsi:type="dcterms:W3CDTF">2017-07-04T19:40:20Z</dcterms:modified>
</cp:coreProperties>
</file>