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339" r:id="rId3"/>
    <p:sldId id="340" r:id="rId4"/>
    <p:sldId id="343" r:id="rId5"/>
    <p:sldId id="341" r:id="rId6"/>
    <p:sldId id="342" r:id="rId7"/>
    <p:sldId id="34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12. Psychické a světelné mikroklima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69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Barevnost vnitřního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Barevnost vnitřního prostředí lze vyjádřit:</a:t>
            </a:r>
          </a:p>
          <a:p>
            <a:pPr lvl="1" algn="just"/>
            <a:r>
              <a:rPr lang="cs-CZ" sz="2800" dirty="0" smtClean="0"/>
              <a:t>Barvou  </a:t>
            </a:r>
            <a:r>
              <a:rPr lang="cs-CZ" sz="2800" dirty="0"/>
              <a:t>povrchu a barvou </a:t>
            </a:r>
            <a:r>
              <a:rPr lang="cs-CZ" sz="2800" dirty="0" smtClean="0"/>
              <a:t>světla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Materiálem povrchu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Kombinací </a:t>
            </a:r>
            <a:r>
              <a:rPr lang="cs-CZ" sz="2800" dirty="0"/>
              <a:t>barev u vícebarevných </a:t>
            </a:r>
            <a:r>
              <a:rPr lang="cs-CZ" sz="2800" dirty="0" smtClean="0"/>
              <a:t>povrchů</a:t>
            </a:r>
          </a:p>
          <a:p>
            <a:pPr lvl="1" algn="just"/>
            <a:endParaRPr lang="cs-CZ" sz="2800" dirty="0" smtClean="0"/>
          </a:p>
          <a:p>
            <a:pPr lvl="1" algn="just"/>
            <a:r>
              <a:rPr lang="cs-CZ" sz="2800" dirty="0" smtClean="0"/>
              <a:t>Velikostí prostoru</a:t>
            </a:r>
            <a:endParaRPr lang="cs-CZ" sz="2800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824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Osvětlení vnitřního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Z hlediska </a:t>
            </a:r>
            <a:r>
              <a:rPr lang="cs-CZ" b="1" dirty="0"/>
              <a:t>zdroje světla </a:t>
            </a:r>
            <a:r>
              <a:rPr lang="cs-CZ" dirty="0"/>
              <a:t>můžeme osvětlení rozdělit na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lvl="1" algn="just"/>
            <a:r>
              <a:rPr lang="cs-CZ" sz="2800" b="1" dirty="0" smtClean="0"/>
              <a:t>Denní </a:t>
            </a:r>
            <a:r>
              <a:rPr lang="cs-CZ" sz="2800" b="1" dirty="0"/>
              <a:t>osvětlení </a:t>
            </a:r>
            <a:r>
              <a:rPr lang="cs-CZ" sz="2800" dirty="0"/>
              <a:t>– přirozeným, rozptýleným světlem a přímým slunečním </a:t>
            </a:r>
            <a:r>
              <a:rPr lang="cs-CZ" sz="2800" dirty="0" smtClean="0"/>
              <a:t>zářením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b="1" dirty="0" smtClean="0"/>
              <a:t>Umělé </a:t>
            </a:r>
            <a:r>
              <a:rPr lang="cs-CZ" sz="2800" b="1" dirty="0"/>
              <a:t>osvětlení – </a:t>
            </a:r>
            <a:r>
              <a:rPr lang="cs-CZ" sz="2800" dirty="0"/>
              <a:t>pomocí umělých </a:t>
            </a:r>
            <a:r>
              <a:rPr lang="cs-CZ" sz="2800" dirty="0" smtClean="0"/>
              <a:t>zdrojů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b="1" dirty="0" smtClean="0"/>
              <a:t>Sdružené </a:t>
            </a:r>
            <a:r>
              <a:rPr lang="cs-CZ" sz="2800" b="1" dirty="0"/>
              <a:t>osvětlení </a:t>
            </a:r>
            <a:r>
              <a:rPr lang="cs-CZ" sz="2800" dirty="0"/>
              <a:t>– denní osvětlení doplněné světlem umělým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0318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Osvětlení vnitřního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Používanými kritérii pro popis světelného mikroklimatu jsou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lvl="1" algn="just"/>
            <a:r>
              <a:rPr lang="cs-CZ" sz="2800" b="1" dirty="0" smtClean="0"/>
              <a:t>Činitel </a:t>
            </a:r>
            <a:r>
              <a:rPr lang="cs-CZ" sz="2800" b="1" dirty="0"/>
              <a:t>denní </a:t>
            </a:r>
            <a:r>
              <a:rPr lang="cs-CZ" sz="2800" b="1" dirty="0" smtClean="0"/>
              <a:t>osvětlenosti</a:t>
            </a:r>
          </a:p>
          <a:p>
            <a:pPr lvl="1" algn="just"/>
            <a:endParaRPr lang="cs-CZ" sz="2800" b="1" dirty="0"/>
          </a:p>
          <a:p>
            <a:pPr lvl="1" algn="just"/>
            <a:r>
              <a:rPr lang="cs-CZ" sz="2800" b="1" dirty="0" smtClean="0"/>
              <a:t>Osvětlenost</a:t>
            </a:r>
          </a:p>
          <a:p>
            <a:pPr lvl="1" algn="just"/>
            <a:endParaRPr lang="cs-CZ" sz="2800" b="1" dirty="0"/>
          </a:p>
          <a:p>
            <a:pPr lvl="1" algn="just"/>
            <a:r>
              <a:rPr lang="cs-CZ" sz="2800" b="1" dirty="0" smtClean="0"/>
              <a:t>Teplota chromatičnosti</a:t>
            </a:r>
          </a:p>
          <a:p>
            <a:pPr lvl="1" algn="just"/>
            <a:endParaRPr lang="cs-CZ" sz="2800" b="1" dirty="0"/>
          </a:p>
          <a:p>
            <a:pPr lvl="1" algn="just"/>
            <a:r>
              <a:rPr lang="cs-CZ" sz="2800" b="1" dirty="0" smtClean="0"/>
              <a:t>Index </a:t>
            </a:r>
            <a:r>
              <a:rPr lang="cs-CZ" sz="2800" b="1" dirty="0"/>
              <a:t>podání </a:t>
            </a:r>
            <a:r>
              <a:rPr lang="cs-CZ" sz="2800" b="1" dirty="0" smtClean="0"/>
              <a:t>barev</a:t>
            </a:r>
          </a:p>
          <a:p>
            <a:pPr lvl="1" algn="just"/>
            <a:endParaRPr lang="cs-CZ" sz="2800" b="1" dirty="0"/>
          </a:p>
          <a:p>
            <a:pPr lvl="1" algn="just"/>
            <a:r>
              <a:rPr lang="cs-CZ" sz="2800" b="1" dirty="0" smtClean="0"/>
              <a:t>Index </a:t>
            </a:r>
            <a:r>
              <a:rPr lang="cs-CZ" sz="2800" b="1" dirty="0"/>
              <a:t>oslnění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550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Osvětlení vnitřního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Světlo</a:t>
            </a:r>
            <a:r>
              <a:rPr lang="cs-CZ" dirty="0"/>
              <a:t> je viditelné záření, které je schopné vyvolat bezprostřední zrakový vjem hodnocen normálním lidským zrakem. Rozsah viditelného záření se předpokládá v mezích vlnových délek 380 až 780 </a:t>
            </a:r>
            <a:r>
              <a:rPr lang="cs-CZ" dirty="0" err="1"/>
              <a:t>nm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Činitel denní osvětlenosti </a:t>
            </a:r>
            <a:r>
              <a:rPr lang="cs-CZ" dirty="0"/>
              <a:t>je poměr osvětlenosti v bodě na dané rovině přímým nebo odraženým oblohovým světlem v dané době k současně srovnávací osvětlenosti vnější nezastíněné vodorovné roviny za předpokládaného nebo známého rozložení jasu oblohy.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Intenzita </a:t>
            </a:r>
            <a:r>
              <a:rPr lang="cs-CZ" b="1" dirty="0"/>
              <a:t>osvětlení </a:t>
            </a:r>
            <a:r>
              <a:rPr lang="cs-CZ" dirty="0" smtClean="0"/>
              <a:t>je </a:t>
            </a:r>
            <a:r>
              <a:rPr lang="cs-CZ" dirty="0"/>
              <a:t>fotometrická veličina definovaná jako světelný tok dopadající na jednotku plochy. </a:t>
            </a:r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215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Barevnost prostoru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Zrakové vnímání </a:t>
            </a:r>
            <a:r>
              <a:rPr lang="cs-CZ" dirty="0"/>
              <a:t>barev vyvolává mimo jiné pocity tepla a chladu. </a:t>
            </a:r>
            <a:endParaRPr lang="cs-CZ" dirty="0" smtClean="0"/>
          </a:p>
          <a:p>
            <a:pPr algn="just"/>
            <a:endParaRPr lang="cs-CZ" i="1" dirty="0"/>
          </a:p>
          <a:p>
            <a:pPr algn="just"/>
            <a:r>
              <a:rPr lang="cs-CZ" b="1" dirty="0"/>
              <a:t>Barva </a:t>
            </a:r>
            <a:r>
              <a:rPr lang="cs-CZ" dirty="0"/>
              <a:t>je vlastnost světla, respektive látky, ze které světlo vychází. Barva vyjadřuje vjem, který je vytvářen na sítnici oka viditelným elektromagnetickým zářením (vlněním).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Barevný vjem </a:t>
            </a:r>
            <a:r>
              <a:rPr lang="cs-CZ" dirty="0"/>
              <a:t>závisí na spektrálním složení přicházejícího světla (závislost světelného toku a frekvenci či vlnové délce) a jeho intenzitě vzhledem k pozadí.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8435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Účinek psychického a světelného stresu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Zrakové vnímání </a:t>
            </a:r>
            <a:r>
              <a:rPr lang="cs-CZ" dirty="0"/>
              <a:t>vnitřního prostoru je úzce spjato s </a:t>
            </a:r>
            <a:r>
              <a:rPr lang="cs-CZ" b="1" dirty="0"/>
              <a:t>centrální nervovou soustavou</a:t>
            </a:r>
            <a:r>
              <a:rPr lang="cs-CZ" b="1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Světelné </a:t>
            </a:r>
            <a:r>
              <a:rPr lang="cs-CZ" dirty="0"/>
              <a:t>mikroklima povzbuzuje pocity hněvu, vypětí nebo naopak radosti a klidu.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Světelné </a:t>
            </a:r>
            <a:r>
              <a:rPr lang="cs-CZ" dirty="0"/>
              <a:t>mikroklima je definováno </a:t>
            </a:r>
            <a:r>
              <a:rPr lang="cs-CZ" b="1" dirty="0"/>
              <a:t>geometrickými rozměry prostoru, druhem světelným zdrojů, počtem a rozmístěním svítidel, rovnoměrnosti osvětlení, barevným podáním a kontrastem v prostoru. </a:t>
            </a:r>
            <a:endParaRPr lang="cs-CZ" b="1" dirty="0" smtClean="0"/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Důsledkem </a:t>
            </a:r>
            <a:r>
              <a:rPr lang="cs-CZ" dirty="0"/>
              <a:t>působení všech složek prostředí na lidský nervový systém může být </a:t>
            </a:r>
            <a:r>
              <a:rPr lang="cs-CZ" b="1" dirty="0"/>
              <a:t>psychická únava.</a:t>
            </a:r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11497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309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12. Psychické a světelné mikroklima</vt:lpstr>
      <vt:lpstr>Barevnost vnitřního prostředí</vt:lpstr>
      <vt:lpstr>Osvětlení vnitřního prostředí</vt:lpstr>
      <vt:lpstr>Osvětlení vnitřního prostředí</vt:lpstr>
      <vt:lpstr>Osvětlení vnitřního prostředí</vt:lpstr>
      <vt:lpstr>Barevnost prostoru</vt:lpstr>
      <vt:lpstr>Účinek psychického a světelného stresu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52</cp:revision>
  <dcterms:created xsi:type="dcterms:W3CDTF">2017-05-10T10:51:34Z</dcterms:created>
  <dcterms:modified xsi:type="dcterms:W3CDTF">2017-07-04T19:47:58Z</dcterms:modified>
</cp:coreProperties>
</file>