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331" r:id="rId3"/>
    <p:sldId id="332" r:id="rId4"/>
    <p:sldId id="333" r:id="rId5"/>
    <p:sldId id="334" r:id="rId6"/>
    <p:sldId id="335" r:id="rId7"/>
    <p:sldId id="336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59" autoAdjust="0"/>
    <p:restoredTop sz="94660"/>
  </p:normalViewPr>
  <p:slideViewPr>
    <p:cSldViewPr snapToGrid="0">
      <p:cViewPr varScale="1">
        <p:scale>
          <a:sx n="53" d="100"/>
          <a:sy n="53" d="100"/>
        </p:scale>
        <p:origin x="114" y="1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55A62198-121B-4310-8074-45A652EF1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3264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10. Elektrostatická a elektromagnetická energie v budovách</a:t>
            </a: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75486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Elektrostatické mikroklima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6478"/>
          </a:xfrm>
        </p:spPr>
        <p:txBody>
          <a:bodyPr>
            <a:normAutofit/>
          </a:bodyPr>
          <a:lstStyle/>
          <a:p>
            <a:pPr algn="just"/>
            <a:r>
              <a:rPr lang="cs-CZ" b="1" dirty="0"/>
              <a:t>Statická elektřina </a:t>
            </a:r>
            <a:r>
              <a:rPr lang="cs-CZ" dirty="0"/>
              <a:t>je označení pro jevy vyvolané nashromážděním elektrického náboje na povrchu různých těles a předmětů a jejich výměnou při vzájemném kontaktu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Statický náboj </a:t>
            </a:r>
            <a:r>
              <a:rPr lang="cs-CZ" dirty="0"/>
              <a:t>vzniká, když dva materiály přicházejí spolu do styku a opětovně se oddělují, nebo jejich třením. To způsobuje rozdělení nebo převod negativních elektronů z jednoho atomu na druhý. Velikost náboje je závislá na řadě faktorů, jako jsou materiál, teplota, vlhkost, tlak a rychlost oddělení materiálů</a:t>
            </a:r>
            <a:endParaRPr lang="cs-CZ" sz="2800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72524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Zdroje elektrostatické elektřiny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6478"/>
          </a:xfrm>
        </p:spPr>
        <p:txBody>
          <a:bodyPr>
            <a:normAutofit/>
          </a:bodyPr>
          <a:lstStyle/>
          <a:p>
            <a:pPr algn="just"/>
            <a:r>
              <a:rPr lang="cs-CZ" b="1" dirty="0"/>
              <a:t>Vnitřní zdroje</a:t>
            </a:r>
          </a:p>
          <a:p>
            <a:pPr lvl="1" algn="just"/>
            <a:r>
              <a:rPr lang="cs-CZ" dirty="0" smtClean="0"/>
              <a:t>Nízká </a:t>
            </a:r>
            <a:r>
              <a:rPr lang="cs-CZ" dirty="0"/>
              <a:t>vlhkost vzduchu</a:t>
            </a:r>
          </a:p>
          <a:p>
            <a:pPr lvl="1" algn="just"/>
            <a:r>
              <a:rPr lang="cs-CZ" dirty="0" smtClean="0"/>
              <a:t>Nedostatečné </a:t>
            </a:r>
            <a:r>
              <a:rPr lang="cs-CZ" dirty="0"/>
              <a:t>uzemnění budovy/podlah</a:t>
            </a:r>
          </a:p>
          <a:p>
            <a:pPr lvl="1" algn="just"/>
            <a:r>
              <a:rPr lang="cs-CZ" dirty="0" smtClean="0"/>
              <a:t>Všechny </a:t>
            </a:r>
            <a:r>
              <a:rPr lang="cs-CZ" dirty="0"/>
              <a:t>kovy</a:t>
            </a:r>
          </a:p>
          <a:p>
            <a:pPr lvl="1" algn="just"/>
            <a:r>
              <a:rPr lang="cs-CZ" dirty="0" smtClean="0"/>
              <a:t>Proudící </a:t>
            </a:r>
            <a:r>
              <a:rPr lang="cs-CZ" dirty="0"/>
              <a:t>voda v potrubí topného systému</a:t>
            </a:r>
          </a:p>
          <a:p>
            <a:pPr lvl="1" algn="just"/>
            <a:r>
              <a:rPr lang="cs-CZ" dirty="0" smtClean="0"/>
              <a:t>Elektrické </a:t>
            </a:r>
            <a:r>
              <a:rPr lang="cs-CZ" dirty="0"/>
              <a:t>rozvody</a:t>
            </a:r>
          </a:p>
          <a:p>
            <a:pPr lvl="1" algn="just"/>
            <a:r>
              <a:rPr lang="cs-CZ" dirty="0" smtClean="0"/>
              <a:t>Všechny </a:t>
            </a:r>
            <a:r>
              <a:rPr lang="cs-CZ" dirty="0"/>
              <a:t>elektrické spotřebiče</a:t>
            </a:r>
          </a:p>
          <a:p>
            <a:pPr lvl="1" algn="just"/>
            <a:r>
              <a:rPr lang="cs-CZ" dirty="0" smtClean="0"/>
              <a:t>Ohně </a:t>
            </a:r>
            <a:r>
              <a:rPr lang="cs-CZ" dirty="0"/>
              <a:t>a další 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0467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Zdroje elektrostatické elektřiny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6478"/>
          </a:xfrm>
        </p:spPr>
        <p:txBody>
          <a:bodyPr>
            <a:normAutofit/>
          </a:bodyPr>
          <a:lstStyle/>
          <a:p>
            <a:pPr algn="just"/>
            <a:r>
              <a:rPr lang="cs-CZ" b="1" dirty="0" smtClean="0"/>
              <a:t>Vnější </a:t>
            </a:r>
            <a:r>
              <a:rPr lang="cs-CZ" b="1" dirty="0"/>
              <a:t>zdroje</a:t>
            </a:r>
          </a:p>
          <a:p>
            <a:pPr lvl="1" algn="just"/>
            <a:r>
              <a:rPr lang="cs-CZ" dirty="0" smtClean="0"/>
              <a:t>Umístění </a:t>
            </a:r>
            <a:r>
              <a:rPr lang="cs-CZ" dirty="0"/>
              <a:t>budovy (křížení statických zón)</a:t>
            </a:r>
          </a:p>
          <a:p>
            <a:pPr lvl="1" algn="just"/>
            <a:r>
              <a:rPr lang="cs-CZ" dirty="0" smtClean="0"/>
              <a:t>Vítr</a:t>
            </a:r>
            <a:endParaRPr lang="cs-CZ" dirty="0"/>
          </a:p>
          <a:p>
            <a:pPr lvl="1" algn="just"/>
            <a:r>
              <a:rPr lang="cs-CZ" dirty="0" smtClean="0"/>
              <a:t>Velikost </a:t>
            </a:r>
            <a:r>
              <a:rPr lang="cs-CZ" dirty="0"/>
              <a:t>a hmota budovy</a:t>
            </a:r>
          </a:p>
          <a:p>
            <a:pPr lvl="1" algn="just"/>
            <a:r>
              <a:rPr lang="cs-CZ" dirty="0" smtClean="0"/>
              <a:t>Následky </a:t>
            </a:r>
            <a:r>
              <a:rPr lang="cs-CZ" dirty="0"/>
              <a:t>statické elektřiny</a:t>
            </a:r>
          </a:p>
          <a:p>
            <a:pPr lvl="1" algn="just"/>
            <a:r>
              <a:rPr lang="cs-CZ" dirty="0" smtClean="0"/>
              <a:t>Porušení </a:t>
            </a:r>
            <a:r>
              <a:rPr lang="cs-CZ" dirty="0"/>
              <a:t>elektroniky</a:t>
            </a:r>
          </a:p>
          <a:p>
            <a:pPr lvl="1" algn="just"/>
            <a:r>
              <a:rPr lang="cs-CZ" dirty="0" smtClean="0"/>
              <a:t>Zvýšené </a:t>
            </a:r>
            <a:r>
              <a:rPr lang="cs-CZ" dirty="0"/>
              <a:t>napětí na mozkových buňkách</a:t>
            </a:r>
          </a:p>
          <a:p>
            <a:pPr lvl="1" algn="just"/>
            <a:r>
              <a:rPr lang="cs-CZ" dirty="0" smtClean="0"/>
              <a:t>Nepříjemné </a:t>
            </a:r>
            <a:r>
              <a:rPr lang="cs-CZ" dirty="0"/>
              <a:t>výboje</a:t>
            </a:r>
          </a:p>
          <a:p>
            <a:pPr lvl="1" algn="just"/>
            <a:r>
              <a:rPr lang="cs-CZ" dirty="0" smtClean="0"/>
              <a:t>Ve </a:t>
            </a:r>
            <a:r>
              <a:rPr lang="cs-CZ" dirty="0"/>
              <a:t>zdravotnictví</a:t>
            </a:r>
          </a:p>
          <a:p>
            <a:pPr lvl="1" algn="just"/>
            <a:r>
              <a:rPr lang="cs-CZ" dirty="0" smtClean="0"/>
              <a:t>V </a:t>
            </a:r>
            <a:r>
              <a:rPr lang="cs-CZ" dirty="0"/>
              <a:t>průmyslu (chování materiálu)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84309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Elektromagnetické mikroklima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647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b="1" dirty="0"/>
              <a:t>Elektromagnetické mikroklima</a:t>
            </a:r>
            <a:r>
              <a:rPr lang="cs-CZ" dirty="0"/>
              <a:t> je složka prostředí vytvářená elektromagnetickým střídavým polem elektromagnetických vln o vlnové délce větší než 1 mm (3.1011 Hz) v uvažovaném prostoru a ovlivňující celkový stav </a:t>
            </a:r>
            <a:r>
              <a:rPr lang="cs-CZ" dirty="0" smtClean="0"/>
              <a:t>člověka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Elektromagnetické záření se vyskytuje jak ve volné přírodě, tak uvnitř budov. </a:t>
            </a:r>
            <a:endParaRPr lang="cs-CZ" dirty="0" smtClean="0"/>
          </a:p>
          <a:p>
            <a:pPr algn="just"/>
            <a:endParaRPr lang="cs-CZ" b="1" dirty="0"/>
          </a:p>
          <a:p>
            <a:pPr algn="just"/>
            <a:r>
              <a:rPr lang="cs-CZ" dirty="0" smtClean="0"/>
              <a:t>Elektromagnetické </a:t>
            </a:r>
            <a:r>
              <a:rPr lang="cs-CZ" dirty="0"/>
              <a:t>záření může pronikat do interiéru z exteriéru, popřípadě může být produkováno vnitřními zdroji. V exteriéru jsou přirozeným zdrojem elektromagnetického záření </a:t>
            </a:r>
            <a:r>
              <a:rPr lang="cs-CZ" dirty="0" err="1"/>
              <a:t>atmosferické</a:t>
            </a:r>
            <a:r>
              <a:rPr lang="cs-CZ" dirty="0"/>
              <a:t> výboje a sluneční činnost. Umělým zdrojem jsou vysílače a vedení vysokého napětí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30650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Elektrosmog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647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b="1" dirty="0"/>
              <a:t>Elektrosmog </a:t>
            </a:r>
            <a:r>
              <a:rPr lang="cs-CZ" dirty="0"/>
              <a:t>je všechno to neviditelné záření, které dnes vydávají domácí elektrospotřebiče. </a:t>
            </a:r>
            <a:r>
              <a:rPr lang="cs-CZ" dirty="0" smtClean="0"/>
              <a:t>V </a:t>
            </a:r>
            <a:r>
              <a:rPr lang="cs-CZ" dirty="0"/>
              <a:t>závislosti na frekvenci se </a:t>
            </a:r>
            <a:r>
              <a:rPr lang="cs-CZ" dirty="0" err="1"/>
              <a:t>elektrosmog</a:t>
            </a:r>
            <a:r>
              <a:rPr lang="cs-CZ" dirty="0"/>
              <a:t> rozděluje na nízkofrekvenční a vysokofrekvenční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Elektromagnetické záření působí jak na živé organismy, tak na neživé objekty. Mezi nejcitlivější partie patří oči, nervová soustavy a pohlavní orgány. Neživé objekty jsou ohroženými, pokud nejsou dostatečně stíněny.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/>
              <a:t>Vědní obor zabývající se ochranou uživatelů před působením elektromagnetického záření se nazývá </a:t>
            </a:r>
            <a:r>
              <a:rPr lang="cs-CZ" b="1" dirty="0"/>
              <a:t>elektromagnetická kompatibilita (EMC, </a:t>
            </a:r>
            <a:r>
              <a:rPr lang="cs-CZ" b="1" dirty="0" err="1"/>
              <a:t>Electromagnetic</a:t>
            </a:r>
            <a:r>
              <a:rPr lang="cs-CZ" b="1" dirty="0"/>
              <a:t> </a:t>
            </a:r>
            <a:r>
              <a:rPr lang="cs-CZ" b="1" dirty="0" err="1"/>
              <a:t>compatibility</a:t>
            </a:r>
            <a:r>
              <a:rPr lang="cs-CZ" b="1" dirty="0"/>
              <a:t>). 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1056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Kritéria elektromagnetického mikroklimatu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6478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/>
              <a:t>Základním kritériem je </a:t>
            </a:r>
            <a:r>
              <a:rPr lang="cs-CZ" b="1" dirty="0"/>
              <a:t>ozáření</a:t>
            </a:r>
            <a:r>
              <a:rPr lang="cs-CZ" dirty="0"/>
              <a:t>, které je závislé na </a:t>
            </a:r>
            <a:r>
              <a:rPr lang="cs-CZ" b="1" dirty="0"/>
              <a:t>intenzitě pole a době expozice</a:t>
            </a:r>
            <a:r>
              <a:rPr lang="cs-CZ" dirty="0"/>
              <a:t>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Intenzita </a:t>
            </a:r>
            <a:r>
              <a:rPr lang="cs-CZ" dirty="0"/>
              <a:t>pole závisí na vzdálenosti od zdroje a na jeho velikosti. Optimalizace elektromagnetického </a:t>
            </a:r>
            <a:r>
              <a:rPr lang="cs-CZ" dirty="0" smtClean="0"/>
              <a:t>mikroklimatu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Optimalizaci elektromagnetického pole lze provést </a:t>
            </a:r>
            <a:r>
              <a:rPr lang="cs-CZ" b="1" dirty="0"/>
              <a:t>zásahem do zdroje elektromagnetického záření, zásahem do pole přenosu nebo použitím osobních ochranných pomůcek</a:t>
            </a:r>
            <a:r>
              <a:rPr lang="cs-CZ" dirty="0"/>
              <a:t> u subjektů vystavěných elektromagnetickému záření. 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8452872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1392</TotalTime>
  <Words>374</Words>
  <Application>Microsoft Office PowerPoint</Application>
  <PresentationFormat>Širokoúhlá obrazovka</PresentationFormat>
  <Paragraphs>43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10. Elektrostatická a elektromagnetická energie v budovách</vt:lpstr>
      <vt:lpstr>Elektrostatické mikroklima</vt:lpstr>
      <vt:lpstr>Zdroje elektrostatické elektřiny</vt:lpstr>
      <vt:lpstr>Zdroje elektrostatické elektřiny</vt:lpstr>
      <vt:lpstr>Elektromagnetické mikroklima</vt:lpstr>
      <vt:lpstr>Elektrosmog</vt:lpstr>
      <vt:lpstr>Kritéria elektromagnetického mikroklimatu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Michal Kraus</cp:lastModifiedBy>
  <cp:revision>50</cp:revision>
  <dcterms:created xsi:type="dcterms:W3CDTF">2017-05-10T10:51:34Z</dcterms:created>
  <dcterms:modified xsi:type="dcterms:W3CDTF">2017-07-04T19:46:52Z</dcterms:modified>
</cp:coreProperties>
</file>