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80" r:id="rId4"/>
    <p:sldId id="281" r:id="rId5"/>
    <p:sldId id="282" r:id="rId6"/>
    <p:sldId id="284" r:id="rId7"/>
    <p:sldId id="301" r:id="rId8"/>
    <p:sldId id="300" r:id="rId9"/>
    <p:sldId id="299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1. Budovy a prostředí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Vnitřní prostředí budov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 smtClean="0"/>
              <a:t>Vnitřní prostředí </a:t>
            </a:r>
            <a:r>
              <a:rPr lang="cs-CZ" dirty="0" smtClean="0"/>
              <a:t>budov je prostředí, které nemá přímé spojení v venkovním prostředím mimo budovu.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Vnitřní prostředí budov lze rozdělit na:</a:t>
            </a:r>
          </a:p>
          <a:p>
            <a:pPr lvl="1" algn="just"/>
            <a:r>
              <a:rPr lang="cs-CZ" sz="2800" b="1" dirty="0" smtClean="0"/>
              <a:t>Obytné </a:t>
            </a:r>
            <a:r>
              <a:rPr lang="cs-CZ" sz="2800" b="1" dirty="0"/>
              <a:t>prostředí</a:t>
            </a:r>
          </a:p>
          <a:p>
            <a:pPr lvl="1" algn="just"/>
            <a:r>
              <a:rPr lang="cs-CZ" sz="2800" b="1" dirty="0" smtClean="0"/>
              <a:t>Pracovní prostředí</a:t>
            </a:r>
          </a:p>
          <a:p>
            <a:pPr lvl="1" algn="just"/>
            <a:r>
              <a:rPr lang="cs-CZ" sz="2800" b="1" dirty="0" smtClean="0"/>
              <a:t>Pobytové </a:t>
            </a:r>
            <a:r>
              <a:rPr lang="cs-CZ" sz="2800" b="1" dirty="0"/>
              <a:t>prostory</a:t>
            </a:r>
          </a:p>
          <a:p>
            <a:pPr lvl="1" algn="just"/>
            <a:r>
              <a:rPr lang="cs-CZ" sz="2800" b="1" dirty="0" smtClean="0"/>
              <a:t>Další </a:t>
            </a:r>
            <a:r>
              <a:rPr lang="cs-CZ" sz="2800" b="1" dirty="0"/>
              <a:t>ostatní prostory </a:t>
            </a:r>
            <a:r>
              <a:rPr lang="cs-CZ" sz="2800" dirty="0"/>
              <a:t>(Dopravní prostředky a jiné stavby, </a:t>
            </a:r>
            <a:r>
              <a:rPr lang="cs-CZ" sz="2800" dirty="0" smtClean="0"/>
              <a:t>…)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7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Syndrom nezdravých budov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Dle </a:t>
            </a:r>
            <a:r>
              <a:rPr lang="cs-CZ" dirty="0"/>
              <a:t>Světové zdravotnické organizace (WHO) </a:t>
            </a:r>
            <a:r>
              <a:rPr lang="cs-CZ" dirty="0" smtClean="0"/>
              <a:t>více než 85 </a:t>
            </a:r>
            <a:r>
              <a:rPr lang="cs-CZ" dirty="0"/>
              <a:t>% obyvatel </a:t>
            </a:r>
            <a:r>
              <a:rPr lang="cs-CZ" dirty="0" smtClean="0"/>
              <a:t>trpí </a:t>
            </a:r>
            <a:r>
              <a:rPr lang="cs-CZ" b="1" dirty="0" smtClean="0"/>
              <a:t>Syndromem </a:t>
            </a:r>
            <a:r>
              <a:rPr lang="cs-CZ" b="1" dirty="0"/>
              <a:t>nezdravých budov </a:t>
            </a:r>
            <a:r>
              <a:rPr lang="cs-CZ" dirty="0"/>
              <a:t>(</a:t>
            </a:r>
            <a:r>
              <a:rPr lang="cs-CZ" dirty="0" err="1"/>
              <a:t>Sick</a:t>
            </a:r>
            <a:r>
              <a:rPr lang="cs-CZ" dirty="0"/>
              <a:t> </a:t>
            </a:r>
            <a:r>
              <a:rPr lang="cs-CZ" dirty="0" err="1"/>
              <a:t>Building</a:t>
            </a:r>
            <a:r>
              <a:rPr lang="cs-CZ" dirty="0"/>
              <a:t> Syndrome, SBS). </a:t>
            </a:r>
            <a:endParaRPr lang="cs-CZ" dirty="0" smtClean="0"/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Syndrom </a:t>
            </a:r>
            <a:r>
              <a:rPr lang="cs-CZ" b="1" dirty="0"/>
              <a:t>nezdravých budov (SBS</a:t>
            </a:r>
            <a:r>
              <a:rPr lang="cs-CZ" dirty="0"/>
              <a:t>) lze definovat jako </a:t>
            </a:r>
            <a:r>
              <a:rPr lang="cs-CZ" b="1" dirty="0"/>
              <a:t>skupinu více či méně závažných nemocí a zdravotních potíží, </a:t>
            </a:r>
            <a:r>
              <a:rPr lang="cs-CZ" dirty="0"/>
              <a:t>které si lidé mohou přivodit </a:t>
            </a:r>
            <a:r>
              <a:rPr lang="cs-CZ" b="1" dirty="0"/>
              <a:t>dlouhodobým pobytem v uzavřených místnostech</a:t>
            </a:r>
            <a:r>
              <a:rPr lang="cs-CZ" dirty="0"/>
              <a:t>. Mezi nejčastější problémy patří:</a:t>
            </a:r>
          </a:p>
          <a:p>
            <a:pPr lvl="1" algn="just"/>
            <a:r>
              <a:rPr lang="cs-CZ" dirty="0" smtClean="0"/>
              <a:t>Rozvoj </a:t>
            </a:r>
            <a:r>
              <a:rPr lang="cs-CZ" dirty="0"/>
              <a:t>nebo zhoršení alergií</a:t>
            </a:r>
          </a:p>
          <a:p>
            <a:pPr lvl="1" algn="just"/>
            <a:r>
              <a:rPr lang="cs-CZ" dirty="0" smtClean="0"/>
              <a:t>Astma</a:t>
            </a:r>
            <a:r>
              <a:rPr lang="cs-CZ" dirty="0"/>
              <a:t>, opakované záněty dýchacích cest</a:t>
            </a:r>
          </a:p>
          <a:p>
            <a:pPr lvl="1" algn="just"/>
            <a:r>
              <a:rPr lang="cs-CZ" dirty="0" smtClean="0"/>
              <a:t>Bolest </a:t>
            </a:r>
            <a:r>
              <a:rPr lang="cs-CZ" dirty="0"/>
              <a:t>hlavy, podráždění očí</a:t>
            </a:r>
          </a:p>
          <a:p>
            <a:pPr lvl="1" algn="just"/>
            <a:r>
              <a:rPr lang="cs-CZ" dirty="0" smtClean="0"/>
              <a:t>Zvýšený </a:t>
            </a:r>
            <a:r>
              <a:rPr lang="cs-CZ" dirty="0"/>
              <a:t>krevní tlak, cholesterol</a:t>
            </a:r>
          </a:p>
          <a:p>
            <a:pPr lvl="1" algn="just"/>
            <a:r>
              <a:rPr lang="cs-CZ" dirty="0" smtClean="0"/>
              <a:t>Kardiovaskulární </a:t>
            </a:r>
            <a:r>
              <a:rPr lang="cs-CZ" dirty="0"/>
              <a:t>choroby</a:t>
            </a:r>
          </a:p>
          <a:p>
            <a:pPr lvl="1" algn="just"/>
            <a:r>
              <a:rPr lang="cs-CZ" dirty="0" smtClean="0"/>
              <a:t>Deprese</a:t>
            </a:r>
            <a:r>
              <a:rPr lang="cs-CZ" dirty="0"/>
              <a:t>, neuróza, snížená imunita…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488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Faktory vnitřního prostředí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Mezi faktory ovlivňující kvality vnitřního prostředí nebo interní mikroklima </a:t>
            </a:r>
            <a:r>
              <a:rPr lang="cs-CZ" dirty="0" smtClean="0"/>
              <a:t>budov </a:t>
            </a:r>
            <a:r>
              <a:rPr lang="cs-CZ" dirty="0"/>
              <a:t>patří</a:t>
            </a:r>
            <a:r>
              <a:rPr lang="cs-CZ" dirty="0" smtClean="0"/>
              <a:t>:</a:t>
            </a:r>
          </a:p>
          <a:p>
            <a:pPr marL="0" indent="0" algn="just">
              <a:buNone/>
            </a:pPr>
            <a:endParaRPr lang="cs-CZ" sz="2200" dirty="0"/>
          </a:p>
          <a:p>
            <a:pPr lvl="1" algn="just"/>
            <a:r>
              <a:rPr lang="cs-CZ" sz="2800" b="1" dirty="0" smtClean="0"/>
              <a:t>Fyzikální </a:t>
            </a:r>
            <a:r>
              <a:rPr lang="cs-CZ" sz="2800" b="1" dirty="0"/>
              <a:t>faktory </a:t>
            </a:r>
            <a:r>
              <a:rPr lang="cs-CZ" sz="2800" dirty="0"/>
              <a:t>- teplota, vlhkost a cirkulace vzduchu, osvětlení, radiace, elektromagnetické pole, </a:t>
            </a:r>
            <a:r>
              <a:rPr lang="cs-CZ" sz="2800" dirty="0" smtClean="0"/>
              <a:t>hluk</a:t>
            </a:r>
          </a:p>
          <a:p>
            <a:pPr marL="457200" lvl="1" indent="0" algn="just">
              <a:buNone/>
            </a:pPr>
            <a:endParaRPr lang="cs-CZ" sz="2200" dirty="0"/>
          </a:p>
          <a:p>
            <a:pPr lvl="1" algn="just"/>
            <a:r>
              <a:rPr lang="cs-CZ" sz="2800" b="1" dirty="0" smtClean="0"/>
              <a:t>Chemické </a:t>
            </a:r>
            <a:r>
              <a:rPr lang="cs-CZ" sz="2800" b="1" dirty="0"/>
              <a:t>faktory </a:t>
            </a:r>
            <a:r>
              <a:rPr lang="cs-CZ" sz="2800" dirty="0"/>
              <a:t>- anorganické látky, organické látky a vláknité </a:t>
            </a:r>
            <a:r>
              <a:rPr lang="cs-CZ" sz="2800" dirty="0" smtClean="0"/>
              <a:t>materiály</a:t>
            </a:r>
          </a:p>
          <a:p>
            <a:pPr marL="457200" lvl="1" indent="0" algn="just">
              <a:buNone/>
            </a:pPr>
            <a:endParaRPr lang="cs-CZ" sz="2200" dirty="0"/>
          </a:p>
          <a:p>
            <a:pPr lvl="1" algn="just"/>
            <a:r>
              <a:rPr lang="cs-CZ" sz="2800" b="1" dirty="0" smtClean="0"/>
              <a:t>Biologické </a:t>
            </a:r>
            <a:r>
              <a:rPr lang="cs-CZ" sz="2800" b="1" dirty="0"/>
              <a:t>faktory </a:t>
            </a:r>
            <a:r>
              <a:rPr lang="cs-CZ" sz="2800" dirty="0"/>
              <a:t>- bakterie, viry, roztoči, plísně, pyly, části rostlin, prach ze srsti a exkrementů domácích zvířat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518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Mikroklima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1" dirty="0"/>
              <a:t>Mikroklima</a:t>
            </a:r>
            <a:r>
              <a:rPr lang="cs-CZ" dirty="0"/>
              <a:t> je obecně označení pro klima malé oblasti, které se vlivem různých místních specifik a specifik okolí liší od klimatu okolí, resp. od klimatu, které by člověk v dané oblasti očekával. </a:t>
            </a:r>
            <a:endParaRPr lang="cs-CZ" dirty="0" smtClean="0"/>
          </a:p>
          <a:p>
            <a:pPr algn="just"/>
            <a:endParaRPr lang="cs-CZ" sz="2800" dirty="0"/>
          </a:p>
          <a:p>
            <a:pPr algn="just"/>
            <a:r>
              <a:rPr lang="cs-CZ" dirty="0"/>
              <a:t>Mikroklima závisí na podmínkách panujících v dané oblasti a jejím okolí</a:t>
            </a:r>
            <a:r>
              <a:rPr lang="cs-CZ" dirty="0" smtClean="0"/>
              <a:t>.</a:t>
            </a:r>
          </a:p>
          <a:p>
            <a:pPr algn="just"/>
            <a:endParaRPr lang="cs-CZ" sz="2800" dirty="0"/>
          </a:p>
          <a:p>
            <a:pPr algn="just"/>
            <a:r>
              <a:rPr lang="cs-CZ" dirty="0"/>
              <a:t>Složky vnitřního vzduchového prostředí budov záměrně vytvářeného pro pobyt člověka v uzavřených prostorách lze obecně charakterizovat jako </a:t>
            </a:r>
            <a:r>
              <a:rPr lang="cs-CZ" b="1" dirty="0"/>
              <a:t>interní (vnitřní) mikroklima</a:t>
            </a:r>
            <a:r>
              <a:rPr lang="cs-CZ" dirty="0"/>
              <a:t>.</a:t>
            </a:r>
            <a:endParaRPr lang="cs-CZ" sz="28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586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Mikroklima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Mikroklimatické parametry jsou ovlivňovány</a:t>
            </a:r>
          </a:p>
          <a:p>
            <a:pPr lvl="1" algn="just">
              <a:lnSpc>
                <a:spcPct val="150000"/>
              </a:lnSpc>
            </a:pPr>
            <a:r>
              <a:rPr lang="cs-CZ" sz="2800" dirty="0" smtClean="0"/>
              <a:t>Vnějšími </a:t>
            </a:r>
            <a:r>
              <a:rPr lang="cs-CZ" sz="2800" dirty="0"/>
              <a:t>klimatickými podmínkami a kvalitou ovzduší</a:t>
            </a:r>
          </a:p>
          <a:p>
            <a:pPr lvl="1" algn="just">
              <a:lnSpc>
                <a:spcPct val="150000"/>
              </a:lnSpc>
            </a:pPr>
            <a:r>
              <a:rPr lang="cs-CZ" sz="2800" dirty="0" smtClean="0"/>
              <a:t>Způsobem </a:t>
            </a:r>
            <a:r>
              <a:rPr lang="cs-CZ" sz="2800" dirty="0"/>
              <a:t>větrání a vytápěním</a:t>
            </a:r>
          </a:p>
          <a:p>
            <a:pPr lvl="1" algn="just">
              <a:lnSpc>
                <a:spcPct val="150000"/>
              </a:lnSpc>
            </a:pPr>
            <a:r>
              <a:rPr lang="cs-CZ" sz="2800" dirty="0" smtClean="0"/>
              <a:t>Tepelnou </a:t>
            </a:r>
            <a:r>
              <a:rPr lang="cs-CZ" sz="2800" dirty="0"/>
              <a:t>zátěží vlivem technologií, množstvím a činností lidí, strojů, přístrojů a osvětlení</a:t>
            </a:r>
          </a:p>
          <a:p>
            <a:pPr lvl="1" algn="just">
              <a:lnSpc>
                <a:spcPct val="150000"/>
              </a:lnSpc>
            </a:pPr>
            <a:r>
              <a:rPr lang="cs-CZ" sz="2800" dirty="0" smtClean="0"/>
              <a:t>Tepelně-technickými </a:t>
            </a:r>
            <a:r>
              <a:rPr lang="cs-CZ" sz="2800" dirty="0"/>
              <a:t>vlastnostmi stavby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853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Hmotnostní a energetické agencie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b="1" dirty="0"/>
              <a:t>Agencie </a:t>
            </a:r>
            <a:r>
              <a:rPr lang="cs-CZ" dirty="0"/>
              <a:t>jsou látky hmotnostního nebo energetického charakteru působící na subjekt</a:t>
            </a:r>
            <a:r>
              <a:rPr lang="cs-CZ" dirty="0" smtClean="0"/>
              <a:t>:</a:t>
            </a:r>
          </a:p>
          <a:p>
            <a:pPr algn="just"/>
            <a:endParaRPr lang="cs-CZ" dirty="0" smtClean="0"/>
          </a:p>
          <a:p>
            <a:pPr lvl="1" algn="just"/>
            <a:r>
              <a:rPr lang="cs-CZ" b="1" dirty="0" smtClean="0"/>
              <a:t>Hmotnostní </a:t>
            </a:r>
            <a:r>
              <a:rPr lang="cs-CZ" b="1" dirty="0"/>
              <a:t>agencie: </a:t>
            </a:r>
            <a:r>
              <a:rPr lang="cs-CZ" dirty="0"/>
              <a:t>toxické plynné látky, pevný aerosol, toxické plyny, mikroby, toxické kapaliny, kapalný aerosol, odéry, pohyb vzduchu, vodní páry</a:t>
            </a:r>
            <a:r>
              <a:rPr lang="cs-CZ" dirty="0" smtClean="0"/>
              <a:t>.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 smtClean="0"/>
              <a:t>Energetické </a:t>
            </a:r>
            <a:r>
              <a:rPr lang="cs-CZ" b="1" dirty="0"/>
              <a:t>agencie: </a:t>
            </a:r>
            <a:r>
              <a:rPr lang="cs-CZ" dirty="0"/>
              <a:t>teplo, světlo, UV záření, laserové záření, ionizující záření, ionty v ovzduší, statická elektřina, zvuk, vibrace. </a:t>
            </a:r>
            <a:endParaRPr lang="cs-CZ" dirty="0" smtClean="0"/>
          </a:p>
          <a:p>
            <a:pPr lvl="1" algn="just"/>
            <a:endParaRPr lang="cs-CZ" b="1" dirty="0"/>
          </a:p>
          <a:p>
            <a:pPr algn="just"/>
            <a:r>
              <a:rPr lang="cs-CZ" b="1" dirty="0"/>
              <a:t>Polutant</a:t>
            </a:r>
            <a:r>
              <a:rPr lang="cs-CZ" dirty="0"/>
              <a:t> je plynná, tekutá či pevná chemická látka, která má v určitých koncentracích a délce působení škodlivý vliv na živé organismy.</a:t>
            </a:r>
          </a:p>
          <a:p>
            <a:pPr lvl="1" algn="just"/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9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Složky vnitřního prostředí budov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>
          <a:xfrm>
            <a:off x="1258824" y="2512010"/>
            <a:ext cx="5324856" cy="3148711"/>
          </a:xfrm>
        </p:spPr>
        <p:txBody>
          <a:bodyPr/>
          <a:lstStyle/>
          <a:p>
            <a:r>
              <a:rPr lang="cs-CZ" dirty="0" smtClean="0"/>
              <a:t>Tepelně </a:t>
            </a:r>
            <a:r>
              <a:rPr lang="cs-CZ" dirty="0"/>
              <a:t>– </a:t>
            </a:r>
            <a:r>
              <a:rPr lang="cs-CZ" dirty="0" smtClean="0"/>
              <a:t>vlhkostní složka</a:t>
            </a:r>
            <a:endParaRPr lang="cs-CZ" dirty="0"/>
          </a:p>
          <a:p>
            <a:r>
              <a:rPr lang="cs-CZ" dirty="0" err="1" smtClean="0"/>
              <a:t>Odérová</a:t>
            </a:r>
            <a:r>
              <a:rPr lang="cs-CZ" dirty="0" smtClean="0"/>
              <a:t> složka</a:t>
            </a:r>
            <a:endParaRPr lang="cs-CZ" dirty="0"/>
          </a:p>
          <a:p>
            <a:r>
              <a:rPr lang="cs-CZ" dirty="0" smtClean="0"/>
              <a:t>Mikrobiální složka</a:t>
            </a:r>
            <a:endParaRPr lang="cs-CZ" dirty="0"/>
          </a:p>
          <a:p>
            <a:r>
              <a:rPr lang="cs-CZ" dirty="0" smtClean="0"/>
              <a:t>Světelné složka</a:t>
            </a:r>
            <a:endParaRPr lang="cs-CZ" dirty="0"/>
          </a:p>
          <a:p>
            <a:r>
              <a:rPr lang="cs-CZ" dirty="0" smtClean="0"/>
              <a:t>Akustické složka</a:t>
            </a:r>
          </a:p>
          <a:p>
            <a:r>
              <a:rPr lang="cs-CZ" dirty="0" smtClean="0"/>
              <a:t>Ionizující složka</a:t>
            </a:r>
            <a:endParaRPr lang="cs-CZ" dirty="0"/>
          </a:p>
          <a:p>
            <a:endParaRPr lang="cs-CZ" dirty="0"/>
          </a:p>
        </p:txBody>
      </p:sp>
      <p:sp>
        <p:nvSpPr>
          <p:cNvPr id="13" name="Zástupný symbol pro obsah 11"/>
          <p:cNvSpPr txBox="1">
            <a:spLocks/>
          </p:cNvSpPr>
          <p:nvPr/>
        </p:nvSpPr>
        <p:spPr>
          <a:xfrm>
            <a:off x="6629185" y="2512010"/>
            <a:ext cx="5324856" cy="3148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Aerosolová složka</a:t>
            </a:r>
          </a:p>
          <a:p>
            <a:r>
              <a:rPr lang="cs-CZ" dirty="0" smtClean="0"/>
              <a:t>Toxická složka</a:t>
            </a:r>
            <a:endParaRPr lang="cs-CZ" dirty="0"/>
          </a:p>
          <a:p>
            <a:r>
              <a:rPr lang="cs-CZ" dirty="0" err="1" smtClean="0"/>
              <a:t>Elektroiontová</a:t>
            </a:r>
            <a:r>
              <a:rPr lang="cs-CZ" dirty="0" smtClean="0"/>
              <a:t> složka</a:t>
            </a:r>
            <a:endParaRPr lang="cs-CZ" dirty="0"/>
          </a:p>
          <a:p>
            <a:r>
              <a:rPr lang="cs-CZ" dirty="0" smtClean="0"/>
              <a:t>Elektrostatická složka</a:t>
            </a:r>
            <a:endParaRPr lang="cs-CZ" dirty="0"/>
          </a:p>
          <a:p>
            <a:r>
              <a:rPr lang="cs-CZ" dirty="0" smtClean="0"/>
              <a:t>Elektromagnetická složka</a:t>
            </a:r>
            <a:endParaRPr lang="cs-CZ" dirty="0"/>
          </a:p>
          <a:p>
            <a:r>
              <a:rPr lang="cs-CZ" dirty="0" smtClean="0"/>
              <a:t>Psychická složka</a:t>
            </a:r>
            <a:endParaRPr lang="cs-CZ" dirty="0"/>
          </a:p>
          <a:p>
            <a:endParaRPr lang="cs-CZ" dirty="0"/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838200" y="1825625"/>
            <a:ext cx="10515600" cy="628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/>
              <a:t>Vnitřní </a:t>
            </a:r>
            <a:r>
              <a:rPr lang="cs-CZ" b="1" dirty="0"/>
              <a:t>prostředí </a:t>
            </a:r>
            <a:r>
              <a:rPr lang="cs-CZ" dirty="0"/>
              <a:t>je tvořeno celou řadou různých složek</a:t>
            </a:r>
            <a:r>
              <a:rPr lang="cs-CZ" dirty="0" smtClean="0"/>
              <a:t>: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3610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Zdroje znečištění a polutanty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Zástupný symbol pro obsah 2"/>
          <p:cNvSpPr txBox="1">
            <a:spLocks/>
          </p:cNvSpPr>
          <p:nvPr/>
        </p:nvSpPr>
        <p:spPr>
          <a:xfrm>
            <a:off x="838200" y="1825625"/>
            <a:ext cx="10515600" cy="414800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b="1" dirty="0"/>
              <a:t>Venkovní vzduch: </a:t>
            </a:r>
            <a:r>
              <a:rPr lang="cs-CZ" dirty="0"/>
              <a:t>Oxidy uhlíku, dusíku a síry, ozón, pevné částice, těkavé organické látky, polycyklické aromatické uhlovodíky, alergeny (pyl)</a:t>
            </a:r>
          </a:p>
          <a:p>
            <a:pPr lvl="0"/>
            <a:r>
              <a:rPr lang="cs-CZ" b="1" dirty="0"/>
              <a:t>Venkovní prostředí: </a:t>
            </a:r>
            <a:r>
              <a:rPr lang="cs-CZ" dirty="0"/>
              <a:t>Půdní plyny, vody</a:t>
            </a:r>
          </a:p>
          <a:p>
            <a:pPr lvl="0"/>
            <a:r>
              <a:rPr lang="cs-CZ" b="1" dirty="0"/>
              <a:t>Budova (stavební materiál a vybavení: </a:t>
            </a:r>
            <a:r>
              <a:rPr lang="cs-CZ" dirty="0"/>
              <a:t>Formaldehyd, benzen, azbest, toluen, pevné částice, těkavé organické látky</a:t>
            </a:r>
          </a:p>
          <a:p>
            <a:pPr lvl="0"/>
            <a:r>
              <a:rPr lang="cs-CZ" b="1" dirty="0"/>
              <a:t>Elektrické přístroje: </a:t>
            </a:r>
            <a:r>
              <a:rPr lang="cs-CZ" dirty="0"/>
              <a:t>Těkavé organické látky</a:t>
            </a:r>
          </a:p>
          <a:p>
            <a:pPr lvl="0"/>
            <a:r>
              <a:rPr lang="cs-CZ" b="1" dirty="0"/>
              <a:t>Garáže: </a:t>
            </a:r>
            <a:r>
              <a:rPr lang="cs-CZ" dirty="0"/>
              <a:t>Oxidy uhlíku, oxidy  dusíku, pevné částice, těkavé organické látky, polycyklické aromatické uhlovodíky</a:t>
            </a:r>
          </a:p>
          <a:p>
            <a:pPr lvl="0"/>
            <a:r>
              <a:rPr lang="cs-CZ" b="1" dirty="0"/>
              <a:t>Vytápění, příprava teplé vody, vaření: </a:t>
            </a:r>
            <a:r>
              <a:rPr lang="cs-CZ" dirty="0"/>
              <a:t>Oxidu uhlíku a dusíku, pevné částice, těkavé organické látky, polycyklické aromatické uhlovodíky</a:t>
            </a:r>
          </a:p>
          <a:p>
            <a:pPr lvl="0"/>
            <a:r>
              <a:rPr lang="cs-CZ" b="1" dirty="0"/>
              <a:t>Činnosti v budově: </a:t>
            </a:r>
            <a:r>
              <a:rPr lang="cs-CZ" dirty="0"/>
              <a:t>Těkavé organické látky, pevné částice</a:t>
            </a:r>
          </a:p>
          <a:p>
            <a:pPr lvl="0"/>
            <a:r>
              <a:rPr lang="cs-CZ" b="1" dirty="0"/>
              <a:t>Lidé: </a:t>
            </a:r>
            <a:r>
              <a:rPr lang="cs-CZ" dirty="0"/>
              <a:t>Cigaretový kouř, pevní částice, těkavé organické látky, pachy (</a:t>
            </a:r>
            <a:r>
              <a:rPr lang="cs-CZ" dirty="0" err="1"/>
              <a:t>bioefluenty</a:t>
            </a:r>
            <a:r>
              <a:rPr lang="cs-CZ" dirty="0"/>
              <a:t>), (mikro)biologická kontaminace, alergeny</a:t>
            </a:r>
          </a:p>
        </p:txBody>
      </p:sp>
    </p:spTree>
    <p:extLst>
      <p:ext uri="{BB962C8B-B14F-4D97-AF65-F5344CB8AC3E}">
        <p14:creationId xmlns:p14="http://schemas.microsoft.com/office/powerpoint/2010/main" val="297718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</TotalTime>
  <Words>552</Words>
  <Application>Microsoft Office PowerPoint</Application>
  <PresentationFormat>Širokoúhlá obrazovka</PresentationFormat>
  <Paragraphs>70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1. Budovy a prostředí</vt:lpstr>
      <vt:lpstr>Vnitřní prostředí budov</vt:lpstr>
      <vt:lpstr>Syndrom nezdravých budov</vt:lpstr>
      <vt:lpstr>Faktory vnitřního prostředí</vt:lpstr>
      <vt:lpstr>Mikroklima</vt:lpstr>
      <vt:lpstr>Mikroklima</vt:lpstr>
      <vt:lpstr>Hmotnostní a energetické agencie</vt:lpstr>
      <vt:lpstr>Složky vnitřního prostředí budov</vt:lpstr>
      <vt:lpstr>Zdroje znečištění a polutanty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41</cp:revision>
  <dcterms:created xsi:type="dcterms:W3CDTF">2017-05-10T10:51:34Z</dcterms:created>
  <dcterms:modified xsi:type="dcterms:W3CDTF">2017-07-04T19:22:51Z</dcterms:modified>
</cp:coreProperties>
</file>