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6" r:id="rId7"/>
    <p:sldId id="265" r:id="rId8"/>
    <p:sldId id="264"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93" d="100"/>
          <a:sy n="93" d="100"/>
        </p:scale>
        <p:origin x="-612" y="-6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3517" y="1253448"/>
            <a:ext cx="9144000" cy="1417834"/>
          </a:xfrm>
        </p:spPr>
        <p:txBody>
          <a:bodyPr>
            <a:normAutofit/>
          </a:bodyPr>
          <a:lstStyle/>
          <a:p>
            <a:r>
              <a:rPr lang="cs-CZ" sz="5400" dirty="0"/>
              <a:t>Supply </a:t>
            </a:r>
            <a:r>
              <a:rPr lang="cs-CZ" sz="5400" dirty="0" err="1"/>
              <a:t>systems</a:t>
            </a:r>
            <a:r>
              <a:rPr lang="cs-CZ" sz="5400" dirty="0"/>
              <a:t> management</a:t>
            </a:r>
            <a:r>
              <a:rPr lang="cs-CZ" dirty="0" smtClean="0"/>
              <a:t/>
            </a:r>
            <a:br>
              <a:rPr lang="cs-CZ" dirty="0" smtClean="0"/>
            </a:br>
            <a:r>
              <a:rPr lang="cs-CZ" sz="2800" b="1" dirty="0" smtClean="0"/>
              <a:t>Ing. Ondrej Stopka, PhD.</a:t>
            </a:r>
            <a:endParaRPr lang="cs-CZ" sz="2800"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Study guide for the </a:t>
            </a:r>
            <a:r>
              <a:rPr lang="en-US" dirty="0" err="1" smtClean="0"/>
              <a:t>cours</a:t>
            </a:r>
            <a:r>
              <a:rPr lang="cs-CZ" dirty="0" smtClean="0"/>
              <a:t>e</a:t>
            </a:r>
            <a:endParaRPr lang="cs-CZ" dirty="0"/>
          </a:p>
        </p:txBody>
      </p:sp>
      <p:sp>
        <p:nvSpPr>
          <p:cNvPr id="3" name="Zástupný symbol pro obsah 2"/>
          <p:cNvSpPr>
            <a:spLocks noGrp="1"/>
          </p:cNvSpPr>
          <p:nvPr>
            <p:ph idx="1"/>
          </p:nvPr>
        </p:nvSpPr>
        <p:spPr>
          <a:xfrm>
            <a:off x="838200" y="1570616"/>
            <a:ext cx="10515600" cy="4606347"/>
          </a:xfrm>
        </p:spPr>
        <p:txBody>
          <a:bodyPr>
            <a:normAutofit/>
          </a:bodyPr>
          <a:lstStyle/>
          <a:p>
            <a:pPr marL="0" indent="0" algn="just">
              <a:buNone/>
            </a:pPr>
            <a:r>
              <a:rPr lang="en-US" sz="2400" dirty="0"/>
              <a:t>The aim of the course is to acquaint students with the issues of the technology and supply chain management (SCM - Supply Chain Management. The graduate demonstrates the knowledge of the stock systems, logistics and supply systems, he can describe the enterprise information systems and basic strategies in supply chains. He is capable to make the plans in terms of supply chain and work with time factor in the supply systems management</a:t>
            </a:r>
            <a:r>
              <a:rPr lang="en-US" sz="2600" dirty="0" smtClean="0"/>
              <a:t>.</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04395"/>
            <a:ext cx="10515600" cy="1174321"/>
          </a:xfrm>
        </p:spPr>
        <p:txBody>
          <a:bodyPr/>
          <a:lstStyle/>
          <a:p>
            <a:pPr algn="ctr"/>
            <a:r>
              <a:rPr lang="en-US" dirty="0"/>
              <a:t>Basic study topics</a:t>
            </a:r>
            <a:r>
              <a:rPr lang="en-US" dirty="0" smtClean="0"/>
              <a:t> </a:t>
            </a:r>
            <a:endParaRPr lang="en-US" dirty="0"/>
          </a:p>
        </p:txBody>
      </p:sp>
      <p:sp>
        <p:nvSpPr>
          <p:cNvPr id="3" name="Zástupný symbol pro obsah 2"/>
          <p:cNvSpPr>
            <a:spLocks noGrp="1"/>
          </p:cNvSpPr>
          <p:nvPr>
            <p:ph idx="1"/>
          </p:nvPr>
        </p:nvSpPr>
        <p:spPr>
          <a:xfrm>
            <a:off x="838200" y="1237130"/>
            <a:ext cx="10515600" cy="4939834"/>
          </a:xfrm>
        </p:spPr>
        <p:txBody>
          <a:bodyPr>
            <a:normAutofit fontScale="92500" lnSpcReduction="10000"/>
          </a:bodyPr>
          <a:lstStyle/>
          <a:p>
            <a:pPr marL="0" indent="0">
              <a:buNone/>
            </a:pPr>
            <a:r>
              <a:rPr lang="cs-CZ" sz="2400" dirty="0"/>
              <a:t>1. </a:t>
            </a:r>
            <a:r>
              <a:rPr lang="en-US" sz="2400" dirty="0"/>
              <a:t>Integrated material and information flows of the supply systems.</a:t>
            </a:r>
            <a:endParaRPr lang="cs-CZ" sz="2400" dirty="0"/>
          </a:p>
          <a:p>
            <a:pPr marL="0" indent="0">
              <a:buNone/>
            </a:pPr>
            <a:r>
              <a:rPr lang="en-US" sz="2400" dirty="0"/>
              <a:t>2. Value-creating chains, characteristics, system functions, process approach.</a:t>
            </a:r>
            <a:endParaRPr lang="cs-CZ" sz="2400" dirty="0"/>
          </a:p>
          <a:p>
            <a:pPr marL="0" indent="0">
              <a:buNone/>
            </a:pPr>
            <a:r>
              <a:rPr lang="en-US" sz="2400" dirty="0"/>
              <a:t>3. Supply chains in organizational structure of the enterprise and processes.</a:t>
            </a:r>
            <a:endParaRPr lang="cs-CZ" sz="2400" dirty="0"/>
          </a:p>
          <a:p>
            <a:pPr marL="0" indent="0">
              <a:buNone/>
            </a:pPr>
            <a:r>
              <a:rPr lang="en-US" sz="2400" dirty="0"/>
              <a:t>4. Structure of the procurement, production and distribution logistics.</a:t>
            </a:r>
            <a:endParaRPr lang="cs-CZ" sz="2400" dirty="0"/>
          </a:p>
          <a:p>
            <a:pPr marL="0" indent="0">
              <a:buNone/>
            </a:pPr>
            <a:r>
              <a:rPr lang="en-US" sz="2400" dirty="0"/>
              <a:t>5. Process management in the supply systems.</a:t>
            </a:r>
            <a:endParaRPr lang="cs-CZ" sz="2400" dirty="0"/>
          </a:p>
          <a:p>
            <a:pPr marL="0" indent="0">
              <a:buNone/>
            </a:pPr>
            <a:r>
              <a:rPr lang="en-US" sz="2400" dirty="0"/>
              <a:t>6. Analysis of supply chains and model resources.</a:t>
            </a:r>
            <a:endParaRPr lang="cs-CZ" sz="2400" dirty="0"/>
          </a:p>
          <a:p>
            <a:pPr marL="0" indent="0">
              <a:buNone/>
            </a:pPr>
            <a:r>
              <a:rPr lang="en-US" sz="2400" dirty="0"/>
              <a:t>7. Planning the supply systems.</a:t>
            </a:r>
            <a:endParaRPr lang="cs-CZ" sz="2400" dirty="0"/>
          </a:p>
          <a:p>
            <a:pPr marL="0" indent="0">
              <a:buNone/>
            </a:pPr>
            <a:r>
              <a:rPr lang="en-US" sz="2400" dirty="0"/>
              <a:t>8. Informatics and communications in supply processes.</a:t>
            </a:r>
            <a:endParaRPr lang="cs-CZ" sz="2400" dirty="0"/>
          </a:p>
          <a:p>
            <a:pPr marL="0" indent="0">
              <a:buNone/>
            </a:pPr>
            <a:r>
              <a:rPr lang="en-US" sz="2400" dirty="0"/>
              <a:t>9. Storage systems and warehousing in the supply chain. </a:t>
            </a:r>
            <a:endParaRPr lang="cs-CZ" sz="2400" dirty="0"/>
          </a:p>
          <a:p>
            <a:pPr marL="0" indent="0">
              <a:buNone/>
            </a:pPr>
            <a:r>
              <a:rPr lang="en-US" sz="2400" dirty="0"/>
              <a:t>10. Transport in the supply chain.</a:t>
            </a:r>
            <a:endParaRPr lang="cs-CZ" sz="2400" dirty="0"/>
          </a:p>
          <a:p>
            <a:pPr marL="0" indent="0">
              <a:buNone/>
            </a:pPr>
            <a:r>
              <a:rPr lang="en-US" sz="2400" dirty="0"/>
              <a:t>11. Material handling in the supply chain.</a:t>
            </a:r>
            <a:endParaRPr lang="cs-CZ" sz="2400" dirty="0"/>
          </a:p>
          <a:p>
            <a:pPr marL="0" indent="0">
              <a:buNone/>
            </a:pPr>
            <a:r>
              <a:rPr lang="en-US" sz="2400" dirty="0"/>
              <a:t>12. Trends in the supply systems and processes</a:t>
            </a:r>
            <a:r>
              <a:rPr lang="cs-CZ" sz="2400" dirty="0" smtClean="0"/>
              <a:t>.</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85379" y="0"/>
            <a:ext cx="10515600" cy="821931"/>
          </a:xfrm>
        </p:spPr>
        <p:txBody>
          <a:bodyPr>
            <a:normAutofit/>
          </a:bodyPr>
          <a:lstStyle/>
          <a:p>
            <a:pPr algn="ctr"/>
            <a:r>
              <a:rPr lang="en-US" b="1" dirty="0" smtClean="0"/>
              <a:t>References</a:t>
            </a:r>
            <a:endParaRPr lang="en-US" dirty="0"/>
          </a:p>
        </p:txBody>
      </p:sp>
      <p:sp>
        <p:nvSpPr>
          <p:cNvPr id="3" name="Zástupný symbol pro obsah 2"/>
          <p:cNvSpPr>
            <a:spLocks noGrp="1"/>
          </p:cNvSpPr>
          <p:nvPr>
            <p:ph idx="1"/>
          </p:nvPr>
        </p:nvSpPr>
        <p:spPr>
          <a:xfrm>
            <a:off x="615297" y="667820"/>
            <a:ext cx="10922582" cy="5476126"/>
          </a:xfrm>
        </p:spPr>
        <p:txBody>
          <a:bodyPr>
            <a:normAutofit/>
          </a:bodyPr>
          <a:lstStyle/>
          <a:p>
            <a:pPr algn="just">
              <a:spcBef>
                <a:spcPts val="1200"/>
              </a:spcBef>
              <a:defRPr/>
            </a:pPr>
            <a:r>
              <a:rPr lang="sk-SK" sz="2000" dirty="0" smtClean="0">
                <a:cs typeface="Times New Roman" pitchFamily="18" charset="0"/>
              </a:rPr>
              <a:t>BLECKER</a:t>
            </a:r>
            <a:r>
              <a:rPr lang="sk-SK" sz="2000" dirty="0">
                <a:cs typeface="Times New Roman" pitchFamily="18" charset="0"/>
              </a:rPr>
              <a:t>, T., KERSTEN, W., HERSTATT, C. </a:t>
            </a:r>
            <a:r>
              <a:rPr lang="sk-SK" sz="2000" dirty="0" err="1">
                <a:cs typeface="Times New Roman" pitchFamily="18" charset="0"/>
              </a:rPr>
              <a:t>Key</a:t>
            </a:r>
            <a:r>
              <a:rPr lang="sk-SK" sz="2000" dirty="0">
                <a:cs typeface="Times New Roman" pitchFamily="18" charset="0"/>
              </a:rPr>
              <a:t> </a:t>
            </a:r>
            <a:r>
              <a:rPr lang="sk-SK" sz="2000" dirty="0" err="1">
                <a:cs typeface="Times New Roman" pitchFamily="18" charset="0"/>
              </a:rPr>
              <a:t>Factors</a:t>
            </a:r>
            <a:r>
              <a:rPr lang="sk-SK" sz="2000" dirty="0">
                <a:cs typeface="Times New Roman" pitchFamily="18" charset="0"/>
              </a:rPr>
              <a:t> </a:t>
            </a:r>
            <a:r>
              <a:rPr lang="sk-SK" sz="2000" dirty="0" err="1">
                <a:cs typeface="Times New Roman" pitchFamily="18" charset="0"/>
              </a:rPr>
              <a:t>for</a:t>
            </a:r>
            <a:r>
              <a:rPr lang="sk-SK" sz="2000" dirty="0">
                <a:cs typeface="Times New Roman" pitchFamily="18" charset="0"/>
              </a:rPr>
              <a:t> </a:t>
            </a:r>
            <a:r>
              <a:rPr lang="sk-SK" sz="2000" dirty="0" err="1">
                <a:cs typeface="Times New Roman" pitchFamily="18" charset="0"/>
              </a:rPr>
              <a:t>Successful</a:t>
            </a:r>
            <a:r>
              <a:rPr lang="sk-SK" sz="2000" dirty="0">
                <a:cs typeface="Times New Roman" pitchFamily="18" charset="0"/>
              </a:rPr>
              <a:t> </a:t>
            </a:r>
            <a:r>
              <a:rPr lang="sk-SK" sz="2000" dirty="0" err="1">
                <a:cs typeface="Times New Roman" pitchFamily="18" charset="0"/>
              </a:rPr>
              <a:t>Logistics</a:t>
            </a:r>
            <a:r>
              <a:rPr lang="sk-SK" sz="2000" dirty="0">
                <a:cs typeface="Times New Roman" pitchFamily="18" charset="0"/>
              </a:rPr>
              <a:t>: </a:t>
            </a:r>
            <a:r>
              <a:rPr lang="sk-SK" sz="2000" dirty="0" err="1">
                <a:cs typeface="Times New Roman" pitchFamily="18" charset="0"/>
              </a:rPr>
              <a:t>Services</a:t>
            </a:r>
            <a:r>
              <a:rPr lang="sk-SK" sz="2000" dirty="0">
                <a:cs typeface="Times New Roman" pitchFamily="18" charset="0"/>
              </a:rPr>
              <a:t>, </a:t>
            </a:r>
            <a:r>
              <a:rPr lang="sk-SK" sz="2000" dirty="0" err="1">
                <a:cs typeface="Times New Roman" pitchFamily="18" charset="0"/>
              </a:rPr>
              <a:t>Transportation</a:t>
            </a:r>
            <a:r>
              <a:rPr lang="sk-SK" sz="2000" dirty="0">
                <a:cs typeface="Times New Roman" pitchFamily="18" charset="0"/>
              </a:rPr>
              <a:t> </a:t>
            </a:r>
            <a:r>
              <a:rPr lang="sk-SK" sz="2000" dirty="0" err="1">
                <a:cs typeface="Times New Roman" pitchFamily="18" charset="0"/>
              </a:rPr>
              <a:t>Concepts</a:t>
            </a:r>
            <a:r>
              <a:rPr lang="sk-SK" sz="2000" dirty="0">
                <a:cs typeface="Times New Roman" pitchFamily="18" charset="0"/>
              </a:rPr>
              <a:t>, IT and </a:t>
            </a:r>
            <a:r>
              <a:rPr lang="sk-SK" sz="2000" dirty="0" err="1">
                <a:cs typeface="Times New Roman" pitchFamily="18" charset="0"/>
              </a:rPr>
              <a:t>Management</a:t>
            </a:r>
            <a:r>
              <a:rPr lang="sk-SK" sz="2000" dirty="0">
                <a:cs typeface="Times New Roman" pitchFamily="18" charset="0"/>
              </a:rPr>
              <a:t> </a:t>
            </a:r>
            <a:r>
              <a:rPr lang="sk-SK" sz="2000" dirty="0" err="1">
                <a:cs typeface="Times New Roman" pitchFamily="18" charset="0"/>
              </a:rPr>
              <a:t>Tools</a:t>
            </a:r>
            <a:r>
              <a:rPr lang="sk-SK" sz="2000" dirty="0">
                <a:cs typeface="Times New Roman" pitchFamily="18" charset="0"/>
              </a:rPr>
              <a:t>: </a:t>
            </a:r>
            <a:r>
              <a:rPr lang="sk-SK" sz="2000" dirty="0" err="1">
                <a:cs typeface="Times New Roman" pitchFamily="18" charset="0"/>
              </a:rPr>
              <a:t>Erich</a:t>
            </a:r>
            <a:r>
              <a:rPr lang="sk-SK" sz="2000" dirty="0">
                <a:cs typeface="Times New Roman" pitchFamily="18" charset="0"/>
              </a:rPr>
              <a:t> Schmidt </a:t>
            </a:r>
            <a:r>
              <a:rPr lang="sk-SK" sz="2000" dirty="0" err="1">
                <a:cs typeface="Times New Roman" pitchFamily="18" charset="0"/>
              </a:rPr>
              <a:t>Verlag</a:t>
            </a:r>
            <a:r>
              <a:rPr lang="sk-SK" sz="2000" dirty="0">
                <a:cs typeface="Times New Roman" pitchFamily="18" charset="0"/>
              </a:rPr>
              <a:t> </a:t>
            </a:r>
            <a:r>
              <a:rPr lang="sk-SK" sz="2000" dirty="0" err="1">
                <a:cs typeface="Times New Roman" pitchFamily="18" charset="0"/>
              </a:rPr>
              <a:t>GmbH</a:t>
            </a:r>
            <a:r>
              <a:rPr lang="sk-SK" sz="2000" dirty="0">
                <a:cs typeface="Times New Roman" pitchFamily="18" charset="0"/>
              </a:rPr>
              <a:t> &amp; </a:t>
            </a:r>
            <a:r>
              <a:rPr lang="sk-SK" sz="2000" dirty="0" err="1">
                <a:cs typeface="Times New Roman" pitchFamily="18" charset="0"/>
              </a:rPr>
              <a:t>Co</a:t>
            </a:r>
            <a:r>
              <a:rPr lang="sk-SK" sz="2000" dirty="0">
                <a:cs typeface="Times New Roman" pitchFamily="18" charset="0"/>
              </a:rPr>
              <a:t> KG, 2007. 308 p. </a:t>
            </a:r>
            <a:r>
              <a:rPr lang="sk-SK" sz="2000" dirty="0" err="1">
                <a:cs typeface="Times New Roman" pitchFamily="18" charset="0"/>
              </a:rPr>
              <a:t>Vol</a:t>
            </a:r>
            <a:r>
              <a:rPr lang="sk-SK" sz="2000" dirty="0">
                <a:cs typeface="Times New Roman" pitchFamily="18" charset="0"/>
              </a:rPr>
              <a:t>. 5. ISBN 978-3-503-10600-4.</a:t>
            </a:r>
          </a:p>
          <a:p>
            <a:pPr algn="just">
              <a:spcBef>
                <a:spcPts val="1200"/>
              </a:spcBef>
              <a:defRPr/>
            </a:pPr>
            <a:r>
              <a:rPr lang="sk-SK" sz="2000" dirty="0" smtClean="0">
                <a:cs typeface="Times New Roman" pitchFamily="18" charset="0"/>
              </a:rPr>
              <a:t>LUKOSZOVÁ</a:t>
            </a:r>
            <a:r>
              <a:rPr lang="sk-SK" sz="2000" dirty="0">
                <a:cs typeface="Times New Roman" pitchFamily="18" charset="0"/>
              </a:rPr>
              <a:t>, X. Logistické </a:t>
            </a:r>
            <a:r>
              <a:rPr lang="sk-SK" sz="2000" dirty="0" err="1">
                <a:cs typeface="Times New Roman" pitchFamily="18" charset="0"/>
              </a:rPr>
              <a:t>technologie</a:t>
            </a:r>
            <a:r>
              <a:rPr lang="sk-SK" sz="2000" dirty="0">
                <a:cs typeface="Times New Roman" pitchFamily="18" charset="0"/>
              </a:rPr>
              <a:t> v </a:t>
            </a:r>
            <a:r>
              <a:rPr lang="sk-SK" sz="2000" dirty="0" err="1">
                <a:cs typeface="Times New Roman" pitchFamily="18" charset="0"/>
              </a:rPr>
              <a:t>dodavatelském</a:t>
            </a:r>
            <a:r>
              <a:rPr lang="sk-SK" sz="2000" dirty="0">
                <a:cs typeface="Times New Roman" pitchFamily="18" charset="0"/>
              </a:rPr>
              <a:t> </a:t>
            </a:r>
            <a:r>
              <a:rPr lang="sk-SK" sz="2000" dirty="0" err="1">
                <a:cs typeface="Times New Roman" pitchFamily="18" charset="0"/>
              </a:rPr>
              <a:t>řetězci</a:t>
            </a:r>
            <a:r>
              <a:rPr lang="sk-SK" sz="2000" dirty="0">
                <a:cs typeface="Times New Roman" pitchFamily="18" charset="0"/>
              </a:rPr>
              <a:t>. 1st. </a:t>
            </a:r>
            <a:r>
              <a:rPr lang="sk-SK" sz="2000" dirty="0" err="1">
                <a:cs typeface="Times New Roman" pitchFamily="18" charset="0"/>
              </a:rPr>
              <a:t>ed</a:t>
            </a:r>
            <a:r>
              <a:rPr lang="sk-SK" sz="2000" dirty="0">
                <a:cs typeface="Times New Roman" pitchFamily="18" charset="0"/>
              </a:rPr>
              <a:t>. </a:t>
            </a:r>
            <a:r>
              <a:rPr lang="sk-SK" sz="2000" dirty="0" err="1">
                <a:cs typeface="Times New Roman" pitchFamily="18" charset="0"/>
              </a:rPr>
              <a:t>Prague</a:t>
            </a:r>
            <a:r>
              <a:rPr lang="sk-SK" sz="2000" dirty="0">
                <a:cs typeface="Times New Roman" pitchFamily="18" charset="0"/>
              </a:rPr>
              <a:t>: </a:t>
            </a:r>
            <a:r>
              <a:rPr lang="sk-SK" sz="2000" dirty="0" err="1">
                <a:cs typeface="Times New Roman" pitchFamily="18" charset="0"/>
              </a:rPr>
              <a:t>Ekopress</a:t>
            </a:r>
            <a:r>
              <a:rPr lang="sk-SK" sz="2000" dirty="0">
                <a:cs typeface="Times New Roman" pitchFamily="18" charset="0"/>
              </a:rPr>
              <a:t>, 2012. 121 p. ISBN 978-80-86929-89-7. </a:t>
            </a:r>
          </a:p>
          <a:p>
            <a:pPr algn="just">
              <a:spcBef>
                <a:spcPts val="1200"/>
              </a:spcBef>
              <a:defRPr/>
            </a:pPr>
            <a:r>
              <a:rPr lang="sk-SK" sz="2000" dirty="0" smtClean="0">
                <a:cs typeface="Times New Roman" pitchFamily="18" charset="0"/>
              </a:rPr>
              <a:t>JEŘÁBEK</a:t>
            </a:r>
            <a:r>
              <a:rPr lang="sk-SK" sz="2000" dirty="0">
                <a:cs typeface="Times New Roman" pitchFamily="18" charset="0"/>
              </a:rPr>
              <a:t>, Karel. Logistika: study </a:t>
            </a:r>
            <a:r>
              <a:rPr lang="sk-SK" sz="2000" dirty="0" err="1">
                <a:cs typeface="Times New Roman" pitchFamily="18" charset="0"/>
              </a:rPr>
              <a:t>support</a:t>
            </a:r>
            <a:r>
              <a:rPr lang="sk-SK" sz="2000" dirty="0">
                <a:cs typeface="Times New Roman" pitchFamily="18" charset="0"/>
              </a:rPr>
              <a:t> </a:t>
            </a:r>
            <a:r>
              <a:rPr lang="sk-SK" sz="2000" dirty="0" err="1">
                <a:cs typeface="Times New Roman" pitchFamily="18" charset="0"/>
              </a:rPr>
              <a:t>for</a:t>
            </a:r>
            <a:r>
              <a:rPr lang="sk-SK" sz="2000" dirty="0">
                <a:cs typeface="Times New Roman" pitchFamily="18" charset="0"/>
              </a:rPr>
              <a:t> </a:t>
            </a:r>
            <a:r>
              <a:rPr lang="sk-SK" sz="2000" dirty="0" err="1">
                <a:cs typeface="Times New Roman" pitchFamily="18" charset="0"/>
              </a:rPr>
              <a:t>combined</a:t>
            </a:r>
            <a:r>
              <a:rPr lang="sk-SK" sz="2000" dirty="0">
                <a:cs typeface="Times New Roman" pitchFamily="18" charset="0"/>
              </a:rPr>
              <a:t> </a:t>
            </a:r>
            <a:r>
              <a:rPr lang="sk-SK" sz="2000" dirty="0" err="1">
                <a:cs typeface="Times New Roman" pitchFamily="18" charset="0"/>
              </a:rPr>
              <a:t>study</a:t>
            </a:r>
            <a:r>
              <a:rPr lang="sk-SK" sz="2000" dirty="0">
                <a:cs typeface="Times New Roman" pitchFamily="18" charset="0"/>
              </a:rPr>
              <a:t>. 1. </a:t>
            </a:r>
            <a:r>
              <a:rPr lang="sk-SK" sz="2000" dirty="0" err="1">
                <a:cs typeface="Times New Roman" pitchFamily="18" charset="0"/>
              </a:rPr>
              <a:t>ed</a:t>
            </a:r>
            <a:r>
              <a:rPr lang="sk-SK" sz="2000" dirty="0">
                <a:cs typeface="Times New Roman" pitchFamily="18" charset="0"/>
              </a:rPr>
              <a:t>. České Budějovice: </a:t>
            </a:r>
            <a:r>
              <a:rPr lang="sk-SK" sz="2000" dirty="0" err="1">
                <a:cs typeface="Times New Roman" pitchFamily="18" charset="0"/>
              </a:rPr>
              <a:t>Institute</a:t>
            </a:r>
            <a:r>
              <a:rPr lang="sk-SK" sz="2000" dirty="0">
                <a:cs typeface="Times New Roman" pitchFamily="18" charset="0"/>
              </a:rPr>
              <a:t> </a:t>
            </a:r>
            <a:r>
              <a:rPr lang="sk-SK" sz="2000" dirty="0" err="1">
                <a:cs typeface="Times New Roman" pitchFamily="18" charset="0"/>
              </a:rPr>
              <a:t>of</a:t>
            </a:r>
            <a:r>
              <a:rPr lang="sk-SK" sz="2000" dirty="0">
                <a:cs typeface="Times New Roman" pitchFamily="18" charset="0"/>
              </a:rPr>
              <a:t> </a:t>
            </a:r>
            <a:r>
              <a:rPr lang="sk-SK" sz="2000" dirty="0" err="1">
                <a:cs typeface="Times New Roman" pitchFamily="18" charset="0"/>
              </a:rPr>
              <a:t>Technology</a:t>
            </a:r>
            <a:r>
              <a:rPr lang="sk-SK" sz="2000" dirty="0">
                <a:cs typeface="Times New Roman" pitchFamily="18" charset="0"/>
              </a:rPr>
              <a:t> and </a:t>
            </a:r>
            <a:r>
              <a:rPr lang="sk-SK" sz="2000" dirty="0" err="1">
                <a:cs typeface="Times New Roman" pitchFamily="18" charset="0"/>
              </a:rPr>
              <a:t>Business</a:t>
            </a:r>
            <a:r>
              <a:rPr lang="sk-SK" sz="2000" dirty="0">
                <a:cs typeface="Times New Roman" pitchFamily="18" charset="0"/>
              </a:rPr>
              <a:t> in České Budějovice, 2012. 96p. ISBN 978-80-7468-016-8. </a:t>
            </a:r>
          </a:p>
          <a:p>
            <a:pPr algn="just">
              <a:spcBef>
                <a:spcPts val="1200"/>
              </a:spcBef>
              <a:defRPr/>
            </a:pPr>
            <a:r>
              <a:rPr lang="sk-SK" sz="2000" dirty="0" smtClean="0">
                <a:cs typeface="Times New Roman" pitchFamily="18" charset="0"/>
              </a:rPr>
              <a:t>Pernica</a:t>
            </a:r>
            <a:r>
              <a:rPr lang="sk-SK" sz="2000" dirty="0">
                <a:cs typeface="Times New Roman" pitchFamily="18" charset="0"/>
              </a:rPr>
              <a:t>, P.: Logistika </a:t>
            </a:r>
            <a:r>
              <a:rPr lang="sk-SK" sz="2000" dirty="0" err="1">
                <a:cs typeface="Times New Roman" pitchFamily="18" charset="0"/>
              </a:rPr>
              <a:t>pro</a:t>
            </a:r>
            <a:r>
              <a:rPr lang="sk-SK" sz="2000" dirty="0">
                <a:cs typeface="Times New Roman" pitchFamily="18" charset="0"/>
              </a:rPr>
              <a:t> 21. </a:t>
            </a:r>
            <a:r>
              <a:rPr lang="sk-SK" sz="2000" dirty="0" err="1">
                <a:cs typeface="Times New Roman" pitchFamily="18" charset="0"/>
              </a:rPr>
              <a:t>Století</a:t>
            </a:r>
            <a:r>
              <a:rPr lang="sk-SK" sz="2000" dirty="0">
                <a:cs typeface="Times New Roman" pitchFamily="18" charset="0"/>
              </a:rPr>
              <a:t> (</a:t>
            </a:r>
            <a:r>
              <a:rPr lang="sk-SK" sz="2000" dirty="0" err="1">
                <a:cs typeface="Times New Roman" pitchFamily="18" charset="0"/>
              </a:rPr>
              <a:t>Supply</a:t>
            </a:r>
            <a:r>
              <a:rPr lang="sk-SK" sz="2000" dirty="0">
                <a:cs typeface="Times New Roman" pitchFamily="18" charset="0"/>
              </a:rPr>
              <a:t> </a:t>
            </a:r>
            <a:r>
              <a:rPr lang="sk-SK" sz="2000" dirty="0" err="1">
                <a:cs typeface="Times New Roman" pitchFamily="18" charset="0"/>
              </a:rPr>
              <a:t>Chain</a:t>
            </a:r>
            <a:r>
              <a:rPr lang="sk-SK" sz="2000" dirty="0">
                <a:cs typeface="Times New Roman" pitchFamily="18" charset="0"/>
              </a:rPr>
              <a:t> </a:t>
            </a:r>
            <a:r>
              <a:rPr lang="sk-SK" sz="2000" dirty="0" err="1">
                <a:cs typeface="Times New Roman" pitchFamily="18" charset="0"/>
              </a:rPr>
              <a:t>Management</a:t>
            </a:r>
            <a:r>
              <a:rPr lang="sk-SK" sz="2000" dirty="0">
                <a:cs typeface="Times New Roman" pitchFamily="18" charset="0"/>
              </a:rPr>
              <a:t>) 1st, 2nd and 3rd </a:t>
            </a:r>
            <a:r>
              <a:rPr lang="sk-SK" sz="2000" dirty="0" err="1">
                <a:cs typeface="Times New Roman" pitchFamily="18" charset="0"/>
              </a:rPr>
              <a:t>ed</a:t>
            </a:r>
            <a:r>
              <a:rPr lang="sk-SK" sz="2000" dirty="0">
                <a:cs typeface="Times New Roman" pitchFamily="18" charset="0"/>
              </a:rPr>
              <a:t>., </a:t>
            </a:r>
            <a:r>
              <a:rPr lang="sk-SK" sz="2000" dirty="0" err="1">
                <a:cs typeface="Times New Roman" pitchFamily="18" charset="0"/>
              </a:rPr>
              <a:t>Radix</a:t>
            </a:r>
            <a:r>
              <a:rPr lang="sk-SK" sz="2000" dirty="0">
                <a:cs typeface="Times New Roman" pitchFamily="18" charset="0"/>
              </a:rPr>
              <a:t> </a:t>
            </a:r>
            <a:r>
              <a:rPr lang="sk-SK" sz="2000" dirty="0" err="1">
                <a:cs typeface="Times New Roman" pitchFamily="18" charset="0"/>
              </a:rPr>
              <a:t>Prague</a:t>
            </a:r>
            <a:r>
              <a:rPr lang="sk-SK" sz="2000" dirty="0">
                <a:cs typeface="Times New Roman" pitchFamily="18" charset="0"/>
              </a:rPr>
              <a:t>, 2005. 1.ed. 569 p. ISBN 80-86032-59-4.</a:t>
            </a:r>
          </a:p>
          <a:p>
            <a:pPr algn="just">
              <a:spcBef>
                <a:spcPts val="1200"/>
              </a:spcBef>
              <a:defRPr/>
            </a:pPr>
            <a:r>
              <a:rPr lang="sk-SK" sz="2000" dirty="0" smtClean="0">
                <a:cs typeface="Times New Roman" pitchFamily="18" charset="0"/>
              </a:rPr>
              <a:t>Gros</a:t>
            </a:r>
            <a:r>
              <a:rPr lang="sk-SK" sz="2000" dirty="0">
                <a:cs typeface="Times New Roman" pitchFamily="18" charset="0"/>
              </a:rPr>
              <a:t>, Ivan. Logistika. </a:t>
            </a:r>
            <a:r>
              <a:rPr lang="sk-SK" sz="2000" dirty="0" err="1">
                <a:cs typeface="Times New Roman" pitchFamily="18" charset="0"/>
              </a:rPr>
              <a:t>ed</a:t>
            </a:r>
            <a:r>
              <a:rPr lang="sk-SK" sz="2000" dirty="0">
                <a:cs typeface="Times New Roman" pitchFamily="18" charset="0"/>
              </a:rPr>
              <a:t>. 1. </a:t>
            </a:r>
            <a:r>
              <a:rPr lang="sk-SK" sz="2000" dirty="0" err="1">
                <a:cs typeface="Times New Roman" pitchFamily="18" charset="0"/>
              </a:rPr>
              <a:t>Prague</a:t>
            </a:r>
            <a:r>
              <a:rPr lang="sk-SK" sz="2000" dirty="0">
                <a:cs typeface="Times New Roman" pitchFamily="18" charset="0"/>
              </a:rPr>
              <a:t>: </a:t>
            </a:r>
            <a:r>
              <a:rPr lang="sk-SK" sz="2000" dirty="0" err="1">
                <a:cs typeface="Times New Roman" pitchFamily="18" charset="0"/>
              </a:rPr>
              <a:t>Publishing</a:t>
            </a:r>
            <a:r>
              <a:rPr lang="sk-SK" sz="2000" dirty="0">
                <a:cs typeface="Times New Roman" pitchFamily="18" charset="0"/>
              </a:rPr>
              <a:t> VŠCHT, 1996. 228 p. ISBN 80-7080-262-6.</a:t>
            </a:r>
          </a:p>
          <a:p>
            <a:pPr algn="just">
              <a:spcBef>
                <a:spcPts val="1200"/>
              </a:spcBef>
              <a:defRPr/>
            </a:pPr>
            <a:r>
              <a:rPr lang="sk-SK" sz="2000" dirty="0" err="1" smtClean="0">
                <a:cs typeface="Times New Roman" pitchFamily="18" charset="0"/>
              </a:rPr>
              <a:t>Cempírek</a:t>
            </a:r>
            <a:r>
              <a:rPr lang="sk-SK" sz="2000" dirty="0">
                <a:cs typeface="Times New Roman" pitchFamily="18" charset="0"/>
              </a:rPr>
              <a:t>, V., </a:t>
            </a:r>
            <a:r>
              <a:rPr lang="sk-SK" sz="2000" dirty="0" err="1">
                <a:cs typeface="Times New Roman" pitchFamily="18" charset="0"/>
              </a:rPr>
              <a:t>Kampf</a:t>
            </a:r>
            <a:r>
              <a:rPr lang="sk-SK" sz="2000" dirty="0">
                <a:cs typeface="Times New Roman" pitchFamily="18" charset="0"/>
              </a:rPr>
              <a:t>, R. Logistika. </a:t>
            </a:r>
            <a:r>
              <a:rPr lang="sk-SK" sz="2000" dirty="0" err="1">
                <a:cs typeface="Times New Roman" pitchFamily="18" charset="0"/>
              </a:rPr>
              <a:t>ed</a:t>
            </a:r>
            <a:r>
              <a:rPr lang="sk-SK" sz="2000" dirty="0">
                <a:cs typeface="Times New Roman" pitchFamily="18" charset="0"/>
              </a:rPr>
              <a:t>. 1st. Pardubice: </a:t>
            </a:r>
            <a:r>
              <a:rPr lang="sk-SK" sz="2000" dirty="0" err="1">
                <a:cs typeface="Times New Roman" pitchFamily="18" charset="0"/>
              </a:rPr>
              <a:t>Jan</a:t>
            </a:r>
            <a:r>
              <a:rPr lang="sk-SK" sz="2000" dirty="0">
                <a:cs typeface="Times New Roman" pitchFamily="18" charset="0"/>
              </a:rPr>
              <a:t> </a:t>
            </a:r>
            <a:r>
              <a:rPr lang="sk-SK" sz="2000" dirty="0" err="1">
                <a:cs typeface="Times New Roman" pitchFamily="18" charset="0"/>
              </a:rPr>
              <a:t>Perner</a:t>
            </a:r>
            <a:r>
              <a:rPr lang="sk-SK" sz="2000" dirty="0">
                <a:cs typeface="Times New Roman" pitchFamily="18" charset="0"/>
              </a:rPr>
              <a:t> </a:t>
            </a:r>
            <a:r>
              <a:rPr lang="sk-SK" sz="2000" dirty="0" err="1">
                <a:cs typeface="Times New Roman" pitchFamily="18" charset="0"/>
              </a:rPr>
              <a:t>Institute</a:t>
            </a:r>
            <a:r>
              <a:rPr lang="sk-SK" sz="2000" dirty="0">
                <a:cs typeface="Times New Roman" pitchFamily="18" charset="0"/>
              </a:rPr>
              <a:t>, 2005. 108 p. ISBN 80-86530-23-X.</a:t>
            </a:r>
          </a:p>
          <a:p>
            <a:pPr algn="just">
              <a:spcBef>
                <a:spcPts val="1200"/>
              </a:spcBef>
              <a:defRPr/>
            </a:pPr>
            <a:r>
              <a:rPr lang="sk-SK" sz="2000" dirty="0" smtClean="0">
                <a:cs typeface="Times New Roman" pitchFamily="18" charset="0"/>
              </a:rPr>
              <a:t>TOUŠEK</a:t>
            </a:r>
            <a:r>
              <a:rPr lang="sk-SK" sz="2000" dirty="0">
                <a:cs typeface="Times New Roman" pitchFamily="18" charset="0"/>
              </a:rPr>
              <a:t>, R. </a:t>
            </a:r>
            <a:r>
              <a:rPr lang="sk-SK" sz="2000" dirty="0" err="1">
                <a:cs typeface="Times New Roman" pitchFamily="18" charset="0"/>
              </a:rPr>
              <a:t>Management</a:t>
            </a:r>
            <a:r>
              <a:rPr lang="sk-SK" sz="2000" dirty="0">
                <a:cs typeface="Times New Roman" pitchFamily="18" charset="0"/>
              </a:rPr>
              <a:t> dopravy. České Budějovice: </a:t>
            </a:r>
            <a:r>
              <a:rPr lang="sk-SK" sz="2000" dirty="0" err="1">
                <a:cs typeface="Times New Roman" pitchFamily="18" charset="0"/>
              </a:rPr>
              <a:t>Jihočeská</a:t>
            </a:r>
            <a:r>
              <a:rPr lang="sk-SK" sz="2000" dirty="0">
                <a:cs typeface="Times New Roman" pitchFamily="18" charset="0"/>
              </a:rPr>
              <a:t> univerzita v Českých </a:t>
            </a:r>
            <a:r>
              <a:rPr lang="sk-SK" sz="2000" dirty="0" err="1">
                <a:cs typeface="Times New Roman" pitchFamily="18" charset="0"/>
              </a:rPr>
              <a:t>Budějovicích</a:t>
            </a:r>
            <a:r>
              <a:rPr lang="sk-SK" sz="2000" dirty="0">
                <a:cs typeface="Times New Roman" pitchFamily="18" charset="0"/>
              </a:rPr>
              <a:t>, 2009. ISBN </a:t>
            </a:r>
            <a:r>
              <a:rPr lang="sk-SK" sz="2000" dirty="0" smtClean="0">
                <a:cs typeface="Times New Roman" pitchFamily="18" charset="0"/>
              </a:rPr>
              <a:t>978-80-7394-172-7.</a:t>
            </a:r>
            <a:endParaRPr lang="cs-CZ" sz="2000" dirty="0"/>
          </a:p>
          <a:p>
            <a:pPr lvl="0"/>
            <a:endParaRPr lang="cs-CZ" sz="20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5169" y="129092"/>
            <a:ext cx="10515600" cy="890874"/>
          </a:xfrm>
        </p:spPr>
        <p:txBody>
          <a:bodyPr/>
          <a:lstStyle/>
          <a:p>
            <a:pPr algn="ctr"/>
            <a:r>
              <a:rPr lang="en-US" b="1" dirty="0"/>
              <a:t>References</a:t>
            </a:r>
            <a:endParaRPr lang="en-US" dirty="0"/>
          </a:p>
        </p:txBody>
      </p:sp>
      <p:sp>
        <p:nvSpPr>
          <p:cNvPr id="3" name="Zástupný symbol pro obsah 2"/>
          <p:cNvSpPr>
            <a:spLocks noGrp="1"/>
          </p:cNvSpPr>
          <p:nvPr>
            <p:ph idx="1"/>
          </p:nvPr>
        </p:nvSpPr>
        <p:spPr>
          <a:xfrm>
            <a:off x="615297" y="904126"/>
            <a:ext cx="10738503" cy="5467810"/>
          </a:xfrm>
        </p:spPr>
        <p:txBody>
          <a:bodyPr>
            <a:normAutofit/>
          </a:bodyPr>
          <a:lstStyle/>
          <a:p>
            <a:pPr lvl="0" algn="just"/>
            <a:r>
              <a:rPr lang="en-US" sz="2000" dirty="0"/>
              <a:t>FIALA, P. </a:t>
            </a:r>
            <a:r>
              <a:rPr lang="en-US" sz="2000" dirty="0" err="1"/>
              <a:t>Dynamické</a:t>
            </a:r>
            <a:r>
              <a:rPr lang="en-US" sz="2000" dirty="0"/>
              <a:t> </a:t>
            </a:r>
            <a:r>
              <a:rPr lang="en-US" sz="2000" dirty="0" err="1"/>
              <a:t>dodavatelské</a:t>
            </a:r>
            <a:r>
              <a:rPr lang="en-US" sz="2000" dirty="0"/>
              <a:t> </a:t>
            </a:r>
            <a:r>
              <a:rPr lang="en-US" sz="2000" dirty="0" err="1"/>
              <a:t>sítě</a:t>
            </a:r>
            <a:r>
              <a:rPr lang="en-US" sz="2000" dirty="0"/>
              <a:t>. Prague: Professional Publishing, 2009. ISBN 978-80-7431-023-2.</a:t>
            </a:r>
            <a:endParaRPr lang="cs-CZ" sz="2000" dirty="0"/>
          </a:p>
          <a:p>
            <a:pPr lvl="0" algn="just"/>
            <a:r>
              <a:rPr lang="en-US" sz="2000" dirty="0"/>
              <a:t>BAZALA, J. et al. </a:t>
            </a:r>
            <a:r>
              <a:rPr lang="en-US" sz="2000" dirty="0" err="1"/>
              <a:t>Logistika</a:t>
            </a:r>
            <a:r>
              <a:rPr lang="en-US" sz="2000" dirty="0"/>
              <a:t> v </a:t>
            </a:r>
            <a:r>
              <a:rPr lang="en-US" sz="2000" dirty="0" err="1"/>
              <a:t>praxi</a:t>
            </a:r>
            <a:r>
              <a:rPr lang="en-US" sz="2000" dirty="0"/>
              <a:t>. Prague: </a:t>
            </a:r>
            <a:r>
              <a:rPr lang="en-US" sz="2000" dirty="0" err="1"/>
              <a:t>Verlag</a:t>
            </a:r>
            <a:r>
              <a:rPr lang="en-US" sz="2000" dirty="0"/>
              <a:t> </a:t>
            </a:r>
            <a:r>
              <a:rPr lang="en-US" sz="2000" dirty="0" err="1"/>
              <a:t>Dashöfer</a:t>
            </a:r>
            <a:r>
              <a:rPr lang="en-US" sz="2000" dirty="0"/>
              <a:t>, 2004. ISBN 80-86229-71-8. </a:t>
            </a:r>
            <a:endParaRPr lang="cs-CZ" sz="2000" dirty="0"/>
          </a:p>
          <a:p>
            <a:pPr lvl="0" algn="just"/>
            <a:r>
              <a:rPr lang="en-US" sz="2000" dirty="0"/>
              <a:t>LAMBERT, Douglas M. Supply Chain Management: Processes, Partnerships, Performance. 2nd ed.: Supply Chain Management Institute, 2005. 344 p. ISBN 978-0-9759949-1-7. </a:t>
            </a:r>
            <a:endParaRPr lang="cs-CZ" sz="2000" dirty="0"/>
          </a:p>
          <a:p>
            <a:pPr lvl="0" algn="just"/>
            <a:r>
              <a:rPr lang="en-US" sz="2000" dirty="0"/>
              <a:t>HUGOS, Michael H. Essentials of Supply Chain Management. 3rd ed.: Wiley, 2011. 348 p. ISBN 978-0-470-94218-5. </a:t>
            </a:r>
            <a:endParaRPr lang="cs-CZ" sz="2000" dirty="0"/>
          </a:p>
          <a:p>
            <a:pPr lvl="0" algn="just"/>
            <a:r>
              <a:rPr lang="en-US" sz="2000" dirty="0"/>
              <a:t>ŠIROKÝ, J. et al. Transport technology and control. Brno: </a:t>
            </a:r>
            <a:r>
              <a:rPr lang="en-US" sz="2000" dirty="0" err="1"/>
              <a:t>Tribun</a:t>
            </a:r>
            <a:r>
              <a:rPr lang="en-US" sz="2000" dirty="0"/>
              <a:t> EU, 2012. 237 p. ISBN 978-80-263-0268-1. </a:t>
            </a:r>
            <a:endParaRPr lang="cs-CZ" sz="2000" dirty="0"/>
          </a:p>
          <a:p>
            <a:pPr algn="just"/>
            <a:r>
              <a:rPr lang="en-US" sz="2000" dirty="0"/>
              <a:t>SOUTHERN, R. Neil. Transportation and Logistics Basics. Northwestern University: Continental Traffic Publishing Company, 1997. 375 p. A Handbook for Transportation and Logistics Professionals and Students. ISBN 978-0-9655014-0-8</a:t>
            </a:r>
            <a:r>
              <a:rPr lang="cs-CZ" sz="2000" dirty="0" smtClean="0"/>
              <a:t>.</a:t>
            </a: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703994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5169" y="129092"/>
            <a:ext cx="10515600" cy="890874"/>
          </a:xfrm>
        </p:spPr>
        <p:txBody>
          <a:bodyPr/>
          <a:lstStyle/>
          <a:p>
            <a:pPr algn="ctr"/>
            <a:r>
              <a:rPr lang="en-US" b="1" dirty="0"/>
              <a:t>References</a:t>
            </a:r>
            <a:endParaRPr lang="en-US" dirty="0"/>
          </a:p>
        </p:txBody>
      </p:sp>
      <p:sp>
        <p:nvSpPr>
          <p:cNvPr id="3" name="Zástupný symbol pro obsah 2"/>
          <p:cNvSpPr>
            <a:spLocks noGrp="1"/>
          </p:cNvSpPr>
          <p:nvPr>
            <p:ph idx="1"/>
          </p:nvPr>
        </p:nvSpPr>
        <p:spPr>
          <a:xfrm>
            <a:off x="615297" y="904126"/>
            <a:ext cx="10738503" cy="5467810"/>
          </a:xfrm>
        </p:spPr>
        <p:txBody>
          <a:bodyPr>
            <a:normAutofit/>
          </a:bodyPr>
          <a:lstStyle/>
          <a:p>
            <a:pPr lvl="0" algn="just"/>
            <a:r>
              <a:rPr lang="cs-CZ" sz="2000" dirty="0"/>
              <a:t>SCHULTE, CH.: Logistika. Prague, Victoria </a:t>
            </a:r>
            <a:r>
              <a:rPr lang="cs-CZ" sz="2000" dirty="0" err="1"/>
              <a:t>publishing</a:t>
            </a:r>
            <a:r>
              <a:rPr lang="cs-CZ" sz="2000" dirty="0"/>
              <a:t>, 1994. ISBN 80-85605-87-2.</a:t>
            </a:r>
          </a:p>
          <a:p>
            <a:pPr lvl="0" algn="just"/>
            <a:r>
              <a:rPr lang="en-US" sz="2000" dirty="0"/>
              <a:t>MACUROVÁ, L. et. </a:t>
            </a:r>
            <a:r>
              <a:rPr lang="en-US" sz="2000" dirty="0" err="1"/>
              <a:t>Logistika</a:t>
            </a:r>
            <a:r>
              <a:rPr lang="en-US" sz="2000" dirty="0"/>
              <a:t>. A collection of examples. Study materials for part-time study. </a:t>
            </a:r>
            <a:r>
              <a:rPr lang="en-US" sz="2000" dirty="0" err="1"/>
              <a:t>Zlin</a:t>
            </a:r>
            <a:r>
              <a:rPr lang="en-US" sz="2000" dirty="0"/>
              <a:t>, Tomas Bata University, 2008. ISBN 978-80-3718-745-3.</a:t>
            </a:r>
            <a:endParaRPr lang="cs-CZ" sz="2000" dirty="0"/>
          </a:p>
          <a:p>
            <a:pPr lvl="0" algn="just"/>
            <a:r>
              <a:rPr lang="en-US" sz="2000" dirty="0"/>
              <a:t>JEŘÁBEK, K. Transport, Handling, Storage - Logistics. Construction information, Volume XI, September 2004, Monothematic Number, 28th Edition, pp. 3-31. ISSN 1211-2259.</a:t>
            </a:r>
            <a:endParaRPr lang="cs-CZ" sz="2000" dirty="0"/>
          </a:p>
          <a:p>
            <a:pPr lvl="0" algn="just"/>
            <a:r>
              <a:rPr lang="en-US" sz="2000" dirty="0"/>
              <a:t>KULČÁK, L., K RÁL, D. </a:t>
            </a:r>
            <a:r>
              <a:rPr lang="en-US" sz="2000" dirty="0" err="1"/>
              <a:t>Logistika</a:t>
            </a:r>
            <a:r>
              <a:rPr lang="en-US" sz="2000" dirty="0"/>
              <a:t>. Study materials for part-time students. Brno, Sting Academy in Brno, 2010. ISBN 978-80-86342-88-7.</a:t>
            </a:r>
            <a:endParaRPr lang="cs-CZ" sz="2000" dirty="0"/>
          </a:p>
          <a:p>
            <a:pPr lvl="0" algn="just"/>
            <a:r>
              <a:rPr lang="en-US" sz="2000" cap="all" dirty="0"/>
              <a:t>Jeřábek, K., </a:t>
            </a:r>
            <a:r>
              <a:rPr lang="en-US" sz="2000" cap="all" dirty="0" err="1"/>
              <a:t>Frajová</a:t>
            </a:r>
            <a:r>
              <a:rPr lang="en-US" sz="2000" cap="all" dirty="0"/>
              <a:t>, M.</a:t>
            </a:r>
            <a:r>
              <a:rPr lang="en-US" sz="2000" dirty="0"/>
              <a:t> </a:t>
            </a:r>
            <a:r>
              <a:rPr lang="en-US" sz="2000" dirty="0" err="1"/>
              <a:t>Výroba</a:t>
            </a:r>
            <a:r>
              <a:rPr lang="en-US" sz="2000" dirty="0"/>
              <a:t> a </a:t>
            </a:r>
            <a:r>
              <a:rPr lang="en-US" sz="2000" dirty="0" err="1"/>
              <a:t>distribuce</a:t>
            </a:r>
            <a:r>
              <a:rPr lang="en-US" sz="2000" dirty="0"/>
              <a:t> </a:t>
            </a:r>
            <a:r>
              <a:rPr lang="en-US" sz="2000" dirty="0" err="1"/>
              <a:t>stavebních</a:t>
            </a:r>
            <a:r>
              <a:rPr lang="en-US" sz="2000" dirty="0"/>
              <a:t> </a:t>
            </a:r>
            <a:r>
              <a:rPr lang="en-US" sz="2000" dirty="0" err="1"/>
              <a:t>materiálů</a:t>
            </a:r>
            <a:r>
              <a:rPr lang="en-US" sz="2000" dirty="0"/>
              <a:t> – </a:t>
            </a:r>
            <a:r>
              <a:rPr lang="en-US" sz="2000" dirty="0" err="1"/>
              <a:t>racionalizační</a:t>
            </a:r>
            <a:r>
              <a:rPr lang="en-US" sz="2000" dirty="0"/>
              <a:t> </a:t>
            </a:r>
            <a:r>
              <a:rPr lang="en-US" sz="2000" dirty="0" err="1"/>
              <a:t>potenciály</a:t>
            </a:r>
            <a:r>
              <a:rPr lang="en-US" sz="2000" dirty="0"/>
              <a:t> </a:t>
            </a:r>
            <a:r>
              <a:rPr lang="en-US" sz="2000" dirty="0" err="1"/>
              <a:t>logistiky</a:t>
            </a:r>
            <a:r>
              <a:rPr lang="en-US" sz="2000" dirty="0"/>
              <a:t>. Construction information, Volume XIII. September 2006, monothematic number, 44th publication, pp. 3-27. ISSN 1211-2259.</a:t>
            </a:r>
            <a:endParaRPr lang="cs-CZ" sz="2000" dirty="0"/>
          </a:p>
          <a:p>
            <a:pPr lvl="0" algn="just"/>
            <a:r>
              <a:rPr lang="en-US" sz="2000" dirty="0"/>
              <a:t>KUHN, A. </a:t>
            </a:r>
            <a:r>
              <a:rPr lang="en-US" sz="2000" dirty="0" err="1"/>
              <a:t>Prozessketten</a:t>
            </a:r>
            <a:r>
              <a:rPr lang="en-US" sz="2000" dirty="0"/>
              <a:t> in der </a:t>
            </a:r>
            <a:r>
              <a:rPr lang="en-US" sz="2000" dirty="0" err="1"/>
              <a:t>Logistik</a:t>
            </a:r>
            <a:r>
              <a:rPr lang="en-US" sz="2000" dirty="0"/>
              <a:t>. Dortmund, </a:t>
            </a:r>
            <a:r>
              <a:rPr lang="en-US" sz="2000" dirty="0" err="1"/>
              <a:t>Verlag</a:t>
            </a:r>
            <a:r>
              <a:rPr lang="en-US" sz="2000" dirty="0"/>
              <a:t> </a:t>
            </a:r>
            <a:r>
              <a:rPr lang="en-US" sz="2000" dirty="0" err="1"/>
              <a:t>Praxiswissen</a:t>
            </a:r>
            <a:r>
              <a:rPr lang="en-US" sz="2000" dirty="0"/>
              <a:t> 1995. ISBN 3-929443-49-X.</a:t>
            </a:r>
            <a:endParaRPr lang="cs-CZ" sz="2000" dirty="0"/>
          </a:p>
          <a:p>
            <a:pPr algn="just"/>
            <a:r>
              <a:rPr lang="en-US" sz="2000" dirty="0" err="1"/>
              <a:t>JüNEMANN</a:t>
            </a:r>
            <a:r>
              <a:rPr lang="en-US" sz="2000" dirty="0"/>
              <a:t>, R.: </a:t>
            </a:r>
            <a:r>
              <a:rPr lang="en-US" sz="2000" dirty="0" err="1"/>
              <a:t>Materialfluss</a:t>
            </a:r>
            <a:r>
              <a:rPr lang="en-US" sz="2000" dirty="0"/>
              <a:t> und </a:t>
            </a:r>
            <a:r>
              <a:rPr lang="en-US" sz="2000" dirty="0" err="1"/>
              <a:t>Logistik</a:t>
            </a:r>
            <a:r>
              <a:rPr lang="en-US" sz="2000" dirty="0"/>
              <a:t>. Berlin, Springer-</a:t>
            </a:r>
            <a:r>
              <a:rPr lang="en-US" sz="2000" dirty="0" err="1"/>
              <a:t>Verlag</a:t>
            </a:r>
            <a:r>
              <a:rPr lang="en-US" sz="2000" dirty="0"/>
              <a:t>, 1989. ISBN 3-540-51225-X</a:t>
            </a:r>
            <a:r>
              <a:rPr lang="cs-CZ" sz="2000" dirty="0" smtClean="0"/>
              <a:t>.</a:t>
            </a: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390882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44530"/>
            <a:ext cx="10515600" cy="1146158"/>
          </a:xfrm>
        </p:spPr>
        <p:txBody>
          <a:bodyPr/>
          <a:lstStyle/>
          <a:p>
            <a:r>
              <a:rPr lang="en-US" dirty="0"/>
              <a:t>Methods of study and communication</a:t>
            </a:r>
            <a:endParaRPr lang="cs-CZ" dirty="0"/>
          </a:p>
        </p:txBody>
      </p:sp>
      <p:sp>
        <p:nvSpPr>
          <p:cNvPr id="3" name="Zástupný symbol pro obsah 2"/>
          <p:cNvSpPr>
            <a:spLocks noGrp="1"/>
          </p:cNvSpPr>
          <p:nvPr>
            <p:ph idx="1"/>
          </p:nvPr>
        </p:nvSpPr>
        <p:spPr>
          <a:xfrm>
            <a:off x="838200" y="1484555"/>
            <a:ext cx="10515600" cy="4692408"/>
          </a:xfrm>
        </p:spPr>
        <p:txBody>
          <a:bodyPr>
            <a:normAutofit fontScale="92500" lnSpcReduction="20000"/>
          </a:bodyPr>
          <a:lstStyle/>
          <a:p>
            <a:pPr marL="0" indent="0">
              <a:buNone/>
            </a:pPr>
            <a:r>
              <a:rPr lang="en-US" sz="2000" u="sng" dirty="0"/>
              <a:t>Organizational forms of teaching:</a:t>
            </a:r>
            <a:endParaRPr lang="cs-CZ" sz="2000" dirty="0"/>
          </a:p>
          <a:p>
            <a:r>
              <a:rPr lang="en-US" sz="2000" dirty="0" smtClean="0"/>
              <a:t>Lecture</a:t>
            </a:r>
            <a:endParaRPr lang="cs-CZ" sz="2000" dirty="0"/>
          </a:p>
          <a:p>
            <a:r>
              <a:rPr lang="en-US" sz="2000" dirty="0" smtClean="0"/>
              <a:t>Seminar</a:t>
            </a:r>
            <a:endParaRPr lang="cs-CZ" sz="2000" dirty="0"/>
          </a:p>
          <a:p>
            <a:r>
              <a:rPr lang="en-US" sz="2000" dirty="0" smtClean="0"/>
              <a:t>Tutorial</a:t>
            </a:r>
            <a:endParaRPr lang="cs-CZ" sz="2000" dirty="0"/>
          </a:p>
          <a:p>
            <a:r>
              <a:rPr lang="en-US" sz="2000" dirty="0" smtClean="0"/>
              <a:t>Consultation</a:t>
            </a:r>
            <a:endParaRPr lang="cs-CZ" sz="2000" dirty="0"/>
          </a:p>
          <a:p>
            <a:pPr marL="0" indent="0">
              <a:buNone/>
            </a:pPr>
            <a:r>
              <a:rPr lang="en-US" sz="2000" u="sng" dirty="0"/>
              <a:t>Complex teaching methods:</a:t>
            </a:r>
            <a:endParaRPr lang="cs-CZ" sz="2000" dirty="0"/>
          </a:p>
          <a:p>
            <a:r>
              <a:rPr lang="en-US" sz="2000" dirty="0" smtClean="0"/>
              <a:t>Frontal </a:t>
            </a:r>
            <a:r>
              <a:rPr lang="en-US" sz="2000" dirty="0"/>
              <a:t>Teaching</a:t>
            </a:r>
            <a:endParaRPr lang="cs-CZ" sz="2000" dirty="0"/>
          </a:p>
          <a:p>
            <a:r>
              <a:rPr lang="en-US" sz="2000" dirty="0" smtClean="0"/>
              <a:t>Project </a:t>
            </a:r>
            <a:r>
              <a:rPr lang="en-US" sz="2000" dirty="0"/>
              <a:t>Teaching </a:t>
            </a:r>
            <a:endParaRPr lang="cs-CZ" sz="2000" dirty="0"/>
          </a:p>
          <a:p>
            <a:r>
              <a:rPr lang="en-US" sz="2000" dirty="0" smtClean="0"/>
              <a:t>Group </a:t>
            </a:r>
            <a:r>
              <a:rPr lang="en-US" sz="2000" dirty="0"/>
              <a:t>Teaching – Cooperation</a:t>
            </a:r>
            <a:endParaRPr lang="cs-CZ" sz="2000" dirty="0"/>
          </a:p>
          <a:p>
            <a:r>
              <a:rPr lang="en-US" sz="2000" dirty="0" smtClean="0"/>
              <a:t>Brainstorming</a:t>
            </a:r>
            <a:endParaRPr lang="cs-CZ" sz="2000" dirty="0"/>
          </a:p>
          <a:p>
            <a:r>
              <a:rPr lang="en-US" sz="2000" dirty="0" smtClean="0"/>
              <a:t>Critical </a:t>
            </a:r>
            <a:r>
              <a:rPr lang="en-US" sz="2000" dirty="0"/>
              <a:t>Thinking</a:t>
            </a:r>
            <a:endParaRPr lang="cs-CZ" sz="2000" dirty="0"/>
          </a:p>
          <a:p>
            <a:r>
              <a:rPr lang="en-US" sz="2000" dirty="0" smtClean="0"/>
              <a:t>Individual </a:t>
            </a:r>
            <a:r>
              <a:rPr lang="en-US" sz="2000" dirty="0"/>
              <a:t>Work– Individual or Individualized Activity</a:t>
            </a:r>
            <a:endParaRPr lang="cs-CZ" sz="2000" dirty="0"/>
          </a:p>
          <a:p>
            <a:r>
              <a:rPr lang="en-US" sz="2000" dirty="0" smtClean="0"/>
              <a:t>Teaching </a:t>
            </a:r>
            <a:r>
              <a:rPr lang="en-US" sz="2000" dirty="0"/>
              <a:t>supported by multimedia technologies</a:t>
            </a:r>
            <a:endParaRPr lang="cs-CZ" sz="2000" dirty="0"/>
          </a:p>
          <a:p>
            <a:r>
              <a:rPr lang="en-US" sz="2000" dirty="0" smtClean="0"/>
              <a:t>E-learning</a:t>
            </a:r>
            <a:r>
              <a:rPr lang="cs-CZ" sz="2400" dirty="0" smtClean="0"/>
              <a:t> </a:t>
            </a:r>
            <a:endParaRPr lang="en-US" sz="2400" dirty="0" smtClean="0"/>
          </a:p>
          <a:p>
            <a:pPr marL="0" indent="0" algn="just">
              <a:buNone/>
            </a:pP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23097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61490" y="1268435"/>
            <a:ext cx="10515600" cy="4929076"/>
          </a:xfrm>
        </p:spPr>
        <p:txBody>
          <a:bodyPr>
            <a:normAutofit/>
          </a:bodyPr>
          <a:lstStyle/>
          <a:p>
            <a:pPr marL="0" indent="0" algn="just">
              <a:buNone/>
            </a:pPr>
            <a:r>
              <a:rPr lang="en-US" sz="2200" dirty="0"/>
              <a:t>1. Issue</a:t>
            </a:r>
          </a:p>
          <a:p>
            <a:pPr marL="0" indent="0" algn="just">
              <a:buNone/>
            </a:pPr>
            <a:endParaRPr lang="en-US" sz="2200" dirty="0"/>
          </a:p>
          <a:p>
            <a:pPr marL="0" indent="0" algn="just">
              <a:buNone/>
            </a:pPr>
            <a:r>
              <a:rPr lang="en-US" sz="2200" dirty="0"/>
              <a:t>© Institute of Technology and Business in </a:t>
            </a:r>
            <a:r>
              <a:rPr lang="en-US" sz="2200" dirty="0" err="1"/>
              <a:t>České</a:t>
            </a:r>
            <a:r>
              <a:rPr lang="en-US" sz="2200" dirty="0"/>
              <a:t> </a:t>
            </a:r>
            <a:r>
              <a:rPr lang="en-US" sz="2200" dirty="0" err="1"/>
              <a:t>Budějovice</a:t>
            </a:r>
            <a:r>
              <a:rPr lang="en-US" sz="2200" dirty="0"/>
              <a:t>, 2017</a:t>
            </a:r>
          </a:p>
          <a:p>
            <a:pPr marL="0" indent="0" algn="just">
              <a:buNone/>
            </a:pPr>
            <a:endParaRPr lang="en-US" sz="2200" dirty="0"/>
          </a:p>
          <a:p>
            <a:pPr marL="0" indent="0" algn="just">
              <a:buNone/>
            </a:pPr>
            <a:r>
              <a:rPr lang="en-US" sz="2200" dirty="0"/>
              <a:t>Published by: Institute of Technology and Business in </a:t>
            </a:r>
            <a:r>
              <a:rPr lang="en-US" sz="2200" dirty="0" err="1"/>
              <a:t>České</a:t>
            </a:r>
            <a:r>
              <a:rPr lang="en-US" sz="2200" dirty="0"/>
              <a:t> </a:t>
            </a:r>
            <a:r>
              <a:rPr lang="en-US" sz="2200" dirty="0" err="1"/>
              <a:t>Budějovice</a:t>
            </a:r>
            <a:r>
              <a:rPr lang="en-US" sz="2200" dirty="0"/>
              <a:t>, </a:t>
            </a:r>
            <a:r>
              <a:rPr lang="en-US" sz="2200" dirty="0" err="1"/>
              <a:t>Okružní</a:t>
            </a:r>
            <a:r>
              <a:rPr lang="en-US" sz="2200" dirty="0"/>
              <a:t> 10, 370 01 </a:t>
            </a:r>
            <a:r>
              <a:rPr lang="en-US" sz="2200" dirty="0" err="1"/>
              <a:t>České</a:t>
            </a:r>
            <a:r>
              <a:rPr lang="en-US" sz="2200" dirty="0"/>
              <a:t> </a:t>
            </a:r>
            <a:r>
              <a:rPr lang="en-US" sz="2200" dirty="0" err="1"/>
              <a:t>Budějovice</a:t>
            </a:r>
            <a:r>
              <a:rPr lang="en-US" sz="2200" dirty="0"/>
              <a:t>, Czech Republic</a:t>
            </a:r>
          </a:p>
          <a:p>
            <a:pPr marL="0" indent="0" algn="just">
              <a:buNone/>
            </a:pPr>
            <a:endParaRPr lang="en-US" sz="2200" dirty="0"/>
          </a:p>
          <a:p>
            <a:pPr marL="0" indent="0" algn="just">
              <a:buNone/>
            </a:pPr>
            <a:r>
              <a:rPr lang="en-US" sz="2200" dirty="0"/>
              <a:t>Author is responsible for content and </a:t>
            </a:r>
            <a:r>
              <a:rPr lang="en-US" sz="2200"/>
              <a:t>language </a:t>
            </a:r>
            <a:r>
              <a:rPr lang="en-US" sz="2200" smtClean="0"/>
              <a:t>accuracy</a:t>
            </a:r>
            <a:endParaRPr lang="en-US"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4870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698</Words>
  <Application>Microsoft Office PowerPoint</Application>
  <PresentationFormat>Vlastní</PresentationFormat>
  <Paragraphs>64</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Supply systems management Ing. Ondrej Stopka, PhD.</vt:lpstr>
      <vt:lpstr>Study guide for the course</vt:lpstr>
      <vt:lpstr>Basic study topics </vt:lpstr>
      <vt:lpstr>References</vt:lpstr>
      <vt:lpstr>References</vt:lpstr>
      <vt:lpstr>References</vt:lpstr>
      <vt:lpstr>Methods of study and communication</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Stopka Ondrej</cp:lastModifiedBy>
  <cp:revision>66</cp:revision>
  <dcterms:created xsi:type="dcterms:W3CDTF">2017-05-10T10:51:34Z</dcterms:created>
  <dcterms:modified xsi:type="dcterms:W3CDTF">2018-03-20T12:52:50Z</dcterms:modified>
</cp:coreProperties>
</file>