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7" r:id="rId4"/>
    <p:sldId id="298" r:id="rId5"/>
    <p:sldId id="293" r:id="rId6"/>
    <p:sldId id="299" r:id="rId7"/>
    <p:sldId id="296" r:id="rId8"/>
    <p:sldId id="300"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varScale="1">
        <p:scale>
          <a:sx n="106" d="100"/>
          <a:sy n="106" d="100"/>
        </p:scale>
        <p:origin x="-90" y="-3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20.3.2018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20.3.2018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20.3.2018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20.3.2018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20.3.2018</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108117"/>
          </a:xfrm>
        </p:spPr>
        <p:txBody>
          <a:bodyPr>
            <a:normAutofit fontScale="90000"/>
          </a:bodyPr>
          <a:lstStyle/>
          <a:p>
            <a:r>
              <a:rPr lang="cs-CZ" sz="3200" b="1" dirty="0"/>
              <a:t>Supply </a:t>
            </a:r>
            <a:r>
              <a:rPr lang="cs-CZ" sz="3200" b="1" dirty="0" err="1"/>
              <a:t>systems</a:t>
            </a:r>
            <a:r>
              <a:rPr lang="cs-CZ" sz="3200" b="1" dirty="0"/>
              <a:t> management</a:t>
            </a:r>
            <a:r>
              <a:rPr lang="cs-CZ" sz="3600" dirty="0" smtClean="0"/>
              <a:t>:</a:t>
            </a:r>
            <a:r>
              <a:rPr lang="cs-CZ" dirty="0" smtClean="0"/>
              <a:t/>
            </a:r>
            <a:br>
              <a:rPr lang="cs-CZ" dirty="0" smtClean="0"/>
            </a:br>
            <a:r>
              <a:rPr lang="cs-CZ" b="1" dirty="0" smtClean="0"/>
              <a:t>9. </a:t>
            </a:r>
            <a:r>
              <a:rPr lang="en-US" b="1" dirty="0"/>
              <a:t>Storage systems and warehousing in the supply </a:t>
            </a:r>
            <a:r>
              <a:rPr lang="en-US" b="1" dirty="0" smtClean="0"/>
              <a:t>chain</a:t>
            </a:r>
            <a:r>
              <a:rPr lang="cs-CZ" b="1" dirty="0" smtClean="0"/>
              <a:t> </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554804"/>
            <a:ext cx="10515600" cy="5622159"/>
          </a:xfrm>
        </p:spPr>
        <p:txBody>
          <a:bodyPr>
            <a:normAutofit/>
          </a:bodyPr>
          <a:lstStyle/>
          <a:p>
            <a:pPr marL="0" indent="0">
              <a:buNone/>
            </a:pPr>
            <a:r>
              <a:rPr lang="en-US" sz="3200" b="1" dirty="0"/>
              <a:t>Functions and types of </a:t>
            </a:r>
            <a:r>
              <a:rPr lang="en-US" sz="3200" b="1" dirty="0" smtClean="0"/>
              <a:t>warehouses</a:t>
            </a:r>
            <a:endParaRPr lang="cs-CZ" sz="3200" b="1" dirty="0" smtClean="0"/>
          </a:p>
          <a:p>
            <a:pPr marL="0" indent="0">
              <a:buNone/>
            </a:pPr>
            <a:endParaRPr lang="cs-CZ" sz="1000" dirty="0"/>
          </a:p>
          <a:p>
            <a:pPr marL="0" indent="0" algn="just">
              <a:buNone/>
            </a:pPr>
            <a:r>
              <a:rPr lang="en-US" sz="3200" b="1" dirty="0"/>
              <a:t>Storage</a:t>
            </a:r>
            <a:r>
              <a:rPr lang="en-US" sz="3200" dirty="0"/>
              <a:t> fulfills important functions in value-creating chains. If chain processes are to be optimal, it is necessary </a:t>
            </a:r>
            <a:r>
              <a:rPr lang="en-US" sz="3200" b="1" dirty="0"/>
              <a:t>to balance capacity and time disproportion among raw material suppliers and their processors</a:t>
            </a:r>
            <a:r>
              <a:rPr lang="en-US" sz="3200" dirty="0"/>
              <a:t>, among individual technological or logistics processes in the production or assembly, among the rhythm of production and requirements of the products users, among the dates of supplies of construction materials and the construction procedures, </a:t>
            </a:r>
            <a:r>
              <a:rPr lang="en-US" sz="3200" dirty="0" err="1"/>
              <a:t>etc</a:t>
            </a:r>
            <a:r>
              <a:rPr lang="cs-CZ" sz="3200" dirty="0" smtClean="0"/>
              <a:t>. </a:t>
            </a:r>
            <a:endParaRPr lang="cs-CZ" sz="3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493161"/>
            <a:ext cx="10738503" cy="5683804"/>
          </a:xfrm>
        </p:spPr>
        <p:txBody>
          <a:bodyPr>
            <a:normAutofit lnSpcReduction="10000"/>
          </a:bodyPr>
          <a:lstStyle/>
          <a:p>
            <a:pPr marL="0" indent="0">
              <a:buNone/>
            </a:pPr>
            <a:r>
              <a:rPr lang="en-US" sz="3600" dirty="0"/>
              <a:t>Warehouses are divided according to many criteria</a:t>
            </a:r>
            <a:r>
              <a:rPr lang="cs-CZ" sz="3500" dirty="0" smtClean="0"/>
              <a:t>:</a:t>
            </a:r>
            <a:endParaRPr lang="cs-CZ" sz="3500" dirty="0" smtClean="0"/>
          </a:p>
          <a:p>
            <a:pPr marL="0" indent="0">
              <a:buNone/>
            </a:pPr>
            <a:endParaRPr lang="cs-CZ" sz="1600" dirty="0"/>
          </a:p>
          <a:p>
            <a:pPr marL="0" indent="0">
              <a:buNone/>
            </a:pPr>
            <a:r>
              <a:rPr lang="cs-CZ" sz="3200" dirty="0" smtClean="0"/>
              <a:t>1. </a:t>
            </a:r>
            <a:r>
              <a:rPr lang="en-US" sz="3200" dirty="0"/>
              <a:t>In terms of </a:t>
            </a:r>
            <a:r>
              <a:rPr lang="en-US" sz="3200" u="sng" dirty="0"/>
              <a:t>warehousing type</a:t>
            </a:r>
            <a:r>
              <a:rPr lang="cs-CZ" sz="3200" dirty="0" smtClean="0"/>
              <a:t>:</a:t>
            </a:r>
            <a:endParaRPr lang="cs-CZ" sz="3200" dirty="0"/>
          </a:p>
          <a:p>
            <a:pPr lvl="1"/>
            <a:r>
              <a:rPr lang="en-US" sz="2800" dirty="0"/>
              <a:t>free</a:t>
            </a:r>
            <a:endParaRPr lang="cs-CZ" sz="2800" dirty="0"/>
          </a:p>
          <a:p>
            <a:pPr lvl="1"/>
            <a:r>
              <a:rPr lang="en-US" sz="2800" dirty="0"/>
              <a:t>stacking</a:t>
            </a:r>
            <a:endParaRPr lang="cs-CZ" sz="2800" dirty="0"/>
          </a:p>
          <a:p>
            <a:pPr lvl="1"/>
            <a:r>
              <a:rPr lang="en-US" sz="2800" dirty="0"/>
              <a:t>warehousing in racks</a:t>
            </a:r>
            <a:r>
              <a:rPr lang="cs-CZ" sz="2800" dirty="0"/>
              <a:t> </a:t>
            </a:r>
            <a:endParaRPr lang="cs-CZ" sz="2800" dirty="0" smtClean="0"/>
          </a:p>
          <a:p>
            <a:pPr marL="457200" lvl="1" indent="0">
              <a:buNone/>
            </a:pPr>
            <a:endParaRPr lang="cs-CZ" sz="1600" dirty="0"/>
          </a:p>
          <a:p>
            <a:pPr marL="0" indent="0">
              <a:buNone/>
            </a:pPr>
            <a:r>
              <a:rPr lang="cs-CZ" sz="3200" dirty="0" smtClean="0"/>
              <a:t>2. </a:t>
            </a:r>
            <a:r>
              <a:rPr lang="en-US" sz="3200" dirty="0"/>
              <a:t>In terms of </a:t>
            </a:r>
            <a:r>
              <a:rPr lang="en-US" sz="3200" u="sng" dirty="0"/>
              <a:t>construction</a:t>
            </a:r>
            <a:r>
              <a:rPr lang="en-US" sz="3200" dirty="0"/>
              <a:t>, we distinguish warehouses</a:t>
            </a:r>
            <a:r>
              <a:rPr lang="cs-CZ" sz="3200" dirty="0" smtClean="0"/>
              <a:t>:</a:t>
            </a:r>
            <a:endParaRPr lang="cs-CZ" sz="3200" dirty="0"/>
          </a:p>
          <a:p>
            <a:pPr lvl="1"/>
            <a:r>
              <a:rPr lang="en-US" sz="2800" dirty="0"/>
              <a:t>free, adjusted surfaces</a:t>
            </a:r>
            <a:endParaRPr lang="cs-CZ" sz="2800" dirty="0"/>
          </a:p>
          <a:p>
            <a:pPr lvl="1"/>
            <a:r>
              <a:rPr lang="en-US" sz="2800" dirty="0"/>
              <a:t>covered</a:t>
            </a:r>
            <a:endParaRPr lang="cs-CZ" sz="2800" dirty="0"/>
          </a:p>
          <a:p>
            <a:pPr lvl="1"/>
            <a:r>
              <a:rPr lang="cs-CZ" sz="2800" dirty="0" smtClean="0"/>
              <a:t>o</a:t>
            </a:r>
            <a:r>
              <a:rPr lang="en-US" sz="2800" dirty="0" smtClean="0"/>
              <a:t>pen</a:t>
            </a:r>
            <a:endParaRPr lang="cs-CZ" sz="2800" dirty="0" smtClean="0"/>
          </a:p>
          <a:p>
            <a:pPr lvl="1">
              <a:lnSpc>
                <a:spcPct val="50000"/>
              </a:lnSpc>
              <a:spcBef>
                <a:spcPts val="0"/>
              </a:spcBef>
            </a:pPr>
            <a:r>
              <a:rPr lang="en-US" sz="2800" dirty="0" smtClean="0"/>
              <a:t>closed</a:t>
            </a:r>
            <a:r>
              <a:rPr lang="cs-CZ" sz="2800" dirty="0" smtClean="0"/>
              <a:t>  </a:t>
            </a:r>
            <a:r>
              <a:rPr lang="cs-CZ" sz="2800" dirty="0"/>
              <a:t> </a:t>
            </a:r>
            <a:r>
              <a:rPr lang="cs-CZ" sz="5600" dirty="0"/>
              <a:t> </a:t>
            </a:r>
            <a:r>
              <a:rPr lang="cs-CZ" sz="9200" dirty="0"/>
              <a:t>  </a:t>
            </a:r>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604044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493161"/>
            <a:ext cx="10738503" cy="5683804"/>
          </a:xfrm>
        </p:spPr>
        <p:txBody>
          <a:bodyPr>
            <a:normAutofit/>
          </a:bodyPr>
          <a:lstStyle/>
          <a:p>
            <a:pPr marL="0" indent="0">
              <a:buNone/>
            </a:pPr>
            <a:r>
              <a:rPr lang="en-US" sz="3200" dirty="0"/>
              <a:t>Whereby, such warehouses may be</a:t>
            </a:r>
            <a:r>
              <a:rPr lang="cs-CZ" sz="3200" dirty="0" smtClean="0"/>
              <a:t>:</a:t>
            </a:r>
            <a:endParaRPr lang="cs-CZ" sz="3200" dirty="0"/>
          </a:p>
          <a:p>
            <a:pPr lvl="1"/>
            <a:r>
              <a:rPr lang="en-US" sz="2600" dirty="0"/>
              <a:t>flat</a:t>
            </a:r>
            <a:endParaRPr lang="cs-CZ" sz="2600" dirty="0"/>
          </a:p>
          <a:p>
            <a:pPr lvl="1"/>
            <a:r>
              <a:rPr lang="en-US" sz="2600" dirty="0"/>
              <a:t>layered</a:t>
            </a:r>
            <a:endParaRPr lang="cs-CZ" sz="2600" dirty="0"/>
          </a:p>
          <a:p>
            <a:pPr lvl="1"/>
            <a:r>
              <a:rPr lang="en-US" sz="2600" dirty="0"/>
              <a:t>high</a:t>
            </a:r>
            <a:endParaRPr lang="cs-CZ" sz="2600" dirty="0"/>
          </a:p>
          <a:p>
            <a:pPr lvl="1"/>
            <a:r>
              <a:rPr lang="en-US" sz="2600" dirty="0"/>
              <a:t>inflatable halls, </a:t>
            </a:r>
            <a:r>
              <a:rPr lang="en-US" sz="2600" dirty="0" err="1" smtClean="0"/>
              <a:t>etc</a:t>
            </a:r>
            <a:r>
              <a:rPr lang="cs-CZ" sz="2600" dirty="0" smtClean="0"/>
              <a:t>.</a:t>
            </a:r>
            <a:endParaRPr lang="cs-CZ" sz="2600"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pic>
        <p:nvPicPr>
          <p:cNvPr id="2" name="Obrázek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33770" y="928687"/>
            <a:ext cx="4762978" cy="4934231"/>
          </a:xfrm>
          <a:prstGeom prst="rect">
            <a:avLst/>
          </a:prstGeom>
        </p:spPr>
      </p:pic>
    </p:spTree>
    <p:extLst>
      <p:ext uri="{BB962C8B-B14F-4D97-AF65-F5344CB8AC3E}">
        <p14:creationId xmlns:p14="http://schemas.microsoft.com/office/powerpoint/2010/main" val="3067895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493161"/>
            <a:ext cx="10738503" cy="5683804"/>
          </a:xfrm>
        </p:spPr>
        <p:txBody>
          <a:bodyPr>
            <a:normAutofit/>
          </a:bodyPr>
          <a:lstStyle/>
          <a:p>
            <a:pPr marL="0" indent="0" algn="just">
              <a:buNone/>
            </a:pPr>
            <a:r>
              <a:rPr lang="en-US" sz="3200" b="1" dirty="0"/>
              <a:t>Organization and communication in the warehouse </a:t>
            </a:r>
            <a:r>
              <a:rPr lang="en-US" sz="3200" b="1" dirty="0" smtClean="0"/>
              <a:t>management</a:t>
            </a:r>
            <a:endParaRPr lang="cs-CZ" sz="3000" dirty="0"/>
          </a:p>
          <a:p>
            <a:pPr marL="0" indent="0" algn="just">
              <a:buNone/>
            </a:pPr>
            <a:r>
              <a:rPr lang="en-US" sz="3200" dirty="0"/>
              <a:t>Warehouses and warehouse management organizations are one of the relevant factors influencing the quality level of processes in elements of the value-creating chain, and thus, the level of enterprise logistics. What requirements are placed on the organization of warehouses? </a:t>
            </a:r>
            <a:endParaRPr lang="cs-CZ" sz="3200" dirty="0" smtClean="0"/>
          </a:p>
          <a:p>
            <a:pPr marL="0" indent="0" algn="just">
              <a:buNone/>
            </a:pPr>
            <a:r>
              <a:rPr lang="en-US" sz="3200" dirty="0" smtClean="0"/>
              <a:t>We </a:t>
            </a:r>
            <a:r>
              <a:rPr lang="en-US" sz="3200" dirty="0"/>
              <a:t>can divide them into </a:t>
            </a:r>
            <a:r>
              <a:rPr lang="en-US" sz="3200" u="sng" dirty="0"/>
              <a:t>two </a:t>
            </a:r>
            <a:r>
              <a:rPr lang="en-US" sz="3200" u="sng" dirty="0" smtClean="0"/>
              <a:t>fields</a:t>
            </a:r>
            <a:r>
              <a:rPr lang="cs-CZ" sz="3000" dirty="0"/>
              <a:t>:</a:t>
            </a:r>
            <a:r>
              <a:rPr lang="cs-CZ" sz="3000" dirty="0" smtClean="0"/>
              <a:t> </a:t>
            </a:r>
            <a:endParaRPr lang="cs-CZ" sz="3000" dirty="0" smtClean="0"/>
          </a:p>
          <a:p>
            <a:pPr marL="0" indent="0" algn="just">
              <a:buNone/>
            </a:pPr>
            <a:endParaRPr lang="cs-CZ" sz="3000" dirty="0"/>
          </a:p>
          <a:p>
            <a:pPr lvl="1"/>
            <a:r>
              <a:rPr lang="en-US" sz="2600" dirty="0"/>
              <a:t>warehouse regime field,</a:t>
            </a:r>
            <a:endParaRPr lang="cs-CZ" sz="2600" dirty="0"/>
          </a:p>
          <a:p>
            <a:pPr lvl="1"/>
            <a:r>
              <a:rPr lang="en-US" sz="2600" dirty="0"/>
              <a:t>administrative field</a:t>
            </a:r>
            <a:r>
              <a:rPr lang="cs-CZ" sz="2600" dirty="0" smtClean="0"/>
              <a:t>.</a:t>
            </a:r>
            <a:endParaRPr lang="cs-CZ" sz="2600"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1105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493161"/>
            <a:ext cx="10738503" cy="5683804"/>
          </a:xfrm>
        </p:spPr>
        <p:txBody>
          <a:bodyPr>
            <a:normAutofit/>
          </a:bodyPr>
          <a:lstStyle/>
          <a:p>
            <a:pPr marL="0" indent="0">
              <a:buNone/>
            </a:pPr>
            <a:r>
              <a:rPr lang="en-US" sz="3200" u="sng" dirty="0"/>
              <a:t>The first field consists of</a:t>
            </a:r>
            <a:r>
              <a:rPr lang="cs-CZ" sz="3000" u="sng" dirty="0" smtClean="0"/>
              <a:t>:</a:t>
            </a:r>
            <a:endParaRPr lang="cs-CZ" sz="3000" dirty="0"/>
          </a:p>
          <a:p>
            <a:pPr lvl="1"/>
            <a:r>
              <a:rPr lang="en-US" sz="2600" dirty="0"/>
              <a:t>stocks and storage places management,</a:t>
            </a:r>
            <a:endParaRPr lang="cs-CZ" sz="2600" dirty="0"/>
          </a:p>
          <a:p>
            <a:pPr lvl="1"/>
            <a:r>
              <a:rPr lang="en-US" sz="2600" dirty="0"/>
              <a:t>handling and auxiliary equipment management,</a:t>
            </a:r>
            <a:endParaRPr lang="cs-CZ" sz="2600" dirty="0"/>
          </a:p>
          <a:p>
            <a:pPr lvl="1"/>
            <a:r>
              <a:rPr lang="en-US" sz="2600" dirty="0"/>
              <a:t>receipt and management of orders,</a:t>
            </a:r>
            <a:endParaRPr lang="cs-CZ" sz="2600" dirty="0"/>
          </a:p>
          <a:p>
            <a:pPr lvl="1"/>
            <a:r>
              <a:rPr lang="en-US" sz="2600" dirty="0"/>
              <a:t>orders formulation,</a:t>
            </a:r>
            <a:endParaRPr lang="cs-CZ" sz="2600" dirty="0"/>
          </a:p>
          <a:p>
            <a:pPr lvl="1"/>
            <a:r>
              <a:rPr lang="en-US" sz="2600" dirty="0"/>
              <a:t>assignment of orders and handling equipment,</a:t>
            </a:r>
            <a:endParaRPr lang="cs-CZ" sz="2600" dirty="0"/>
          </a:p>
          <a:p>
            <a:pPr lvl="1"/>
            <a:r>
              <a:rPr lang="en-US" sz="2600" dirty="0"/>
              <a:t>orders issue</a:t>
            </a:r>
            <a:r>
              <a:rPr lang="cs-CZ" sz="2600" dirty="0" smtClean="0"/>
              <a:t>.</a:t>
            </a:r>
            <a:endParaRPr lang="cs-CZ" sz="2600" dirty="0" smtClean="0"/>
          </a:p>
          <a:p>
            <a:pPr marL="0" indent="0">
              <a:buNone/>
            </a:pPr>
            <a:r>
              <a:rPr lang="en-US" sz="3200" u="sng" dirty="0"/>
              <a:t>The second field consists of</a:t>
            </a:r>
            <a:r>
              <a:rPr lang="cs-CZ" sz="3000" u="sng" dirty="0" smtClean="0"/>
              <a:t>:</a:t>
            </a:r>
            <a:r>
              <a:rPr lang="cs-CZ" sz="3000" dirty="0"/>
              <a:t>        </a:t>
            </a:r>
          </a:p>
          <a:p>
            <a:pPr lvl="1"/>
            <a:r>
              <a:rPr lang="en-US" sz="2600" dirty="0"/>
              <a:t>invoicing,</a:t>
            </a:r>
            <a:endParaRPr lang="cs-CZ" sz="2600" dirty="0"/>
          </a:p>
          <a:p>
            <a:pPr lvl="1"/>
            <a:r>
              <a:rPr lang="en-US" sz="2600" dirty="0"/>
              <a:t>inventorying,</a:t>
            </a:r>
            <a:endParaRPr lang="cs-CZ" sz="2600" dirty="0"/>
          </a:p>
          <a:p>
            <a:pPr lvl="1"/>
            <a:r>
              <a:rPr lang="en-US" sz="2600" dirty="0"/>
              <a:t>statistics</a:t>
            </a:r>
            <a:r>
              <a:rPr lang="cs-CZ" sz="2600" dirty="0" smtClean="0"/>
              <a:t>.</a:t>
            </a:r>
            <a:endParaRPr lang="cs-CZ" sz="2600" dirty="0"/>
          </a:p>
          <a:p>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65414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339047"/>
            <a:ext cx="10738503" cy="5837918"/>
          </a:xfrm>
        </p:spPr>
        <p:txBody>
          <a:bodyPr>
            <a:normAutofit/>
          </a:bodyPr>
          <a:lstStyle/>
          <a:p>
            <a:pPr>
              <a:buNone/>
            </a:pPr>
            <a:r>
              <a:rPr lang="en-US" sz="3200" b="1" dirty="0" smtClean="0"/>
              <a:t>Picking</a:t>
            </a:r>
            <a:endParaRPr lang="cs-CZ" sz="3200" dirty="0" smtClean="0"/>
          </a:p>
          <a:p>
            <a:pPr algn="just">
              <a:buNone/>
            </a:pPr>
            <a:r>
              <a:rPr lang="en-US" dirty="0"/>
              <a:t>Picking (commissioning) is to assemble (collate) a certain amount of logistics objects from the prepared quantity of required assortment based on information about the assigned requirements. This activity can be done through employees or using the equipment</a:t>
            </a:r>
            <a:r>
              <a:rPr lang="cs-CZ" dirty="0" smtClean="0"/>
              <a:t>. </a:t>
            </a:r>
            <a:endParaRPr lang="cs-CZ" dirty="0"/>
          </a:p>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353320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339047"/>
            <a:ext cx="10738503" cy="5837918"/>
          </a:xfrm>
        </p:spPr>
        <p:txBody>
          <a:bodyPr>
            <a:normAutofit/>
          </a:bodyPr>
          <a:lstStyle/>
          <a:p>
            <a:pPr marL="0" indent="0">
              <a:buNone/>
            </a:pPr>
            <a:r>
              <a:rPr lang="en-US" sz="3200" b="1" dirty="0"/>
              <a:t>Logistics </a:t>
            </a:r>
            <a:r>
              <a:rPr lang="en-US" sz="3200" b="1" dirty="0" smtClean="0"/>
              <a:t>objects</a:t>
            </a:r>
            <a:r>
              <a:rPr lang="cs-CZ" sz="3200" b="1" dirty="0" smtClean="0"/>
              <a:t> </a:t>
            </a:r>
            <a:endParaRPr lang="cs-CZ" sz="3200" dirty="0"/>
          </a:p>
          <a:p>
            <a:pPr marL="0" indent="0" algn="just">
              <a:buNone/>
            </a:pPr>
            <a:r>
              <a:rPr lang="en-US" sz="3200" dirty="0"/>
              <a:t>The most important effect on the method of logistics processes realization and on the handling machines and equipment selection has for obvious reasons the material itself - a </a:t>
            </a:r>
            <a:r>
              <a:rPr lang="en-US" sz="3200" b="1" dirty="0"/>
              <a:t>logistics object</a:t>
            </a:r>
            <a:r>
              <a:rPr lang="cs-CZ" sz="3000" dirty="0" smtClean="0"/>
              <a:t>. </a:t>
            </a:r>
            <a:endParaRPr lang="cs-CZ" sz="3000" dirty="0" smtClean="0"/>
          </a:p>
          <a:p>
            <a:pPr marL="0" indent="0" algn="just">
              <a:buNone/>
            </a:pPr>
            <a:endParaRPr lang="cs-CZ" sz="3000" dirty="0" smtClean="0"/>
          </a:p>
          <a:p>
            <a:pPr marL="0" indent="0" algn="just">
              <a:buNone/>
            </a:pPr>
            <a:r>
              <a:rPr lang="en-US" sz="3200" dirty="0"/>
              <a:t>If only one kind of logistics objects appears in the logistics process, we are talking about a </a:t>
            </a:r>
            <a:r>
              <a:rPr lang="en-US" sz="3200" b="1" dirty="0" err="1"/>
              <a:t>sigle</a:t>
            </a:r>
            <a:r>
              <a:rPr lang="en-US" sz="3200" b="1" dirty="0"/>
              <a:t>-type problem</a:t>
            </a:r>
            <a:r>
              <a:rPr lang="en-US" sz="3200" dirty="0"/>
              <a:t>, otherwise (and such cases are in the majority) we are talking about a </a:t>
            </a:r>
            <a:r>
              <a:rPr lang="en-US" sz="3200" b="1" dirty="0"/>
              <a:t>multi-type problem</a:t>
            </a:r>
            <a:r>
              <a:rPr lang="cs-CZ" sz="3000" dirty="0" smtClean="0"/>
              <a:t>. </a:t>
            </a:r>
            <a:endParaRPr lang="cs-CZ" sz="3000" dirty="0" smtClean="0"/>
          </a:p>
          <a:p>
            <a:pPr marL="0" indent="0">
              <a:buNone/>
            </a:pPr>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404485239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TotalTime>
  <Words>362</Words>
  <Application>Microsoft Office PowerPoint</Application>
  <PresentationFormat>Vlastní</PresentationFormat>
  <Paragraphs>49</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Office</vt:lpstr>
      <vt:lpstr>Supply systems management: 9. Storage systems and warehousing in the supply chain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Stopka Ondrej</cp:lastModifiedBy>
  <cp:revision>83</cp:revision>
  <dcterms:created xsi:type="dcterms:W3CDTF">2017-05-10T10:51:34Z</dcterms:created>
  <dcterms:modified xsi:type="dcterms:W3CDTF">2018-03-20T15:45:57Z</dcterms:modified>
</cp:coreProperties>
</file>